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356" r:id="rId2"/>
    <p:sldId id="360" r:id="rId3"/>
    <p:sldId id="363" r:id="rId4"/>
    <p:sldId id="365" r:id="rId5"/>
    <p:sldId id="366" r:id="rId6"/>
    <p:sldId id="257" r:id="rId7"/>
    <p:sldId id="371" r:id="rId8"/>
    <p:sldId id="372" r:id="rId9"/>
    <p:sldId id="373" r:id="rId10"/>
    <p:sldId id="374" r:id="rId11"/>
    <p:sldId id="421" r:id="rId12"/>
    <p:sldId id="375" r:id="rId13"/>
    <p:sldId id="376" r:id="rId14"/>
    <p:sldId id="377" r:id="rId15"/>
    <p:sldId id="378" r:id="rId16"/>
    <p:sldId id="379" r:id="rId17"/>
    <p:sldId id="380" r:id="rId18"/>
    <p:sldId id="381" r:id="rId19"/>
    <p:sldId id="367" r:id="rId20"/>
    <p:sldId id="382" r:id="rId21"/>
    <p:sldId id="383" r:id="rId22"/>
    <p:sldId id="384" r:id="rId23"/>
    <p:sldId id="385" r:id="rId24"/>
    <p:sldId id="386" r:id="rId25"/>
    <p:sldId id="387" r:id="rId26"/>
    <p:sldId id="388" r:id="rId27"/>
    <p:sldId id="389" r:id="rId28"/>
    <p:sldId id="393" r:id="rId29"/>
    <p:sldId id="391" r:id="rId30"/>
    <p:sldId id="392" r:id="rId31"/>
    <p:sldId id="394" r:id="rId32"/>
    <p:sldId id="395" r:id="rId33"/>
    <p:sldId id="396" r:id="rId34"/>
    <p:sldId id="397" r:id="rId35"/>
    <p:sldId id="398" r:id="rId36"/>
    <p:sldId id="399" r:id="rId37"/>
    <p:sldId id="368" r:id="rId38"/>
    <p:sldId id="407"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369" r:id="rId52"/>
    <p:sldId id="400" r:id="rId53"/>
    <p:sldId id="401" r:id="rId54"/>
    <p:sldId id="402" r:id="rId55"/>
    <p:sldId id="403" r:id="rId56"/>
    <p:sldId id="404" r:id="rId57"/>
    <p:sldId id="406" r:id="rId58"/>
  </p:sldIdLst>
  <p:sldSz cx="9144000" cy="5143500" type="screen16x9"/>
  <p:notesSz cx="6858000" cy="9144000"/>
  <p:defaultTextStyle>
    <a:lvl1pPr algn="ctr" defTabSz="309563">
      <a:defRPr sz="1900">
        <a:latin typeface="+mn-lt"/>
        <a:ea typeface="+mn-ea"/>
        <a:cs typeface="+mn-cs"/>
        <a:sym typeface="Helvetica Light"/>
      </a:defRPr>
    </a:lvl1pPr>
    <a:lvl2pPr indent="85725" algn="ctr" defTabSz="309563">
      <a:defRPr sz="1900">
        <a:latin typeface="+mn-lt"/>
        <a:ea typeface="+mn-ea"/>
        <a:cs typeface="+mn-cs"/>
        <a:sym typeface="Helvetica Light"/>
      </a:defRPr>
    </a:lvl2pPr>
    <a:lvl3pPr indent="171450" algn="ctr" defTabSz="309563">
      <a:defRPr sz="1900">
        <a:latin typeface="+mn-lt"/>
        <a:ea typeface="+mn-ea"/>
        <a:cs typeface="+mn-cs"/>
        <a:sym typeface="Helvetica Light"/>
      </a:defRPr>
    </a:lvl3pPr>
    <a:lvl4pPr indent="257175" algn="ctr" defTabSz="309563">
      <a:defRPr sz="1900">
        <a:latin typeface="+mn-lt"/>
        <a:ea typeface="+mn-ea"/>
        <a:cs typeface="+mn-cs"/>
        <a:sym typeface="Helvetica Light"/>
      </a:defRPr>
    </a:lvl4pPr>
    <a:lvl5pPr indent="342900" algn="ctr" defTabSz="309563">
      <a:defRPr sz="1900">
        <a:latin typeface="+mn-lt"/>
        <a:ea typeface="+mn-ea"/>
        <a:cs typeface="+mn-cs"/>
        <a:sym typeface="Helvetica Light"/>
      </a:defRPr>
    </a:lvl5pPr>
    <a:lvl6pPr indent="428625" algn="ctr" defTabSz="309563">
      <a:defRPr sz="1900">
        <a:latin typeface="+mn-lt"/>
        <a:ea typeface="+mn-ea"/>
        <a:cs typeface="+mn-cs"/>
        <a:sym typeface="Helvetica Light"/>
      </a:defRPr>
    </a:lvl6pPr>
    <a:lvl7pPr indent="514350" algn="ctr" defTabSz="309563">
      <a:defRPr sz="1900">
        <a:latin typeface="+mn-lt"/>
        <a:ea typeface="+mn-ea"/>
        <a:cs typeface="+mn-cs"/>
        <a:sym typeface="Helvetica Light"/>
      </a:defRPr>
    </a:lvl7pPr>
    <a:lvl8pPr indent="600075" algn="ctr" defTabSz="309563">
      <a:defRPr sz="1900">
        <a:latin typeface="+mn-lt"/>
        <a:ea typeface="+mn-ea"/>
        <a:cs typeface="+mn-cs"/>
        <a:sym typeface="Helvetica Light"/>
      </a:defRPr>
    </a:lvl8pPr>
    <a:lvl9pPr indent="685800" algn="ctr" defTabSz="309563">
      <a:defRPr sz="19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5E60"/>
    <a:srgbClr val="34A6B2"/>
    <a:srgbClr val="F23E5C"/>
    <a:srgbClr val="FF0066"/>
    <a:srgbClr val="DA00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70" autoAdjust="0"/>
  </p:normalViewPr>
  <p:slideViewPr>
    <p:cSldViewPr>
      <p:cViewPr varScale="1">
        <p:scale>
          <a:sx n="102" d="100"/>
          <a:sy n="102" d="100"/>
        </p:scale>
        <p:origin x="-1884" y="-90"/>
      </p:cViewPr>
      <p:guideLst>
        <p:guide orient="horz" pos="1620"/>
        <p:guide pos="2880"/>
      </p:guideLst>
    </p:cSldViewPr>
  </p:slideViewPr>
  <p:notesTextViewPr>
    <p:cViewPr>
      <p:scale>
        <a:sx n="100" d="100"/>
        <a:sy n="100" d="100"/>
      </p:scale>
      <p:origin x="0" y="0"/>
    </p:cViewPr>
  </p:notesTextViewPr>
  <p:notesViewPr>
    <p:cSldViewPr>
      <p:cViewPr varScale="1">
        <p:scale>
          <a:sx n="65" d="100"/>
          <a:sy n="65" d="100"/>
        </p:scale>
        <p:origin x="-340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76928-D87A-4533-91F7-849A9F02DBCD}" type="datetimeFigureOut">
              <a:rPr lang="zh-CN" altLang="en-US" smtClean="0"/>
              <a:pPr/>
              <a:t>2018/1/12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F4526A-2E1E-4E15-9532-63D011C9D045}" type="slidenum">
              <a:rPr lang="zh-CN" altLang="en-US" smtClean="0"/>
              <a:pPr/>
              <a:t>‹#›</a:t>
            </a:fld>
            <a:endParaRPr lang="zh-CN" altLang="en-US"/>
          </a:p>
        </p:txBody>
      </p:sp>
    </p:spTree>
    <p:extLst>
      <p:ext uri="{BB962C8B-B14F-4D97-AF65-F5344CB8AC3E}">
        <p14:creationId xmlns:p14="http://schemas.microsoft.com/office/powerpoint/2010/main" xmlns="" val="196377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086237283"/>
      </p:ext>
    </p:extLst>
  </p:cSld>
  <p:clrMap bg1="lt1" tx1="dk1" bg2="lt2" tx2="dk2" accent1="accent1" accent2="accent2" accent3="accent3" accent4="accent4" accent5="accent5" accent6="accent6" hlink="hlink" folHlink="folHlink"/>
  <p:notesStyle>
    <a:lvl1pPr defTabSz="171450">
      <a:defRPr sz="800">
        <a:latin typeface="Lucida Grande"/>
        <a:ea typeface="Lucida Grande"/>
        <a:cs typeface="Lucida Grande"/>
        <a:sym typeface="Lucida Grande"/>
      </a:defRPr>
    </a:lvl1pPr>
    <a:lvl2pPr indent="85725" defTabSz="171450">
      <a:defRPr sz="800">
        <a:latin typeface="Lucida Grande"/>
        <a:ea typeface="Lucida Grande"/>
        <a:cs typeface="Lucida Grande"/>
        <a:sym typeface="Lucida Grande"/>
      </a:defRPr>
    </a:lvl2pPr>
    <a:lvl3pPr indent="171450" defTabSz="171450">
      <a:defRPr sz="800">
        <a:latin typeface="Lucida Grande"/>
        <a:ea typeface="Lucida Grande"/>
        <a:cs typeface="Lucida Grande"/>
        <a:sym typeface="Lucida Grande"/>
      </a:defRPr>
    </a:lvl3pPr>
    <a:lvl4pPr indent="257175" defTabSz="171450">
      <a:defRPr sz="800">
        <a:latin typeface="Lucida Grande"/>
        <a:ea typeface="Lucida Grande"/>
        <a:cs typeface="Lucida Grande"/>
        <a:sym typeface="Lucida Grande"/>
      </a:defRPr>
    </a:lvl4pPr>
    <a:lvl5pPr indent="342900" defTabSz="171450">
      <a:defRPr sz="800">
        <a:latin typeface="Lucida Grande"/>
        <a:ea typeface="Lucida Grande"/>
        <a:cs typeface="Lucida Grande"/>
        <a:sym typeface="Lucida Grande"/>
      </a:defRPr>
    </a:lvl5pPr>
    <a:lvl6pPr indent="428625" defTabSz="171450">
      <a:defRPr sz="800">
        <a:latin typeface="Lucida Grande"/>
        <a:ea typeface="Lucida Grande"/>
        <a:cs typeface="Lucida Grande"/>
        <a:sym typeface="Lucida Grande"/>
      </a:defRPr>
    </a:lvl6pPr>
    <a:lvl7pPr indent="514350" defTabSz="171450">
      <a:defRPr sz="800">
        <a:latin typeface="Lucida Grande"/>
        <a:ea typeface="Lucida Grande"/>
        <a:cs typeface="Lucida Grande"/>
        <a:sym typeface="Lucida Grande"/>
      </a:defRPr>
    </a:lvl7pPr>
    <a:lvl8pPr indent="600075" defTabSz="171450">
      <a:defRPr sz="800">
        <a:latin typeface="Lucida Grande"/>
        <a:ea typeface="Lucida Grande"/>
        <a:cs typeface="Lucida Grande"/>
        <a:sym typeface="Lucida Grande"/>
      </a:defRPr>
    </a:lvl8pPr>
    <a:lvl9pPr indent="685800" defTabSz="171450">
      <a:defRPr sz="8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800" dirty="0" smtClean="0">
                <a:latin typeface="Lucida Grande"/>
                <a:ea typeface="Lucida Grande"/>
                <a:cs typeface="Lucida Grande"/>
                <a:sym typeface="Lucida Grande"/>
              </a:rPr>
              <a:t>诊改</a:t>
            </a:r>
            <a:r>
              <a:rPr lang="en-US" altLang="zh-CN" sz="800" dirty="0" smtClean="0">
                <a:latin typeface="Lucida Grande"/>
                <a:ea typeface="Lucida Grande"/>
                <a:cs typeface="Lucida Grande"/>
                <a:sym typeface="Lucida Grande"/>
              </a:rPr>
              <a:t>=</a:t>
            </a:r>
            <a:r>
              <a:rPr lang="zh-CN" altLang="zh-CN" sz="800" dirty="0" smtClean="0">
                <a:latin typeface="Lucida Grande"/>
                <a:ea typeface="Lucida Grande"/>
                <a:cs typeface="Lucida Grande"/>
                <a:sym typeface="Lucida Grande"/>
              </a:rPr>
              <a:t>诊断</a:t>
            </a:r>
            <a:r>
              <a:rPr lang="en-US" altLang="zh-CN" sz="800" dirty="0" smtClean="0">
                <a:latin typeface="Lucida Grande"/>
                <a:ea typeface="Lucida Grande"/>
                <a:cs typeface="Lucida Grande"/>
                <a:sym typeface="Lucida Grande"/>
              </a:rPr>
              <a:t>+</a:t>
            </a:r>
            <a:r>
              <a:rPr lang="zh-CN" altLang="zh-CN" sz="800" dirty="0" smtClean="0">
                <a:latin typeface="Lucida Grande"/>
                <a:ea typeface="Lucida Grande"/>
                <a:cs typeface="Lucida Grande"/>
                <a:sym typeface="Lucida Grande"/>
              </a:rPr>
              <a:t>改进</a:t>
            </a: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800" dirty="0" smtClean="0">
                <a:latin typeface="Lucida Grande"/>
                <a:ea typeface="Lucida Grande"/>
                <a:cs typeface="Lucida Grande"/>
                <a:sym typeface="Lucida Grande"/>
              </a:rPr>
              <a:t>从学校角度，需要从诊改工作方针、工作目标、工作原则，工作任务四个方面进行把握：</a:t>
            </a: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800" b="1" dirty="0" smtClean="0">
                <a:latin typeface="Lucida Grande"/>
                <a:ea typeface="Lucida Grande"/>
                <a:cs typeface="Lucida Grande"/>
                <a:sym typeface="Lucida Grande"/>
              </a:rPr>
              <a:t>（一）诊改工作方针</a:t>
            </a:r>
            <a:r>
              <a:rPr lang="zh-CN" altLang="zh-CN" sz="800" dirty="0" smtClean="0">
                <a:latin typeface="Lucida Grande"/>
                <a:ea typeface="Lucida Grande"/>
                <a:cs typeface="Lucida Grande"/>
                <a:sym typeface="Lucida Grande"/>
              </a:rPr>
              <a:t>——需求导向，自我保证，多元诊断，重在改进。</a:t>
            </a:r>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800" dirty="0" smtClean="0">
                <a:latin typeface="Lucida Grande"/>
                <a:ea typeface="Lucida Grande"/>
                <a:cs typeface="Lucida Grande"/>
                <a:sym typeface="Lucida Grande"/>
              </a:rPr>
              <a:t>处于生存危机中的学校，其问题焦点往往是决定学校存亡的相关要素；旨在推进发展的学校，其问题焦点往往是推进学校特色发展的相关环节；处于高原状态的学校，其问题焦点是制约学校走向高峰的瓶颈要素。</a:t>
            </a:r>
            <a:endParaRPr lang="en-US" altLang="zh-CN" sz="800" dirty="0" smtClean="0">
              <a:latin typeface="Lucida Grande"/>
              <a:ea typeface="Lucida Grande"/>
              <a:cs typeface="Lucida Grande"/>
              <a:sym typeface="Lucida Grande"/>
            </a:endParaRPr>
          </a:p>
          <a:p>
            <a:pPr marL="0" marR="0" indent="0" defTabSz="171450" eaLnBrk="1" fontAlgn="auto" latinLnBrk="0" hangingPunct="1">
              <a:lnSpc>
                <a:spcPct val="100000"/>
              </a:lnSpc>
              <a:spcBef>
                <a:spcPts val="0"/>
              </a:spcBef>
              <a:spcAft>
                <a:spcPts val="0"/>
              </a:spcAft>
              <a:buClrTx/>
              <a:buSzTx/>
              <a:buFontTx/>
              <a:buNone/>
              <a:tabLst/>
              <a:defRPr/>
            </a:pPr>
            <a:endParaRPr lang="en-US" altLang="zh-CN" sz="800" dirty="0" smtClean="0">
              <a:latin typeface="Lucida Grande"/>
              <a:sym typeface="Lucida Grande"/>
            </a:endParaRPr>
          </a:p>
          <a:p>
            <a:pPr marL="0" marR="0" indent="0" defTabSz="171450" eaLnBrk="1" fontAlgn="auto" latinLnBrk="0" hangingPunct="1">
              <a:lnSpc>
                <a:spcPct val="100000"/>
              </a:lnSpc>
              <a:spcBef>
                <a:spcPts val="0"/>
              </a:spcBef>
              <a:spcAft>
                <a:spcPts val="0"/>
              </a:spcAft>
              <a:buClrTx/>
              <a:buSzTx/>
              <a:buFontTx/>
              <a:buNone/>
              <a:tabLst/>
              <a:defRPr/>
            </a:pPr>
            <a:r>
              <a:rPr lang="zh-CN" altLang="zh-CN" sz="800" dirty="0" smtClean="0">
                <a:latin typeface="Lucida Grande"/>
                <a:ea typeface="Lucida Grande"/>
                <a:cs typeface="Lucida Grande"/>
                <a:sym typeface="Lucida Grande"/>
              </a:rPr>
              <a:t>目前中职学校的发展目标或维持生存，或推进发展，或打造高峰。</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长期以来，中职学校的发展大都靠外力推进，依赖政府投入，自主发展意识和能力不强。发展现代职业教育，只靠政府积极是不够的，必须振奋中职学校自主发展的信心，培植自我发展的能力，学校要从自身资源禀赋、发展定位、工作实际出发，定位自己的发展目标，打造符合自身发展要求的目标链、标准链、实施链和保障链。随着中职学校教学诊改的制度化周期性运行，学校的自主发展意识、自主发展能力将逐步建立和巩固，最终实现可持续发展。</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多元诊断</a:t>
            </a:r>
            <a:r>
              <a:rPr lang="zh-CN" altLang="zh-CN" sz="800" dirty="0" smtClean="0">
                <a:latin typeface="Lucida Grande"/>
                <a:ea typeface="Lucida Grande"/>
                <a:cs typeface="Lucida Grande"/>
                <a:sym typeface="Lucida Grande"/>
              </a:rPr>
              <a:t>：一是体现在诊断主体多元：省教育厅统筹规划、市（含省直管县（市））教育局协同组织实施，中等职业学校自主诊改、利益相关方有效参与、主管（办）部门协同改进。二是体现在诊断内容多元，诊改的对象是学校的教学工作，但是这里的教学工作应该是广义的教学工作，不仅包括围绕课堂教学开展的专业建设、制定教学计划、编制人才培养方案、教材建设、教学管理、教学质量监控、教师管理、教学研究、教学设施管理等，除此以外，还应包括学校组织的一切有利于学生身心发展、有利于把学生培养成为高素质技术技能型人才的活动，如“第二课堂”、第三课堂等。</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重在改进</a:t>
            </a:r>
            <a:r>
              <a:rPr lang="zh-CN" altLang="zh-CN" sz="800" dirty="0" smtClean="0">
                <a:latin typeface="Lucida Grande"/>
                <a:ea typeface="Lucida Grande"/>
                <a:cs typeface="Lucida Grande"/>
                <a:sym typeface="Lucida Grande"/>
              </a:rPr>
              <a:t>：“诊断”是“改进”的前提，“改进”是“诊断”的目的，“诊断”必须围绕“改进”着手，无法“改进”的“诊断”是没有实际意义的。与督导评估关注的“证明”不同，诊改强调的是问题查找，注重的是自我认知后的改进。不仅如此，诊改强调的不是一次性的行动，而是常态化的循环运转。作为中职学校“常态化自主保证人才培养质量的基本形式”，诊改是依需求变化而提升的动态过程，经过多个层级主体周期性的自我检查、反思和总结，质量提升将自然成为学校关注的中心工作、核心工作。</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诊改就是从工作现状入手，依据计划目标寻找问题，进而界定和分析问题，找出原因，制订整改方案，着力改进的过程。诊改的核心是问题引领。问题是“现状是什么”和“应当是什么”之间的差距及其阻碍。诊改的过程就是“寻找问题——界定问题——分析问题——解决问题</a:t>
            </a:r>
            <a:r>
              <a:rPr lang="en-US" altLang="zh-CN" sz="800" dirty="0" smtClean="0">
                <a:latin typeface="Lucida Grande"/>
                <a:ea typeface="Lucida Grande"/>
                <a:cs typeface="Lucida Grande"/>
                <a:sym typeface="Lucida Grande"/>
              </a:rPr>
              <a:t>”</a:t>
            </a:r>
            <a:r>
              <a:rPr lang="zh-CN" altLang="zh-CN" sz="800" dirty="0" smtClean="0">
                <a:latin typeface="Lucida Grande"/>
                <a:ea typeface="Lucida Grande"/>
                <a:cs typeface="Lucida Grande"/>
                <a:sym typeface="Lucida Grande"/>
              </a:rPr>
              <a:t>。</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“五横”即横向五层面，包括学校层面、专业层面、课程层面、教师层面、学生层面。</a:t>
            </a:r>
          </a:p>
          <a:p>
            <a:r>
              <a:rPr lang="en-US" altLang="zh-CN" sz="800" dirty="0" smtClean="0">
                <a:latin typeface="Lucida Grande"/>
                <a:ea typeface="Lucida Grande"/>
                <a:cs typeface="Lucida Grande"/>
                <a:sym typeface="Lucida Grande"/>
              </a:rPr>
              <a:t> </a:t>
            </a:r>
            <a:r>
              <a:rPr lang="zh-CN" altLang="zh-CN" sz="800" dirty="0" smtClean="0">
                <a:latin typeface="Lucida Grande"/>
                <a:ea typeface="Lucida Grande"/>
                <a:cs typeface="Lucida Grande"/>
                <a:sym typeface="Lucida Grande"/>
              </a:rPr>
              <a:t>“五纵”即纵向五个系统：决策指挥系统、质量生成系统、资源建设系统、支持服务系统、监督控制系统</a:t>
            </a:r>
          </a:p>
          <a:p>
            <a:r>
              <a:rPr lang="zh-CN" altLang="zh-CN" sz="800" dirty="0" smtClean="0">
                <a:latin typeface="Lucida Grande"/>
                <a:ea typeface="Lucida Grande"/>
                <a:cs typeface="Lucida Grande"/>
                <a:sym typeface="Lucida Grande"/>
              </a:rPr>
              <a:t>人才培养过程中，学生是主体，教师是主导，专业是关键，课程是载体，所以将</a:t>
            </a:r>
            <a:r>
              <a:rPr lang="en-US" altLang="zh-CN" sz="800" dirty="0" smtClean="0">
                <a:latin typeface="Lucida Grande"/>
                <a:ea typeface="Lucida Grande"/>
                <a:cs typeface="Lucida Grande"/>
                <a:sym typeface="Lucida Grande"/>
              </a:rPr>
              <a:t>6</a:t>
            </a:r>
            <a:r>
              <a:rPr lang="zh-CN" altLang="zh-CN" sz="800" dirty="0" smtClean="0">
                <a:latin typeface="Lucida Grande"/>
                <a:ea typeface="Lucida Grande"/>
                <a:cs typeface="Lucida Grande"/>
                <a:sym typeface="Lucida Grande"/>
              </a:rPr>
              <a:t>个诊断项目划分为五个层面。五个层面互相依存，覆盖人才培养全要素。</a:t>
            </a:r>
            <a:r>
              <a:rPr lang="en-US" altLang="zh-CN" sz="800" dirty="0" smtClean="0">
                <a:latin typeface="Lucida Grande"/>
                <a:ea typeface="Lucida Grande"/>
                <a:cs typeface="Lucida Grande"/>
                <a:sym typeface="Lucida Grande"/>
              </a:rPr>
              <a:t>5</a:t>
            </a:r>
            <a:r>
              <a:rPr lang="zh-CN" altLang="zh-CN" sz="800" dirty="0" smtClean="0">
                <a:latin typeface="Lucida Grande"/>
                <a:ea typeface="Lucida Grande"/>
                <a:cs typeface="Lucida Grande"/>
                <a:sym typeface="Lucida Grande"/>
              </a:rPr>
              <a:t>个层面的质量共同发力，促进人才培养质量的提升。</a:t>
            </a:r>
          </a:p>
          <a:p>
            <a:r>
              <a:rPr lang="zh-CN" altLang="zh-CN" sz="800" dirty="0" smtClean="0">
                <a:latin typeface="Lucida Grande"/>
                <a:ea typeface="Lucida Grande"/>
                <a:cs typeface="Lucida Grande"/>
                <a:sym typeface="Lucida Grande"/>
              </a:rPr>
              <a:t>每一个横向层面的质量形成，离不开决策指挥、质量生成、资源建设、支持服务、监督控制五个环节，所以每一层面质量的实现，需要五个环节的协同配合。</a:t>
            </a:r>
          </a:p>
          <a:p>
            <a:r>
              <a:rPr lang="zh-CN" altLang="zh-CN" sz="800" dirty="0" smtClean="0">
                <a:latin typeface="Lucida Grande"/>
                <a:ea typeface="Lucida Grande"/>
                <a:cs typeface="Lucida Grande"/>
                <a:sym typeface="Lucida Grande"/>
              </a:rPr>
              <a:t>因此，五纵五横框架，纵横联动，覆盖人才培养全过程，全要素，涵盖了所有的诊断项目、诊断要素、诊断提示点，实现诊改范围网络化全覆盖。</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以设立目标为逻辑起点，学校首先要树立“十三五”事业发展目标，在学校规划目标的“统领”下，各专业树立各自的专业建设目标，各门课程树立各自的课程建设目标，每位老师树立自己的职业发展目标，每名学生也要为自己树立成长成才的目标。每一层面目标的确定都要有充分可靠的依据，都需要各方的共同参与，都要经历反复研讨论证。但是，都必须由这一层面的质量保证主体为主来完成。在经济全球化时代，职业院校若是仍然习惯于组织几个能人笔杆，闭关数周拟就一个覆盖所有专业、所有课程、所有老师、所有学生的目标体系，无异于刻舟求剑、削足适履。</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标准是衡量目标的标尺，是目标的具象体现，也是目标本质特性的显现。目标若是没有标准支撑，仅仅停留在某种“境地”或“水平”的描述，那就形同空泛的口号，照样起不了作用。目前</a:t>
            </a:r>
            <a:endParaRPr lang="en-US" altLang="zh-CN" sz="800" dirty="0" smtClean="0">
              <a:latin typeface="Lucida Grande"/>
              <a:ea typeface="Lucida Grande"/>
              <a:cs typeface="Lucida Grande"/>
              <a:sym typeface="Lucida Grande"/>
            </a:endParaRPr>
          </a:p>
          <a:p>
            <a:r>
              <a:rPr lang="zh-CN" altLang="zh-CN" sz="800" dirty="0" smtClean="0">
                <a:latin typeface="Lucida Grande"/>
                <a:ea typeface="Lucida Grande"/>
                <a:cs typeface="Lucida Grande"/>
                <a:sym typeface="Lucida Grande"/>
              </a:rPr>
              <a:t>，院校在打造标准链过程中遇到的问题主要是两个：一是谁来打造的问题，二是上下高低的问题。从标准和目标的关系不难看出，建立和目标相契合的标准是目标设置不可或缺的组成部分，这也就回答了应当由谁来建立标准的问题。并且，既然有目标链，也就一定有标准链。至于应当眼睛向上建立高大上的标准，还是应当从实际出发建立“跳一跳够得着”的标准，历来颇具争议。目标要起到过程激励的作用，建立“跳一跳够得着”的标准就是必然选择。如果把明知无法实现的空话大话设为目标，并由此建立起脱离实际的“高大上”标准，看似聪明，却是自欺欺人，不仅与目标管理毫无关系，而且会付出失威、失信、失心的沉重代价。按“下有底线，上不封顶”的原则设置标准，对于教育工作者来说是关乎责任、担当的大事。</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设计——组织——实施”：就是规划达到标准、实现目标的路径并具体组织实施的过程。在这个过程中，我们通过实施的数据采集，监测实施状态，并通过设置一些指标及指标底线标准，当状态数据达到或者低于底线标准时，进行预警，实施者根据预警调整设计方案，促成实施过程更好的实现“设计”。</a:t>
            </a:r>
          </a:p>
          <a:p>
            <a:r>
              <a:rPr lang="zh-CN" altLang="zh-CN" sz="800" dirty="0" smtClean="0">
                <a:latin typeface="Lucida Grande"/>
                <a:ea typeface="Lucida Grande"/>
                <a:cs typeface="Lucida Grande"/>
                <a:sym typeface="Lucida Grande"/>
              </a:rPr>
              <a:t>同时，在实施达到一定阶段后，我们需要对着标准，进行诊断，根据诊断结果，实施激励，对于诊断中发现的问题进行不断的学习和创新，进而修正赶紧目标体系，构成下一阶段的工作起点，由此形成“大环套小环”、持续不断的质量改进上升通道。</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界定问题：是办学条件、人才培养定位、专业设置、课程设置、师资等哪些方面的不足产生以上的问题？</a:t>
            </a:r>
          </a:p>
          <a:p>
            <a:r>
              <a:rPr lang="zh-CN" altLang="zh-CN" sz="800" dirty="0" smtClean="0">
                <a:latin typeface="Lucida Grande"/>
                <a:ea typeface="Lucida Grande"/>
                <a:cs typeface="Lucida Grande"/>
                <a:sym typeface="Lucida Grande"/>
              </a:rPr>
              <a:t>分析问题：为什么会产生这些方面的不足。</a:t>
            </a:r>
          </a:p>
          <a:p>
            <a:r>
              <a:rPr lang="zh-CN" altLang="zh-CN" sz="800" dirty="0" smtClean="0">
                <a:latin typeface="Lucida Grande"/>
                <a:ea typeface="Lucida Grande"/>
                <a:cs typeface="Lucida Grande"/>
                <a:sym typeface="Lucida Grande"/>
              </a:rPr>
              <a:t>解决问题：弥补不足的过程。</a:t>
            </a:r>
          </a:p>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800" b="1" dirty="0" smtClean="0">
                <a:latin typeface="Lucida Grande"/>
                <a:ea typeface="Lucida Grande"/>
                <a:cs typeface="Lucida Grande"/>
                <a:sym typeface="Lucida Grande"/>
              </a:rPr>
              <a:t>一是基础建设要由有形向无形转变</a:t>
            </a:r>
            <a:r>
              <a:rPr lang="zh-CN" altLang="zh-CN" sz="800" dirty="0" smtClean="0">
                <a:latin typeface="Lucida Grande"/>
                <a:ea typeface="Lucida Grande"/>
                <a:cs typeface="Lucida Grande"/>
                <a:sym typeface="Lucida Grande"/>
              </a:rPr>
              <a:t>。目前，在信息化校园的建设方面，一些学校存在重硬轻软的倾向，即花重金用于中心机房、物理服务器、通信管网等基础设施的建设，而忽视数据管理系统、数据产品等软件的开发和利用，由于科技的飞速发展，硬件的更新换代速度特别快，所以就造成了“硬件建而少用，能用时已过时”的浪费现象。在构建数据管理系统时，要“软硬兼施”。</a:t>
            </a:r>
          </a:p>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二是建设模式要由孤岛向协同转变。</a:t>
            </a:r>
            <a:r>
              <a:rPr lang="zh-CN" altLang="zh-CN" sz="800" dirty="0" smtClean="0">
                <a:latin typeface="Lucida Grande"/>
                <a:ea typeface="Lucida Grande"/>
                <a:cs typeface="Lucida Grande"/>
                <a:sym typeface="Lucida Grande"/>
              </a:rPr>
              <a:t>目前，很多学校因为管理需要上了很多系统，如教务管理系统、财务管理系统、人事管理系统、搭建了学习空间、教学平台，但由于数据标准不统一或者系统提供方的利益考量，导致海量的数据之间不能互通共享，数据不能很好利用。因此，在搭建数据管理系统时，学校要立足长远，统一规划，统一标准规范。在国家标准、教育部标准、行业标准等基础之上，兼顾各个标准之间的兼容性、一致性以及标准的可扩展性，结合学校的具体需求制定学校信息化标准与规范体系。建设人、财、物、业务信息等各类基础数据库和共享数据库，建设全校公共数据平台，构建数据交换平台，实现各信息系统的数据集成、数据共享，以及数据信息的高效利用，为各项决策提供强有力的支持。</a:t>
            </a:r>
          </a:p>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三是发现问题要由终结向实时转变</a:t>
            </a:r>
            <a:r>
              <a:rPr lang="zh-CN" altLang="zh-CN" sz="800" dirty="0" smtClean="0">
                <a:latin typeface="Lucida Grande"/>
                <a:ea typeface="Lucida Grande"/>
                <a:cs typeface="Lucida Grande"/>
                <a:sym typeface="Lucida Grande"/>
              </a:rPr>
              <a:t>。不仅要由“大数据”意识，还要有“快数据”的概念。大数据的基本特征在于规模、多样、高速、价值。大家不要觉得填了状态数据平台就形成了人才培养工作的大数据，目前，状态数据采集平台采集的数据是不能完全满足管理者需求的。一是数据量还不够大，还不能涵盖人才培养工作的全过程、全要素；二是数据不够及时，比如现在开始采集的是</a:t>
            </a:r>
            <a:r>
              <a:rPr lang="en-US" altLang="zh-CN" sz="800" dirty="0" smtClean="0">
                <a:latin typeface="Lucida Grande"/>
                <a:ea typeface="Lucida Grande"/>
                <a:cs typeface="Lucida Grande"/>
                <a:sym typeface="Lucida Grande"/>
              </a:rPr>
              <a:t>2016-2017</a:t>
            </a:r>
            <a:r>
              <a:rPr lang="zh-CN" altLang="zh-CN" sz="800" dirty="0" smtClean="0">
                <a:latin typeface="Lucida Grande"/>
                <a:ea typeface="Lucida Grande"/>
                <a:cs typeface="Lucida Grande"/>
                <a:sym typeface="Lucida Grande"/>
              </a:rPr>
              <a:t>学年的数据，实际上已经是对过去状态的描述，是终结性的评价。诊改工作需要的是对现在状态的描述和反映，所以我们需要建立“快数据”的理念，即“大数据”</a:t>
            </a:r>
            <a:r>
              <a:rPr lang="en-US" altLang="zh-CN" sz="800" dirty="0" smtClean="0">
                <a:latin typeface="Lucida Grande"/>
                <a:ea typeface="Lucida Grande"/>
                <a:cs typeface="Lucida Grande"/>
                <a:sym typeface="Lucida Grande"/>
              </a:rPr>
              <a:t>+</a:t>
            </a:r>
            <a:r>
              <a:rPr lang="zh-CN" altLang="zh-CN" sz="800" dirty="0" smtClean="0">
                <a:latin typeface="Lucida Grande"/>
                <a:ea typeface="Lucida Grande"/>
                <a:cs typeface="Lucida Grande"/>
                <a:sym typeface="Lucida Grande"/>
              </a:rPr>
              <a:t>“实时采集”，当然，建立快数据的过程是需要积累的。高职院校通过</a:t>
            </a:r>
            <a:r>
              <a:rPr lang="en-US" altLang="zh-CN" sz="800" dirty="0" smtClean="0">
                <a:latin typeface="Lucida Grande"/>
                <a:ea typeface="Lucida Grande"/>
                <a:cs typeface="Lucida Grande"/>
                <a:sym typeface="Lucida Grande"/>
              </a:rPr>
              <a:t>10</a:t>
            </a:r>
            <a:r>
              <a:rPr lang="zh-CN" altLang="zh-CN" sz="800" dirty="0" smtClean="0">
                <a:latin typeface="Lucida Grande"/>
                <a:ea typeface="Lucida Grande"/>
                <a:cs typeface="Lucida Grande"/>
                <a:sym typeface="Lucida Grande"/>
              </a:rPr>
              <a:t>年的摸索，还没有达到完全适时采集的状态，目前正在向适时采集的方向去努力过渡，大家可以吸取一些经验，需要建立实时采集的这种理念，正如杨应菘教授说“理念先行”。</a:t>
            </a:r>
          </a:p>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四是预警功能要有抽象向具体转变。</a:t>
            </a:r>
            <a:r>
              <a:rPr lang="zh-CN" altLang="zh-CN" sz="800" dirty="0" smtClean="0">
                <a:latin typeface="Lucida Grande"/>
                <a:ea typeface="Lucida Grande"/>
                <a:cs typeface="Lucida Grande"/>
                <a:sym typeface="Lucida Grande"/>
              </a:rPr>
              <a:t>据我所知，目前很多高职院校和一些软件公司在洽谈诊改系统平台的购置问题，希望借助诊改系统来解决学校的一些现实问题，其实，这个定位是有失偏颇的。数据平台的功能，在于通过对数据的获取和分析来科学精准的发现问题和分析问题，最终制定解决方案来解决问题还得靠学校自身。那么，管理系统通过采集数据、分析数据，有效实现预警功能就是它的主要价值之一，数据平台开发组的专家何锡涛教授曾说，在教育过程中，</a:t>
            </a:r>
            <a:r>
              <a:rPr lang="en-US" altLang="zh-CN" sz="800" dirty="0" smtClean="0">
                <a:latin typeface="Lucida Grande"/>
                <a:ea typeface="Lucida Grande"/>
                <a:cs typeface="Lucida Grande"/>
                <a:sym typeface="Lucida Grande"/>
              </a:rPr>
              <a:t>80%</a:t>
            </a:r>
            <a:r>
              <a:rPr lang="zh-CN" altLang="zh-CN" sz="800" dirty="0" smtClean="0">
                <a:latin typeface="Lucida Grande"/>
                <a:ea typeface="Lucida Grande"/>
                <a:cs typeface="Lucida Grande"/>
                <a:sym typeface="Lucida Grande"/>
              </a:rPr>
              <a:t>产生的数据未被收集、存储和处理 ，</a:t>
            </a:r>
            <a:r>
              <a:rPr lang="en-US" altLang="zh-CN" sz="800" dirty="0" smtClean="0">
                <a:latin typeface="Lucida Grande"/>
                <a:ea typeface="Lucida Grande"/>
                <a:cs typeface="Lucida Grande"/>
                <a:sym typeface="Lucida Grande"/>
              </a:rPr>
              <a:t>80%</a:t>
            </a:r>
            <a:r>
              <a:rPr lang="zh-CN" altLang="zh-CN" sz="800" dirty="0" smtClean="0">
                <a:latin typeface="Lucida Grande"/>
                <a:ea typeface="Lucida Grande"/>
                <a:cs typeface="Lucida Grande"/>
                <a:sym typeface="Lucida Grande"/>
              </a:rPr>
              <a:t>时间用在数据清洗、充实、匹配上，</a:t>
            </a:r>
            <a:r>
              <a:rPr lang="en-US" altLang="zh-CN" sz="800" dirty="0" smtClean="0">
                <a:latin typeface="Lucida Grande"/>
                <a:ea typeface="Lucida Grande"/>
                <a:cs typeface="Lucida Grande"/>
                <a:sym typeface="Lucida Grande"/>
              </a:rPr>
              <a:t>80%</a:t>
            </a:r>
            <a:r>
              <a:rPr lang="zh-CN" altLang="zh-CN" sz="800" dirty="0" smtClean="0">
                <a:latin typeface="Lucida Grande"/>
                <a:ea typeface="Lucida Grande"/>
                <a:cs typeface="Lucida Grande"/>
                <a:sym typeface="Lucida Grande"/>
              </a:rPr>
              <a:t>分析的数据没有价值。如何加强数据分析的有效性和预警功能的及时性呢，从三个方面着手：一是采集的内容做到关键；二是采集的时间做到及时；三是评价的标准做到全面。</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五是明确标准要由单一向体系转变。</a:t>
            </a:r>
            <a:r>
              <a:rPr lang="zh-CN" altLang="zh-CN" sz="800" dirty="0" smtClean="0">
                <a:latin typeface="Lucida Grande"/>
                <a:ea typeface="Lucida Grande"/>
                <a:cs typeface="Lucida Grande"/>
                <a:sym typeface="Lucida Grande"/>
              </a:rPr>
              <a:t>要想平台发挥预警功能，除了采集数据显示状态外，对标（参照标准）也是一项非常关键的步骤。制定和完善标准体系是诊改工作的一项重要内容。教学工作的标准是多样化的，学校有办学条件标准，专业有专业设置标准，教师有教师素质标准和兼职教师标准，课程有课程标准，学生有学生的综合素质标准。大概来说，标准主要分为三个层次：一是公布的标准：如</a:t>
            </a:r>
            <a:r>
              <a:rPr lang="en-US" altLang="zh-CN" sz="800" dirty="0" smtClean="0">
                <a:latin typeface="Lucida Grande"/>
                <a:ea typeface="Lucida Grande"/>
                <a:cs typeface="Lucida Grande"/>
                <a:sym typeface="Lucida Grande"/>
              </a:rPr>
              <a:t>ISO</a:t>
            </a:r>
            <a:r>
              <a:rPr lang="zh-CN" altLang="zh-CN" sz="800" dirty="0" smtClean="0">
                <a:latin typeface="Lucida Grande"/>
                <a:ea typeface="Lucida Grande"/>
                <a:cs typeface="Lucida Grande"/>
                <a:sym typeface="Lucida Grande"/>
              </a:rPr>
              <a:t>，国标、部标；二是文件规定的标准，也就是前面说的“底线”；三是学校自定的不低于“底线”的标准，也可是说是学校的特色。</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b="1" dirty="0" smtClean="0">
                <a:latin typeface="Lucida Grande"/>
                <a:ea typeface="Lucida Grande"/>
                <a:cs typeface="Lucida Grande"/>
                <a:sym typeface="Lucida Grande"/>
              </a:rPr>
              <a:t>六是数据说话要由海量向关键转变。</a:t>
            </a:r>
            <a:r>
              <a:rPr lang="zh-CN" altLang="zh-CN" sz="800" dirty="0" smtClean="0">
                <a:latin typeface="Lucida Grande"/>
                <a:ea typeface="Lucida Grande"/>
                <a:cs typeface="Lucida Grande"/>
                <a:sym typeface="Lucida Grande"/>
              </a:rPr>
              <a:t>设置人才培养工作状态的关键指标，建立“管理仪表盘”、“领导驾驶舱”来显示这些关键指标，满足诊断的需求。</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有些院校一看“教学工作”诊断与改进，就觉得是教学口的事儿，与人事、宣传、党务、总务、就业、招生没有关系。前已述及，诊改的对象是广义的教学工作，不仅包括教学，还包括资源建设系统、支持服务系统、监督控制系统，所以涉及到学校各个部门，所有工作人员。如果有部门和有人员觉得教学诊改工作和自己没有关系，那就说明：这个部门在人才培养过程中，没有作用，这个岗位在人才培养过程中，没有作用。建议学校可以考虑撤销部门，调离工作岗位。正是因为诊改工作需要全员参与。所以要做到全员参与，需要做以下几个工作：</a:t>
            </a:r>
          </a:p>
          <a:p>
            <a:r>
              <a:rPr lang="en-US" altLang="zh-CN" sz="800" dirty="0" smtClean="0">
                <a:latin typeface="Lucida Grande"/>
                <a:ea typeface="Lucida Grande"/>
                <a:cs typeface="Lucida Grande"/>
                <a:sym typeface="Lucida Grande"/>
              </a:rPr>
              <a:t>1.</a:t>
            </a:r>
            <a:r>
              <a:rPr lang="zh-CN" altLang="zh-CN" sz="800" dirty="0" smtClean="0">
                <a:latin typeface="Lucida Grande"/>
                <a:ea typeface="Lucida Grande"/>
                <a:cs typeface="Lucida Grande"/>
                <a:sym typeface="Lucida Grande"/>
              </a:rPr>
              <a:t>一把手挂帅，否则部门协调会出现困难；</a:t>
            </a:r>
          </a:p>
          <a:p>
            <a:r>
              <a:rPr lang="en-US" altLang="zh-CN" sz="800" dirty="0" smtClean="0">
                <a:latin typeface="Lucida Grande"/>
                <a:ea typeface="Lucida Grande"/>
                <a:cs typeface="Lucida Grande"/>
                <a:sym typeface="Lucida Grande"/>
              </a:rPr>
              <a:t>2.</a:t>
            </a:r>
            <a:r>
              <a:rPr lang="zh-CN" altLang="zh-CN" sz="800" dirty="0" smtClean="0">
                <a:latin typeface="Lucida Grande"/>
                <a:ea typeface="Lucida Grande"/>
                <a:cs typeface="Lucida Grande"/>
                <a:sym typeface="Lucida Grande"/>
              </a:rPr>
              <a:t>成立诊改工作领导小组，确定工作队伍，整体把握，推动诊改动作的实施。</a:t>
            </a:r>
          </a:p>
          <a:p>
            <a:r>
              <a:rPr lang="en-US" altLang="zh-CN" sz="800" dirty="0" smtClean="0">
                <a:latin typeface="Lucida Grande"/>
                <a:ea typeface="Lucida Grande"/>
                <a:cs typeface="Lucida Grande"/>
                <a:sym typeface="Lucida Grande"/>
              </a:rPr>
              <a:t>3.</a:t>
            </a:r>
            <a:r>
              <a:rPr lang="zh-CN" altLang="zh-CN" sz="800" dirty="0" smtClean="0">
                <a:latin typeface="Lucida Grande"/>
                <a:ea typeface="Lucida Grande"/>
                <a:cs typeface="Lucida Grande"/>
                <a:sym typeface="Lucida Grande"/>
              </a:rPr>
              <a:t>广泛宣传，深入发动，增强全体师生对诊改工作的认同和认知。</a:t>
            </a:r>
          </a:p>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t>诊改的组织主体是院校及其举办者，而评估的主体是教育行政主管部门；</a:t>
            </a:r>
          </a:p>
          <a:p>
            <a:r>
              <a:rPr lang="zh-CN" altLang="zh-CN" sz="800" dirty="0" smtClean="0"/>
              <a:t>诊改的标准设置是自定的，而评估的标准体系是行政部门统一制定的；</a:t>
            </a:r>
          </a:p>
          <a:p>
            <a:r>
              <a:rPr lang="zh-CN" altLang="zh-CN" sz="800" dirty="0" smtClean="0"/>
              <a:t>诊改的运作动力主要来自于提升核心竞争力的内在需要，来自于学校内部大大小小</a:t>
            </a:r>
            <a:r>
              <a:rPr lang="en-US" altLang="zh-CN" sz="800" dirty="0" smtClean="0"/>
              <a:t>“</a:t>
            </a:r>
            <a:r>
              <a:rPr lang="zh-CN" altLang="zh-CN" sz="800" dirty="0" smtClean="0"/>
              <a:t>质量改进螺旋</a:t>
            </a:r>
            <a:r>
              <a:rPr lang="en-US" altLang="zh-CN" sz="800" dirty="0" smtClean="0"/>
              <a:t>”</a:t>
            </a:r>
            <a:r>
              <a:rPr lang="zh-CN" altLang="zh-CN" sz="800" dirty="0" smtClean="0"/>
              <a:t>相互激励、牵制的潜在机制，虽然建设难度较大、过程较长，但能够形成常态，持续改进。而评估的运作动力来自外部的推动。</a:t>
            </a:r>
            <a:endParaRPr lang="en-US" altLang="zh-CN" sz="800" dirty="0" smtClean="0"/>
          </a:p>
          <a:p>
            <a:endParaRPr lang="en-US" altLang="zh-CN" sz="800" dirty="0" smtClean="0"/>
          </a:p>
          <a:p>
            <a:r>
              <a:rPr lang="zh-CN" altLang="zh-CN" sz="800" dirty="0" smtClean="0">
                <a:latin typeface="Lucida Grande"/>
                <a:ea typeface="Lucida Grande"/>
                <a:cs typeface="Lucida Grande"/>
                <a:sym typeface="Lucida Grande"/>
              </a:rPr>
              <a:t>诊改工作也并非</a:t>
            </a:r>
            <a:r>
              <a:rPr lang="en-US" altLang="zh-CN" sz="800" dirty="0" smtClean="0">
                <a:latin typeface="Lucida Grande"/>
                <a:ea typeface="Lucida Grande"/>
                <a:cs typeface="Lucida Grande"/>
                <a:sym typeface="Lucida Grande"/>
              </a:rPr>
              <a:t>0</a:t>
            </a:r>
            <a:r>
              <a:rPr lang="zh-CN" altLang="zh-CN" sz="800" dirty="0" smtClean="0">
                <a:latin typeface="Lucida Grande"/>
                <a:ea typeface="Lucida Grande"/>
                <a:cs typeface="Lucida Grande"/>
                <a:sym typeface="Lucida Grande"/>
              </a:rPr>
              <a:t>基础，每个学校自创办以来，在条件保障、规范管理，质量提升，特色创建等方面，肯定已经积累了一些成熟的制度和先进的做法。在诊改工作思路的指导下，我们需要将这些制度和做法按照五纵五横的基本框架，按照</a:t>
            </a:r>
            <a:r>
              <a:rPr lang="en-US" altLang="zh-CN" sz="800" dirty="0" smtClean="0">
                <a:latin typeface="Lucida Grande"/>
                <a:ea typeface="Lucida Grande"/>
                <a:cs typeface="Lucida Grande"/>
                <a:sym typeface="Lucida Grande"/>
              </a:rPr>
              <a:t>8</a:t>
            </a:r>
            <a:r>
              <a:rPr lang="zh-CN" altLang="zh-CN" sz="800" dirty="0" smtClean="0">
                <a:latin typeface="Lucida Grande"/>
                <a:ea typeface="Lucida Grande"/>
                <a:cs typeface="Lucida Grande"/>
                <a:sym typeface="Lucida Grande"/>
              </a:rPr>
              <a:t>字形质量改进螺旋进行重构，而且，引入数据管理系统，让数据说话，让质量保证工作更扎实有效。</a:t>
            </a:r>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t>诊改的组织主体是院校及其举办者，而评估的主体是教育行政主管部门；</a:t>
            </a:r>
          </a:p>
          <a:p>
            <a:r>
              <a:rPr lang="zh-CN" altLang="zh-CN" sz="800" dirty="0" smtClean="0"/>
              <a:t>诊改的标准设置是自定的，而评估的标准体系是行政部门统一制定的；</a:t>
            </a:r>
          </a:p>
          <a:p>
            <a:r>
              <a:rPr lang="zh-CN" altLang="zh-CN" sz="800" dirty="0" smtClean="0"/>
              <a:t>诊改的运作动力主要来自于提升核心竞争力的内在需要，来自于学校内部大大小小</a:t>
            </a:r>
            <a:r>
              <a:rPr lang="en-US" altLang="zh-CN" sz="800" dirty="0" smtClean="0"/>
              <a:t>“</a:t>
            </a:r>
            <a:r>
              <a:rPr lang="zh-CN" altLang="zh-CN" sz="800" dirty="0" smtClean="0"/>
              <a:t>质量改进螺旋</a:t>
            </a:r>
            <a:r>
              <a:rPr lang="en-US" altLang="zh-CN" sz="800" dirty="0" smtClean="0"/>
              <a:t>”</a:t>
            </a:r>
            <a:r>
              <a:rPr lang="zh-CN" altLang="zh-CN" sz="800" dirty="0" smtClean="0"/>
              <a:t>相互激励、牵制的潜在机制，虽然建设难度较大、过程较长，但能够形成常态，持续改进。而评估的运作动力来自外部的推动。</a:t>
            </a:r>
            <a:endParaRPr lang="en-US" altLang="zh-CN" sz="800" dirty="0" smtClean="0"/>
          </a:p>
          <a:p>
            <a:endParaRPr lang="en-US" altLang="zh-CN" sz="800" dirty="0" smtClean="0"/>
          </a:p>
          <a:p>
            <a:r>
              <a:rPr lang="zh-CN" altLang="zh-CN" sz="800" dirty="0" smtClean="0">
                <a:latin typeface="Lucida Grande"/>
                <a:ea typeface="Lucida Grande"/>
                <a:cs typeface="Lucida Grande"/>
                <a:sym typeface="Lucida Grande"/>
              </a:rPr>
              <a:t>诊改工作也并非</a:t>
            </a:r>
            <a:r>
              <a:rPr lang="en-US" altLang="zh-CN" sz="800" dirty="0" smtClean="0">
                <a:latin typeface="Lucida Grande"/>
                <a:ea typeface="Lucida Grande"/>
                <a:cs typeface="Lucida Grande"/>
                <a:sym typeface="Lucida Grande"/>
              </a:rPr>
              <a:t>0</a:t>
            </a:r>
            <a:r>
              <a:rPr lang="zh-CN" altLang="zh-CN" sz="800" dirty="0" smtClean="0">
                <a:latin typeface="Lucida Grande"/>
                <a:ea typeface="Lucida Grande"/>
                <a:cs typeface="Lucida Grande"/>
                <a:sym typeface="Lucida Grande"/>
              </a:rPr>
              <a:t>基础，每个学校自创办以来，在条件保障、规范管理，质量提升，特色创建等方面，肯定已经积累了一些成熟的制度和先进的做法。在诊改工作思路的指导下，我们需要将这些制度和做法按照五纵五横的基本框架，按照</a:t>
            </a:r>
            <a:r>
              <a:rPr lang="en-US" altLang="zh-CN" sz="800" dirty="0" smtClean="0">
                <a:latin typeface="Lucida Grande"/>
                <a:ea typeface="Lucida Grande"/>
                <a:cs typeface="Lucida Grande"/>
                <a:sym typeface="Lucida Grande"/>
              </a:rPr>
              <a:t>8</a:t>
            </a:r>
            <a:r>
              <a:rPr lang="zh-CN" altLang="zh-CN" sz="800" dirty="0" smtClean="0">
                <a:latin typeface="Lucida Grande"/>
                <a:ea typeface="Lucida Grande"/>
                <a:cs typeface="Lucida Grande"/>
                <a:sym typeface="Lucida Grande"/>
              </a:rPr>
              <a:t>字形质量改进螺旋进行重构，而且，引入数据管理系统，让数据说话，让质量保证工作更扎实有效。</a:t>
            </a:r>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或许是“习惯成自然”，抑或是“中等职业学校教学诊断项目参考表”引起了误解，不少学校在制定诊改实施运行方案时，常错把“参考表”理解为目标、任务，并以此作为起点，忙于在管理部门之间“分解任务”、“落实责任”，看似雷厉风行、得心应手，却将诊改演变成了“迎评促建”，把诊改目的异化为了“通过复核”，事实上，虽然一个诊改周期不超过</a:t>
            </a:r>
            <a:r>
              <a:rPr lang="en-US" altLang="zh-CN" sz="800" dirty="0" smtClean="0">
                <a:latin typeface="Lucida Grande"/>
                <a:ea typeface="Lucida Grande"/>
                <a:cs typeface="Lucida Grande"/>
                <a:sym typeface="Lucida Grande"/>
              </a:rPr>
              <a:t>3</a:t>
            </a:r>
            <a:r>
              <a:rPr lang="zh-CN" altLang="zh-CN" sz="800" dirty="0" smtClean="0">
                <a:latin typeface="Lucida Grande"/>
                <a:ea typeface="Lucida Grande"/>
                <a:cs typeface="Lucida Grande"/>
                <a:sym typeface="Lucida Grande"/>
              </a:rPr>
              <a:t>年，但是诊改是一项周而复始的工作，必须持续开展。而不是在这一轮热潮下，通过了复核，工作就结束了。复核不是目的，只是上级主管部门履行管理职能的一个手段。在一个周期内，还有三分之二的学校不会被复核。如果以通过复核为目的，那么诊改工作势必会失去源动力，诊改工作就会演变成脱离日常工作之外的额外工作，就会引起学校上下的抵触，更谈不上提升质量了。即便学校成为被复核对象，也不应该以通过复核为目的，因为通过实施五纵五横一平台的网络化全覆盖、</a:t>
            </a:r>
            <a:r>
              <a:rPr lang="en-US" altLang="zh-CN" sz="800" dirty="0" smtClean="0">
                <a:latin typeface="Lucida Grande"/>
                <a:ea typeface="Lucida Grande"/>
                <a:cs typeface="Lucida Grande"/>
                <a:sym typeface="Lucida Grande"/>
              </a:rPr>
              <a:t>8</a:t>
            </a:r>
            <a:r>
              <a:rPr lang="zh-CN" altLang="zh-CN" sz="800" dirty="0" smtClean="0">
                <a:latin typeface="Lucida Grande"/>
                <a:ea typeface="Lucida Grande"/>
                <a:cs typeface="Lucida Grande"/>
                <a:sym typeface="Lucida Grande"/>
              </a:rPr>
              <a:t>字形的诊改制度，办学质量得到提升，通过复核就是自然而然的事情。</a:t>
            </a:r>
            <a:endParaRPr lang="zh-CN" altLang="zh-CN" sz="800" dirty="0">
              <a:latin typeface="Lucida Grande"/>
              <a:ea typeface="Lucida Grande"/>
              <a:cs typeface="Lucida Grande"/>
              <a:sym typeface="Lucida Grand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教育是事业，事业的价值在于奉献</a:t>
            </a:r>
          </a:p>
          <a:p>
            <a:r>
              <a:rPr lang="zh-CN" altLang="zh-CN" sz="800" dirty="0" smtClean="0">
                <a:latin typeface="Lucida Grande"/>
                <a:ea typeface="Lucida Grande"/>
                <a:cs typeface="Lucida Grande"/>
                <a:sym typeface="Lucida Grande"/>
              </a:rPr>
              <a:t>教育是科学，科学的价值在于求真</a:t>
            </a:r>
          </a:p>
          <a:p>
            <a:r>
              <a:rPr lang="zh-CN" altLang="zh-CN" sz="800" dirty="0" smtClean="0">
                <a:latin typeface="Lucida Grande"/>
                <a:ea typeface="Lucida Grande"/>
                <a:cs typeface="Lucida Grande"/>
                <a:sym typeface="Lucida Grande"/>
              </a:rPr>
              <a:t>教育是艺术，艺术的价值在于创新。</a:t>
            </a:r>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800" dirty="0" smtClean="0">
                <a:latin typeface="Lucida Grande"/>
                <a:ea typeface="Lucida Grande"/>
                <a:cs typeface="Lucida Grande"/>
                <a:sym typeface="Lucida Grande"/>
              </a:rPr>
              <a:t>质量上升为关乎全局安危——战略决策、组织形态、过程模式的“生命线”，</a:t>
            </a:r>
            <a:r>
              <a:rPr lang="en-US" altLang="zh-CN" sz="800" dirty="0" smtClean="0">
                <a:latin typeface="Lucida Grande"/>
                <a:ea typeface="Lucida Grande"/>
                <a:cs typeface="Lucida Grande"/>
                <a:sym typeface="Lucida Grande"/>
              </a:rPr>
              <a:t>2017</a:t>
            </a:r>
            <a:r>
              <a:rPr lang="zh-CN" altLang="zh-CN" sz="800" dirty="0" smtClean="0">
                <a:latin typeface="Lucida Grande"/>
                <a:ea typeface="Lucida Grande"/>
                <a:cs typeface="Lucida Grande"/>
                <a:sym typeface="Lucida Grande"/>
              </a:rPr>
              <a:t>年</a:t>
            </a:r>
            <a:r>
              <a:rPr lang="en-US" altLang="zh-CN" sz="800" dirty="0" smtClean="0">
                <a:latin typeface="Lucida Grande"/>
                <a:ea typeface="Lucida Grande"/>
                <a:cs typeface="Lucida Grande"/>
                <a:sym typeface="Lucida Grande"/>
              </a:rPr>
              <a:t>9</a:t>
            </a:r>
            <a:r>
              <a:rPr lang="zh-CN" altLang="zh-CN" sz="800" dirty="0" smtClean="0">
                <a:latin typeface="Lucida Grande"/>
                <a:ea typeface="Lucida Grande"/>
                <a:cs typeface="Lucida Grande"/>
                <a:sym typeface="Lucida Grande"/>
              </a:rPr>
              <a:t>月</a:t>
            </a:r>
            <a:r>
              <a:rPr lang="en-US" altLang="zh-CN" sz="800" dirty="0" smtClean="0">
                <a:latin typeface="Lucida Grande"/>
                <a:ea typeface="Lucida Grande"/>
                <a:cs typeface="Lucida Grande"/>
                <a:sym typeface="Lucida Grande"/>
              </a:rPr>
              <a:t>5</a:t>
            </a:r>
            <a:r>
              <a:rPr lang="zh-CN" altLang="zh-CN" sz="800" dirty="0" smtClean="0">
                <a:latin typeface="Lucida Grande"/>
                <a:ea typeface="Lucida Grande"/>
                <a:cs typeface="Lucida Grande"/>
                <a:sym typeface="Lucida Grande"/>
              </a:rPr>
              <a:t>日，出台了《中共中央 国务院关于开展质量提升行动的指导意见》。以培养产品生产者、服务提供者，以及一线管理者为己任的职业教育，唯有尽快转变质量理念，重新思考人才培养目标和标准，大胆变革办学模式和人才培养模式，切实加快以“诊断与改进”为关键环节和主要特征的自身质量保证体系建设，方能承担起率先迎击“技术性失业”风暴的时代责任。</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800" dirty="0" smtClean="0">
                <a:latin typeface="Lucida Grande"/>
                <a:ea typeface="Lucida Grande"/>
                <a:cs typeface="Lucida Grande"/>
                <a:sym typeface="Lucida Grande"/>
              </a:rPr>
              <a:t>2013</a:t>
            </a:r>
            <a:r>
              <a:rPr lang="zh-CN" altLang="zh-CN" sz="800" dirty="0" smtClean="0">
                <a:latin typeface="Lucida Grande"/>
                <a:ea typeface="Lucida Grande"/>
                <a:cs typeface="Lucida Grande"/>
                <a:sym typeface="Lucida Grande"/>
              </a:rPr>
              <a:t>年</a:t>
            </a:r>
            <a:r>
              <a:rPr lang="en-US" altLang="zh-CN" sz="800" dirty="0" smtClean="0">
                <a:latin typeface="Lucida Grande"/>
                <a:ea typeface="Lucida Grande"/>
                <a:cs typeface="Lucida Grande"/>
                <a:sym typeface="Lucida Grande"/>
              </a:rPr>
              <a:t>11</a:t>
            </a:r>
            <a:r>
              <a:rPr lang="zh-CN" altLang="zh-CN" sz="800" dirty="0" smtClean="0">
                <a:latin typeface="Lucida Grande"/>
                <a:ea typeface="Lucida Grande"/>
                <a:cs typeface="Lucida Grande"/>
                <a:sym typeface="Lucida Grande"/>
              </a:rPr>
              <a:t>月，十八届三中全会提出：深化教育改革，推进“管办评”分离。在推进“管办评”的政策背景下，职业院校是人才培养质量的第一责任主体，确保人才培养质量在其生成的过程中首先得到保证；教育管理部门是人才培养质量的第二责任主体，复核职业院校是否具备履行第一主体责任的制度、机制和能力；利益相关方是人才培养质量的第三责任主体，以结果评价导向、倒逼第一和第二责任主体推动人才培养质量持续改进。因此，诊改工作应运而生，就是推动职业院校不断强化主体责任，用好办学自主权，实现院校质量自治。</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6750" y="862012"/>
            <a:ext cx="7810500" cy="1743075"/>
          </a:xfrm>
          <a:prstGeom prst="rect">
            <a:avLst/>
          </a:prstGeom>
        </p:spPr>
        <p:txBody>
          <a:bodyPr anchor="b"/>
          <a:lstStyle/>
          <a:p>
            <a:pPr lvl="0">
              <a:defRPr sz="1800"/>
            </a:pPr>
            <a:r>
              <a:rPr sz="4200" dirty="0"/>
              <a:t>Title Text</a:t>
            </a:r>
          </a:p>
        </p:txBody>
      </p:sp>
      <p:sp>
        <p:nvSpPr>
          <p:cNvPr id="6" name="Shape 6"/>
          <p:cNvSpPr>
            <a:spLocks noGrp="1"/>
          </p:cNvSpPr>
          <p:nvPr>
            <p:ph type="body" idx="1"/>
          </p:nvPr>
        </p:nvSpPr>
        <p:spPr>
          <a:xfrm>
            <a:off x="666750" y="2652712"/>
            <a:ext cx="7810500" cy="595313"/>
          </a:xfrm>
          <a:prstGeom prst="rect">
            <a:avLst/>
          </a:prstGeom>
        </p:spPr>
        <p:txBody>
          <a:bodyPr anchor="t"/>
          <a:lstStyle>
            <a:lvl1pPr marL="0" indent="0" algn="ctr">
              <a:spcBef>
                <a:spcPts val="0"/>
              </a:spcBef>
              <a:buSzTx/>
              <a:buNone/>
              <a:defRPr sz="1700"/>
            </a:lvl1pPr>
            <a:lvl2pPr marL="0" indent="85725" algn="ctr">
              <a:spcBef>
                <a:spcPts val="0"/>
              </a:spcBef>
              <a:buSzTx/>
              <a:buNone/>
              <a:defRPr sz="1700"/>
            </a:lvl2pPr>
            <a:lvl3pPr marL="0" indent="171450" algn="ctr">
              <a:spcBef>
                <a:spcPts val="0"/>
              </a:spcBef>
              <a:buSzTx/>
              <a:buNone/>
              <a:defRPr sz="1700"/>
            </a:lvl3pPr>
            <a:lvl4pPr marL="0" indent="257175" algn="ctr">
              <a:spcBef>
                <a:spcPts val="0"/>
              </a:spcBef>
              <a:buSzTx/>
              <a:buNone/>
              <a:defRPr sz="1700"/>
            </a:lvl4pPr>
            <a:lvl5pPr marL="0" indent="342900" algn="ctr">
              <a:spcBef>
                <a:spcPts val="0"/>
              </a:spcBef>
              <a:buSzTx/>
              <a:buNone/>
              <a:defRPr sz="1700"/>
            </a:lvl5pPr>
          </a:lstStyle>
          <a:p>
            <a:pPr lvl="0">
              <a:defRPr sz="1800"/>
            </a:pPr>
            <a:r>
              <a:rPr sz="1700" dirty="0"/>
              <a:t>Body Level One</a:t>
            </a:r>
          </a:p>
          <a:p>
            <a:pPr lvl="1">
              <a:defRPr sz="1800"/>
            </a:pPr>
            <a:r>
              <a:rPr sz="1700" dirty="0"/>
              <a:t>Body Level Two</a:t>
            </a:r>
          </a:p>
          <a:p>
            <a:pPr lvl="2">
              <a:defRPr sz="1800"/>
            </a:pPr>
            <a:r>
              <a:rPr sz="1700" dirty="0"/>
              <a:t>Body Level Three</a:t>
            </a:r>
          </a:p>
          <a:p>
            <a:pPr lvl="3">
              <a:defRPr sz="1800"/>
            </a:pPr>
            <a:r>
              <a:rPr sz="1700" dirty="0"/>
              <a:t>Body Level Four</a:t>
            </a:r>
          </a:p>
          <a:p>
            <a:pPr lvl="4">
              <a:defRPr sz="1800"/>
            </a:pPr>
            <a:r>
              <a:rPr sz="1700" dirty="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ain_Slide">
    <p:spTree>
      <p:nvGrpSpPr>
        <p:cNvPr id="1" name=""/>
        <p:cNvGrpSpPr/>
        <p:nvPr/>
      </p:nvGrpSpPr>
      <p:grpSpPr>
        <a:xfrm>
          <a:off x="0" y="0"/>
          <a:ext cx="0" cy="0"/>
          <a:chOff x="0" y="0"/>
          <a:chExt cx="0" cy="0"/>
        </a:xfrm>
      </p:grpSpPr>
      <p:sp>
        <p:nvSpPr>
          <p:cNvPr id="29" name="Shape 29"/>
          <p:cNvSpPr/>
          <p:nvPr/>
        </p:nvSpPr>
        <p:spPr>
          <a:xfrm>
            <a:off x="-4764" y="0"/>
            <a:ext cx="9153527" cy="476176"/>
          </a:xfrm>
          <a:prstGeom prst="rect">
            <a:avLst/>
          </a:prstGeom>
          <a:solidFill>
            <a:srgbClr val="3A3947"/>
          </a:solidFill>
          <a:ln w="12700">
            <a:miter lim="400000"/>
          </a:ln>
        </p:spPr>
        <p:txBody>
          <a:bodyPr lIns="0" tIns="0" rIns="0" bIns="0" anchor="ctr"/>
          <a:lstStyle/>
          <a:p>
            <a:pPr lvl="0">
              <a:defRPr sz="3200"/>
            </a:pPr>
            <a:endParaRPr/>
          </a:p>
        </p:txBody>
      </p:sp>
      <p:sp>
        <p:nvSpPr>
          <p:cNvPr id="30" name="Shape 30"/>
          <p:cNvSpPr/>
          <p:nvPr/>
        </p:nvSpPr>
        <p:spPr>
          <a:xfrm rot="10800000">
            <a:off x="3895221" y="475977"/>
            <a:ext cx="677595" cy="44886"/>
          </a:xfrm>
          <a:prstGeom prst="rect">
            <a:avLst/>
          </a:prstGeom>
          <a:solidFill>
            <a:srgbClr val="00B0FF"/>
          </a:solidFill>
          <a:ln w="12700">
            <a:miter lim="400000"/>
          </a:ln>
        </p:spPr>
        <p:txBody>
          <a:bodyPr lIns="0" tIns="0" rIns="0" bIns="0" anchor="ctr"/>
          <a:lstStyle/>
          <a:p>
            <a:pPr lvl="0">
              <a:defRPr sz="3200"/>
            </a:pPr>
            <a:endParaRPr/>
          </a:p>
        </p:txBody>
      </p:sp>
      <p:sp>
        <p:nvSpPr>
          <p:cNvPr id="31" name="Shape 31"/>
          <p:cNvSpPr/>
          <p:nvPr/>
        </p:nvSpPr>
        <p:spPr>
          <a:xfrm rot="10800000">
            <a:off x="3219410" y="475977"/>
            <a:ext cx="677595" cy="44886"/>
          </a:xfrm>
          <a:prstGeom prst="rect">
            <a:avLst/>
          </a:prstGeom>
          <a:solidFill>
            <a:srgbClr val="F23E5C"/>
          </a:solidFill>
          <a:ln w="12700">
            <a:miter lim="400000"/>
          </a:ln>
        </p:spPr>
        <p:txBody>
          <a:bodyPr lIns="0" tIns="0" rIns="0" bIns="0" anchor="ctr"/>
          <a:lstStyle/>
          <a:p>
            <a:pPr lvl="0">
              <a:defRPr sz="3200"/>
            </a:pPr>
            <a:endParaRPr/>
          </a:p>
        </p:txBody>
      </p:sp>
      <p:sp>
        <p:nvSpPr>
          <p:cNvPr id="32" name="Shape 32"/>
          <p:cNvSpPr/>
          <p:nvPr/>
        </p:nvSpPr>
        <p:spPr>
          <a:xfrm rot="10800000">
            <a:off x="4571124" y="475977"/>
            <a:ext cx="677595" cy="44886"/>
          </a:xfrm>
          <a:prstGeom prst="rect">
            <a:avLst/>
          </a:prstGeom>
          <a:solidFill>
            <a:srgbClr val="FFCD40"/>
          </a:solidFill>
          <a:ln w="12700">
            <a:miter lim="400000"/>
          </a:ln>
        </p:spPr>
        <p:txBody>
          <a:bodyPr lIns="0" tIns="0" rIns="0" bIns="0" anchor="ctr"/>
          <a:lstStyle/>
          <a:p>
            <a:pPr lvl="0">
              <a:defRPr sz="3200"/>
            </a:pPr>
            <a:endParaRPr/>
          </a:p>
        </p:txBody>
      </p:sp>
      <p:sp>
        <p:nvSpPr>
          <p:cNvPr id="33" name="Shape 33"/>
          <p:cNvSpPr/>
          <p:nvPr/>
        </p:nvSpPr>
        <p:spPr>
          <a:xfrm rot="10800000">
            <a:off x="2543568" y="475977"/>
            <a:ext cx="677595" cy="44886"/>
          </a:xfrm>
          <a:prstGeom prst="rect">
            <a:avLst/>
          </a:prstGeom>
          <a:solidFill>
            <a:srgbClr val="26C6DA"/>
          </a:solidFill>
          <a:ln w="12700">
            <a:miter lim="400000"/>
          </a:ln>
        </p:spPr>
        <p:txBody>
          <a:bodyPr lIns="0" tIns="0" rIns="0" bIns="0" anchor="ctr"/>
          <a:lstStyle/>
          <a:p>
            <a:pPr lvl="0">
              <a:defRPr sz="3200"/>
            </a:pPr>
            <a:endParaRPr/>
          </a:p>
        </p:txBody>
      </p:sp>
      <p:sp>
        <p:nvSpPr>
          <p:cNvPr id="34" name="Shape 34"/>
          <p:cNvSpPr/>
          <p:nvPr/>
        </p:nvSpPr>
        <p:spPr>
          <a:xfrm rot="10800000">
            <a:off x="5246936" y="475977"/>
            <a:ext cx="677595" cy="44886"/>
          </a:xfrm>
          <a:prstGeom prst="rect">
            <a:avLst/>
          </a:prstGeom>
          <a:solidFill>
            <a:srgbClr val="7E57C1"/>
          </a:solidFill>
          <a:ln w="12700">
            <a:miter lim="400000"/>
          </a:ln>
        </p:spPr>
        <p:txBody>
          <a:bodyPr lIns="0" tIns="0" rIns="0" bIns="0" anchor="ctr"/>
          <a:lstStyle/>
          <a:p>
            <a:pPr lvl="0">
              <a:defRPr sz="3200"/>
            </a:pPr>
            <a:endParaRPr/>
          </a:p>
        </p:txBody>
      </p:sp>
      <p:sp>
        <p:nvSpPr>
          <p:cNvPr id="35" name="Shape 35"/>
          <p:cNvSpPr/>
          <p:nvPr/>
        </p:nvSpPr>
        <p:spPr>
          <a:xfrm rot="10800000">
            <a:off x="5922838" y="475977"/>
            <a:ext cx="677595" cy="44886"/>
          </a:xfrm>
          <a:prstGeom prst="rect">
            <a:avLst/>
          </a:prstGeom>
          <a:solidFill>
            <a:srgbClr val="EC7825"/>
          </a:solidFill>
          <a:ln w="12700">
            <a:miter lim="400000"/>
          </a:ln>
        </p:spPr>
        <p:txBody>
          <a:bodyPr lIns="0" tIns="0" rIns="0" bIns="0" anchor="ctr"/>
          <a:lstStyle/>
          <a:p>
            <a:pPr lvl="0">
              <a:defRPr sz="3200"/>
            </a:pPr>
            <a:endParaRPr/>
          </a:p>
        </p:txBody>
      </p:sp>
      <p:sp>
        <p:nvSpPr>
          <p:cNvPr id="36" name="Shape 36"/>
          <p:cNvSpPr>
            <a:spLocks noGrp="1"/>
          </p:cNvSpPr>
          <p:nvPr>
            <p:ph type="title"/>
          </p:nvPr>
        </p:nvSpPr>
        <p:spPr>
          <a:xfrm>
            <a:off x="633382" y="96855"/>
            <a:ext cx="7877175" cy="282466"/>
          </a:xfrm>
          <a:prstGeom prst="rect">
            <a:avLst/>
          </a:prstGeom>
        </p:spPr>
        <p:txBody>
          <a:bodyPr/>
          <a:lstStyle>
            <a:lvl1pPr>
              <a:defRPr sz="1500">
                <a:solidFill>
                  <a:srgbClr val="DCDEE0"/>
                </a:solidFill>
              </a:defRPr>
            </a:lvl1pPr>
          </a:lstStyle>
          <a:p>
            <a:pPr lvl="0">
              <a:defRPr sz="1800">
                <a:solidFill>
                  <a:srgbClr val="000000"/>
                </a:solidFill>
              </a:defRPr>
            </a:pPr>
            <a:r>
              <a:rPr sz="1500" dirty="0">
                <a:solidFill>
                  <a:srgbClr val="DCDEE0"/>
                </a:solidFill>
              </a:rPr>
              <a:t>Title Text</a:t>
            </a:r>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9" name="Shape 29"/>
          <p:cNvSpPr/>
          <p:nvPr userDrawn="1"/>
        </p:nvSpPr>
        <p:spPr>
          <a:xfrm>
            <a:off x="-4764" y="0"/>
            <a:ext cx="9153527" cy="476176"/>
          </a:xfrm>
          <a:prstGeom prst="rect">
            <a:avLst/>
          </a:prstGeom>
          <a:solidFill>
            <a:srgbClr val="3A3947"/>
          </a:solidFill>
          <a:ln w="12700">
            <a:miter lim="400000"/>
          </a:ln>
        </p:spPr>
        <p:txBody>
          <a:bodyPr lIns="0" tIns="0" rIns="0" bIns="0" anchor="ctr"/>
          <a:lstStyle/>
          <a:p>
            <a:pPr lvl="0">
              <a:defRPr sz="3200"/>
            </a:pPr>
            <a:endParaRPr/>
          </a:p>
        </p:txBody>
      </p:sp>
      <p:sp>
        <p:nvSpPr>
          <p:cNvPr id="2" name="Shape 30"/>
          <p:cNvSpPr/>
          <p:nvPr userDrawn="1"/>
        </p:nvSpPr>
        <p:spPr>
          <a:xfrm rot="5400000">
            <a:off x="-27620" y="213013"/>
            <a:ext cx="483525" cy="45719"/>
          </a:xfrm>
          <a:prstGeom prst="rect">
            <a:avLst/>
          </a:prstGeom>
          <a:solidFill>
            <a:srgbClr val="00B0FF"/>
          </a:solidFill>
          <a:ln w="12700">
            <a:miter lim="400000"/>
          </a:ln>
        </p:spPr>
        <p:txBody>
          <a:bodyPr lIns="0" tIns="0" rIns="0" bIns="0" anchor="ctr"/>
          <a:lstStyle/>
          <a:p>
            <a:pPr lvl="0">
              <a:defRPr sz="3200"/>
            </a:pPr>
            <a:endParaRPr/>
          </a:p>
        </p:txBody>
      </p:sp>
      <p:sp>
        <p:nvSpPr>
          <p:cNvPr id="3" name="Shape 31"/>
          <p:cNvSpPr/>
          <p:nvPr userDrawn="1"/>
        </p:nvSpPr>
        <p:spPr>
          <a:xfrm rot="5400000">
            <a:off x="-99628" y="213013"/>
            <a:ext cx="483525" cy="45719"/>
          </a:xfrm>
          <a:prstGeom prst="rect">
            <a:avLst/>
          </a:prstGeom>
          <a:solidFill>
            <a:srgbClr val="F23E5C"/>
          </a:solidFill>
          <a:ln w="12700">
            <a:miter lim="400000"/>
          </a:ln>
        </p:spPr>
        <p:txBody>
          <a:bodyPr lIns="0" tIns="0" rIns="0" bIns="0" anchor="ctr"/>
          <a:lstStyle/>
          <a:p>
            <a:pPr lvl="0">
              <a:defRPr sz="3200"/>
            </a:pPr>
            <a:endParaRPr/>
          </a:p>
        </p:txBody>
      </p:sp>
      <p:sp>
        <p:nvSpPr>
          <p:cNvPr id="4" name="Shape 32"/>
          <p:cNvSpPr/>
          <p:nvPr userDrawn="1"/>
        </p:nvSpPr>
        <p:spPr>
          <a:xfrm rot="5400000">
            <a:off x="44390" y="213011"/>
            <a:ext cx="483522" cy="45719"/>
          </a:xfrm>
          <a:prstGeom prst="rect">
            <a:avLst/>
          </a:prstGeom>
          <a:solidFill>
            <a:srgbClr val="FFCD40"/>
          </a:solidFill>
          <a:ln w="12700">
            <a:miter lim="400000"/>
          </a:ln>
        </p:spPr>
        <p:txBody>
          <a:bodyPr lIns="0" tIns="0" rIns="0" bIns="0" anchor="ctr"/>
          <a:lstStyle/>
          <a:p>
            <a:pPr lvl="0">
              <a:defRPr sz="3200"/>
            </a:pPr>
            <a:endParaRPr/>
          </a:p>
        </p:txBody>
      </p:sp>
      <p:sp>
        <p:nvSpPr>
          <p:cNvPr id="5" name="Shape 33"/>
          <p:cNvSpPr/>
          <p:nvPr userDrawn="1"/>
        </p:nvSpPr>
        <p:spPr>
          <a:xfrm rot="5400000">
            <a:off x="-178810" y="213013"/>
            <a:ext cx="483525" cy="45719"/>
          </a:xfrm>
          <a:prstGeom prst="rect">
            <a:avLst/>
          </a:prstGeom>
          <a:solidFill>
            <a:srgbClr val="26C6DA"/>
          </a:solidFill>
          <a:ln w="12700">
            <a:miter lim="400000"/>
          </a:ln>
        </p:spPr>
        <p:txBody>
          <a:bodyPr lIns="0" tIns="0" rIns="0" bIns="0" anchor="ctr"/>
          <a:lstStyle/>
          <a:p>
            <a:pPr lvl="0">
              <a:defRPr sz="3200"/>
            </a:pPr>
            <a:endParaRPr/>
          </a:p>
        </p:txBody>
      </p:sp>
      <p:sp>
        <p:nvSpPr>
          <p:cNvPr id="6" name="Shape 34"/>
          <p:cNvSpPr/>
          <p:nvPr userDrawn="1"/>
        </p:nvSpPr>
        <p:spPr>
          <a:xfrm rot="5400000">
            <a:off x="116396" y="213013"/>
            <a:ext cx="483525" cy="45719"/>
          </a:xfrm>
          <a:prstGeom prst="rect">
            <a:avLst/>
          </a:prstGeom>
          <a:solidFill>
            <a:srgbClr val="7E57C1"/>
          </a:solidFill>
          <a:ln w="12700">
            <a:miter lim="400000"/>
          </a:ln>
        </p:spPr>
        <p:txBody>
          <a:bodyPr lIns="0" tIns="0" rIns="0" bIns="0" anchor="ctr"/>
          <a:lstStyle/>
          <a:p>
            <a:pPr lvl="0">
              <a:defRPr sz="3200"/>
            </a:pPr>
            <a:endParaRPr/>
          </a:p>
        </p:txBody>
      </p:sp>
      <p:sp>
        <p:nvSpPr>
          <p:cNvPr id="7" name="Shape 35"/>
          <p:cNvSpPr/>
          <p:nvPr userDrawn="1"/>
        </p:nvSpPr>
        <p:spPr>
          <a:xfrm rot="5400000">
            <a:off x="188404" y="213013"/>
            <a:ext cx="483525" cy="45719"/>
          </a:xfrm>
          <a:prstGeom prst="rect">
            <a:avLst/>
          </a:prstGeom>
          <a:solidFill>
            <a:srgbClr val="EC7825"/>
          </a:solidFill>
          <a:ln w="12700">
            <a:miter lim="400000"/>
          </a:ln>
        </p:spPr>
        <p:txBody>
          <a:bodyPr lIns="0" tIns="0" rIns="0" bIns="0" anchor="ctr"/>
          <a:lstStyle/>
          <a:p>
            <a:pPr lvl="0">
              <a:defRPr sz="3200"/>
            </a:pPr>
            <a:endParaRPr/>
          </a:p>
        </p:txBody>
      </p:sp>
      <p:sp>
        <p:nvSpPr>
          <p:cNvPr id="104449" name="Rectangle 1"/>
          <p:cNvSpPr>
            <a:spLocks noChangeArrowheads="1"/>
          </p:cNvSpPr>
          <p:nvPr userDrawn="1"/>
        </p:nvSpPr>
        <p:spPr bwMode="auto">
          <a:xfrm>
            <a:off x="539552" y="123478"/>
            <a:ext cx="341632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一、把握时代，认清现状，增强诊改工作认同感</a:t>
            </a:r>
            <a:endParaRPr kumimoji="0" lang="zh-CN" sz="1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 name="圆角矩形 11"/>
          <p:cNvSpPr/>
          <p:nvPr userDrawn="1"/>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13" name="Shape 42"/>
          <p:cNvSpPr/>
          <p:nvPr userDrawn="1"/>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Shape 29"/>
          <p:cNvSpPr/>
          <p:nvPr userDrawn="1"/>
        </p:nvSpPr>
        <p:spPr>
          <a:xfrm>
            <a:off x="-4764" y="0"/>
            <a:ext cx="9153527" cy="476176"/>
          </a:xfrm>
          <a:prstGeom prst="rect">
            <a:avLst/>
          </a:prstGeom>
          <a:solidFill>
            <a:srgbClr val="3A3947"/>
          </a:solidFill>
          <a:ln w="12700">
            <a:miter lim="400000"/>
          </a:ln>
        </p:spPr>
        <p:txBody>
          <a:bodyPr lIns="0" tIns="0" rIns="0" bIns="0" anchor="ctr"/>
          <a:lstStyle/>
          <a:p>
            <a:pPr lvl="0">
              <a:defRPr sz="3200"/>
            </a:pPr>
            <a:endParaRPr/>
          </a:p>
        </p:txBody>
      </p:sp>
      <p:sp>
        <p:nvSpPr>
          <p:cNvPr id="2" name="Shape 30"/>
          <p:cNvSpPr/>
          <p:nvPr userDrawn="1"/>
        </p:nvSpPr>
        <p:spPr>
          <a:xfrm rot="5400000">
            <a:off x="-27620" y="213013"/>
            <a:ext cx="483525" cy="45719"/>
          </a:xfrm>
          <a:prstGeom prst="rect">
            <a:avLst/>
          </a:prstGeom>
          <a:solidFill>
            <a:srgbClr val="00B0FF"/>
          </a:solidFill>
          <a:ln w="12700">
            <a:miter lim="400000"/>
          </a:ln>
        </p:spPr>
        <p:txBody>
          <a:bodyPr lIns="0" tIns="0" rIns="0" bIns="0" anchor="ctr"/>
          <a:lstStyle/>
          <a:p>
            <a:pPr lvl="0">
              <a:defRPr sz="3200"/>
            </a:pPr>
            <a:endParaRPr/>
          </a:p>
        </p:txBody>
      </p:sp>
      <p:sp>
        <p:nvSpPr>
          <p:cNvPr id="3" name="Shape 31"/>
          <p:cNvSpPr/>
          <p:nvPr userDrawn="1"/>
        </p:nvSpPr>
        <p:spPr>
          <a:xfrm rot="5400000">
            <a:off x="-99628" y="213013"/>
            <a:ext cx="483525" cy="45719"/>
          </a:xfrm>
          <a:prstGeom prst="rect">
            <a:avLst/>
          </a:prstGeom>
          <a:solidFill>
            <a:srgbClr val="F23E5C"/>
          </a:solidFill>
          <a:ln w="12700">
            <a:miter lim="400000"/>
          </a:ln>
        </p:spPr>
        <p:txBody>
          <a:bodyPr lIns="0" tIns="0" rIns="0" bIns="0" anchor="ctr"/>
          <a:lstStyle/>
          <a:p>
            <a:pPr lvl="0">
              <a:defRPr sz="3200"/>
            </a:pPr>
            <a:endParaRPr/>
          </a:p>
        </p:txBody>
      </p:sp>
      <p:sp>
        <p:nvSpPr>
          <p:cNvPr id="4" name="Shape 32"/>
          <p:cNvSpPr/>
          <p:nvPr userDrawn="1"/>
        </p:nvSpPr>
        <p:spPr>
          <a:xfrm rot="5400000">
            <a:off x="44390" y="213011"/>
            <a:ext cx="483522" cy="45719"/>
          </a:xfrm>
          <a:prstGeom prst="rect">
            <a:avLst/>
          </a:prstGeom>
          <a:solidFill>
            <a:srgbClr val="FFCD40"/>
          </a:solidFill>
          <a:ln w="12700">
            <a:miter lim="400000"/>
          </a:ln>
        </p:spPr>
        <p:txBody>
          <a:bodyPr lIns="0" tIns="0" rIns="0" bIns="0" anchor="ctr"/>
          <a:lstStyle/>
          <a:p>
            <a:pPr lvl="0">
              <a:defRPr sz="3200"/>
            </a:pPr>
            <a:endParaRPr/>
          </a:p>
        </p:txBody>
      </p:sp>
      <p:sp>
        <p:nvSpPr>
          <p:cNvPr id="5" name="Shape 33"/>
          <p:cNvSpPr/>
          <p:nvPr userDrawn="1"/>
        </p:nvSpPr>
        <p:spPr>
          <a:xfrm rot="5400000">
            <a:off x="-178810" y="213013"/>
            <a:ext cx="483525" cy="45719"/>
          </a:xfrm>
          <a:prstGeom prst="rect">
            <a:avLst/>
          </a:prstGeom>
          <a:solidFill>
            <a:srgbClr val="26C6DA"/>
          </a:solidFill>
          <a:ln w="12700">
            <a:miter lim="400000"/>
          </a:ln>
        </p:spPr>
        <p:txBody>
          <a:bodyPr lIns="0" tIns="0" rIns="0" bIns="0" anchor="ctr"/>
          <a:lstStyle/>
          <a:p>
            <a:pPr lvl="0">
              <a:defRPr sz="3200"/>
            </a:pPr>
            <a:endParaRPr/>
          </a:p>
        </p:txBody>
      </p:sp>
      <p:sp>
        <p:nvSpPr>
          <p:cNvPr id="6" name="Shape 34"/>
          <p:cNvSpPr/>
          <p:nvPr userDrawn="1"/>
        </p:nvSpPr>
        <p:spPr>
          <a:xfrm rot="5400000">
            <a:off x="116396" y="213013"/>
            <a:ext cx="483525" cy="45719"/>
          </a:xfrm>
          <a:prstGeom prst="rect">
            <a:avLst/>
          </a:prstGeom>
          <a:solidFill>
            <a:srgbClr val="7E57C1"/>
          </a:solidFill>
          <a:ln w="12700">
            <a:miter lim="400000"/>
          </a:ln>
        </p:spPr>
        <p:txBody>
          <a:bodyPr lIns="0" tIns="0" rIns="0" bIns="0" anchor="ctr"/>
          <a:lstStyle/>
          <a:p>
            <a:pPr lvl="0">
              <a:defRPr sz="3200"/>
            </a:pPr>
            <a:endParaRPr/>
          </a:p>
        </p:txBody>
      </p:sp>
      <p:sp>
        <p:nvSpPr>
          <p:cNvPr id="7" name="Shape 35"/>
          <p:cNvSpPr/>
          <p:nvPr userDrawn="1"/>
        </p:nvSpPr>
        <p:spPr>
          <a:xfrm rot="5400000">
            <a:off x="188404" y="213013"/>
            <a:ext cx="483525" cy="45719"/>
          </a:xfrm>
          <a:prstGeom prst="rect">
            <a:avLst/>
          </a:prstGeom>
          <a:solidFill>
            <a:srgbClr val="EC7825"/>
          </a:solidFill>
          <a:ln w="12700">
            <a:miter lim="400000"/>
          </a:ln>
        </p:spPr>
        <p:txBody>
          <a:bodyPr lIns="0" tIns="0" rIns="0" bIns="0" anchor="ctr"/>
          <a:lstStyle/>
          <a:p>
            <a:pPr lvl="0">
              <a:defRPr sz="3200"/>
            </a:pPr>
            <a:endParaRPr/>
          </a:p>
        </p:txBody>
      </p:sp>
      <p:sp>
        <p:nvSpPr>
          <p:cNvPr id="104449" name="Rectangle 1"/>
          <p:cNvSpPr>
            <a:spLocks noChangeArrowheads="1"/>
          </p:cNvSpPr>
          <p:nvPr userDrawn="1"/>
        </p:nvSpPr>
        <p:spPr bwMode="auto">
          <a:xfrm>
            <a:off x="539552" y="123478"/>
            <a:ext cx="32624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二</a:t>
            </a:r>
            <a:r>
              <a:rPr kumimoji="0" lang="zh-CN"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a:t>
            </a: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把握政策，吃透精神，准确把控诊改方向</a:t>
            </a:r>
            <a:endParaRPr kumimoji="0" lang="zh-CN" sz="1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 name="圆角矩形 11"/>
          <p:cNvSpPr/>
          <p:nvPr userDrawn="1"/>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13" name="Shape 42"/>
          <p:cNvSpPr/>
          <p:nvPr userDrawn="1"/>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Shape 29"/>
          <p:cNvSpPr/>
          <p:nvPr userDrawn="1"/>
        </p:nvSpPr>
        <p:spPr>
          <a:xfrm>
            <a:off x="-4764" y="0"/>
            <a:ext cx="9153527" cy="476176"/>
          </a:xfrm>
          <a:prstGeom prst="rect">
            <a:avLst/>
          </a:prstGeom>
          <a:solidFill>
            <a:srgbClr val="3A3947"/>
          </a:solidFill>
          <a:ln w="12700">
            <a:miter lim="400000"/>
          </a:ln>
        </p:spPr>
        <p:txBody>
          <a:bodyPr lIns="0" tIns="0" rIns="0" bIns="0" anchor="ctr"/>
          <a:lstStyle/>
          <a:p>
            <a:pPr lvl="0">
              <a:defRPr sz="3200"/>
            </a:pPr>
            <a:endParaRPr/>
          </a:p>
        </p:txBody>
      </p:sp>
      <p:sp>
        <p:nvSpPr>
          <p:cNvPr id="2" name="Shape 30"/>
          <p:cNvSpPr/>
          <p:nvPr userDrawn="1"/>
        </p:nvSpPr>
        <p:spPr>
          <a:xfrm rot="5400000">
            <a:off x="-27620" y="213013"/>
            <a:ext cx="483525" cy="45719"/>
          </a:xfrm>
          <a:prstGeom prst="rect">
            <a:avLst/>
          </a:prstGeom>
          <a:solidFill>
            <a:srgbClr val="00B0FF"/>
          </a:solidFill>
          <a:ln w="12700">
            <a:miter lim="400000"/>
          </a:ln>
        </p:spPr>
        <p:txBody>
          <a:bodyPr lIns="0" tIns="0" rIns="0" bIns="0" anchor="ctr"/>
          <a:lstStyle/>
          <a:p>
            <a:pPr lvl="0">
              <a:defRPr sz="3200"/>
            </a:pPr>
            <a:endParaRPr/>
          </a:p>
        </p:txBody>
      </p:sp>
      <p:sp>
        <p:nvSpPr>
          <p:cNvPr id="3" name="Shape 31"/>
          <p:cNvSpPr/>
          <p:nvPr userDrawn="1"/>
        </p:nvSpPr>
        <p:spPr>
          <a:xfrm rot="5400000">
            <a:off x="-99628" y="213013"/>
            <a:ext cx="483525" cy="45719"/>
          </a:xfrm>
          <a:prstGeom prst="rect">
            <a:avLst/>
          </a:prstGeom>
          <a:solidFill>
            <a:srgbClr val="F23E5C"/>
          </a:solidFill>
          <a:ln w="12700">
            <a:miter lim="400000"/>
          </a:ln>
        </p:spPr>
        <p:txBody>
          <a:bodyPr lIns="0" tIns="0" rIns="0" bIns="0" anchor="ctr"/>
          <a:lstStyle/>
          <a:p>
            <a:pPr lvl="0">
              <a:defRPr sz="3200"/>
            </a:pPr>
            <a:endParaRPr/>
          </a:p>
        </p:txBody>
      </p:sp>
      <p:sp>
        <p:nvSpPr>
          <p:cNvPr id="4" name="Shape 32"/>
          <p:cNvSpPr/>
          <p:nvPr userDrawn="1"/>
        </p:nvSpPr>
        <p:spPr>
          <a:xfrm rot="5400000">
            <a:off x="44390" y="213011"/>
            <a:ext cx="483522" cy="45719"/>
          </a:xfrm>
          <a:prstGeom prst="rect">
            <a:avLst/>
          </a:prstGeom>
          <a:solidFill>
            <a:srgbClr val="FFCD40"/>
          </a:solidFill>
          <a:ln w="12700">
            <a:miter lim="400000"/>
          </a:ln>
        </p:spPr>
        <p:txBody>
          <a:bodyPr lIns="0" tIns="0" rIns="0" bIns="0" anchor="ctr"/>
          <a:lstStyle/>
          <a:p>
            <a:pPr lvl="0">
              <a:defRPr sz="3200"/>
            </a:pPr>
            <a:endParaRPr/>
          </a:p>
        </p:txBody>
      </p:sp>
      <p:sp>
        <p:nvSpPr>
          <p:cNvPr id="5" name="Shape 33"/>
          <p:cNvSpPr/>
          <p:nvPr userDrawn="1"/>
        </p:nvSpPr>
        <p:spPr>
          <a:xfrm rot="5400000">
            <a:off x="-178810" y="213013"/>
            <a:ext cx="483525" cy="45719"/>
          </a:xfrm>
          <a:prstGeom prst="rect">
            <a:avLst/>
          </a:prstGeom>
          <a:solidFill>
            <a:srgbClr val="26C6DA"/>
          </a:solidFill>
          <a:ln w="12700">
            <a:miter lim="400000"/>
          </a:ln>
        </p:spPr>
        <p:txBody>
          <a:bodyPr lIns="0" tIns="0" rIns="0" bIns="0" anchor="ctr"/>
          <a:lstStyle/>
          <a:p>
            <a:pPr lvl="0">
              <a:defRPr sz="3200"/>
            </a:pPr>
            <a:endParaRPr/>
          </a:p>
        </p:txBody>
      </p:sp>
      <p:sp>
        <p:nvSpPr>
          <p:cNvPr id="6" name="Shape 34"/>
          <p:cNvSpPr/>
          <p:nvPr userDrawn="1"/>
        </p:nvSpPr>
        <p:spPr>
          <a:xfrm rot="5400000">
            <a:off x="116396" y="213013"/>
            <a:ext cx="483525" cy="45719"/>
          </a:xfrm>
          <a:prstGeom prst="rect">
            <a:avLst/>
          </a:prstGeom>
          <a:solidFill>
            <a:srgbClr val="7E57C1"/>
          </a:solidFill>
          <a:ln w="12700">
            <a:miter lim="400000"/>
          </a:ln>
        </p:spPr>
        <p:txBody>
          <a:bodyPr lIns="0" tIns="0" rIns="0" bIns="0" anchor="ctr"/>
          <a:lstStyle/>
          <a:p>
            <a:pPr lvl="0">
              <a:defRPr sz="3200"/>
            </a:pPr>
            <a:endParaRPr/>
          </a:p>
        </p:txBody>
      </p:sp>
      <p:sp>
        <p:nvSpPr>
          <p:cNvPr id="7" name="Shape 35"/>
          <p:cNvSpPr/>
          <p:nvPr userDrawn="1"/>
        </p:nvSpPr>
        <p:spPr>
          <a:xfrm rot="5400000">
            <a:off x="188404" y="213013"/>
            <a:ext cx="483525" cy="45719"/>
          </a:xfrm>
          <a:prstGeom prst="rect">
            <a:avLst/>
          </a:prstGeom>
          <a:solidFill>
            <a:srgbClr val="EC7825"/>
          </a:solidFill>
          <a:ln w="12700">
            <a:miter lim="400000"/>
          </a:ln>
        </p:spPr>
        <p:txBody>
          <a:bodyPr lIns="0" tIns="0" rIns="0" bIns="0" anchor="ctr"/>
          <a:lstStyle/>
          <a:p>
            <a:pPr lvl="0">
              <a:defRPr sz="3200"/>
            </a:pPr>
            <a:endParaRPr/>
          </a:p>
        </p:txBody>
      </p:sp>
      <p:sp>
        <p:nvSpPr>
          <p:cNvPr id="104449" name="Rectangle 1"/>
          <p:cNvSpPr>
            <a:spLocks noChangeArrowheads="1"/>
          </p:cNvSpPr>
          <p:nvPr userDrawn="1"/>
        </p:nvSpPr>
        <p:spPr bwMode="auto">
          <a:xfrm>
            <a:off x="539552" y="123478"/>
            <a:ext cx="341632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三</a:t>
            </a:r>
            <a:r>
              <a:rPr kumimoji="0" lang="zh-CN"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a:t>
            </a: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抓住关键，精准发力，把握诊改工作着力点</a:t>
            </a:r>
            <a:endParaRPr kumimoji="0" lang="zh-CN" sz="1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 name="圆角矩形 11"/>
          <p:cNvSpPr/>
          <p:nvPr userDrawn="1"/>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13" name="Shape 42"/>
          <p:cNvSpPr/>
          <p:nvPr userDrawn="1"/>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Shape 29"/>
          <p:cNvSpPr/>
          <p:nvPr userDrawn="1"/>
        </p:nvSpPr>
        <p:spPr>
          <a:xfrm>
            <a:off x="-4764" y="0"/>
            <a:ext cx="9153527" cy="476176"/>
          </a:xfrm>
          <a:prstGeom prst="rect">
            <a:avLst/>
          </a:prstGeom>
          <a:solidFill>
            <a:srgbClr val="3A3947"/>
          </a:solidFill>
          <a:ln w="12700">
            <a:miter lim="400000"/>
          </a:ln>
        </p:spPr>
        <p:txBody>
          <a:bodyPr lIns="0" tIns="0" rIns="0" bIns="0" anchor="ctr"/>
          <a:lstStyle/>
          <a:p>
            <a:pPr lvl="0">
              <a:defRPr sz="3200"/>
            </a:pPr>
            <a:endParaRPr/>
          </a:p>
        </p:txBody>
      </p:sp>
      <p:sp>
        <p:nvSpPr>
          <p:cNvPr id="2" name="Shape 30"/>
          <p:cNvSpPr/>
          <p:nvPr userDrawn="1"/>
        </p:nvSpPr>
        <p:spPr>
          <a:xfrm rot="5400000">
            <a:off x="-27620" y="213013"/>
            <a:ext cx="483525" cy="45719"/>
          </a:xfrm>
          <a:prstGeom prst="rect">
            <a:avLst/>
          </a:prstGeom>
          <a:solidFill>
            <a:srgbClr val="00B0FF"/>
          </a:solidFill>
          <a:ln w="12700">
            <a:miter lim="400000"/>
          </a:ln>
        </p:spPr>
        <p:txBody>
          <a:bodyPr lIns="0" tIns="0" rIns="0" bIns="0" anchor="ctr"/>
          <a:lstStyle/>
          <a:p>
            <a:pPr lvl="0">
              <a:defRPr sz="3200"/>
            </a:pPr>
            <a:endParaRPr/>
          </a:p>
        </p:txBody>
      </p:sp>
      <p:sp>
        <p:nvSpPr>
          <p:cNvPr id="3" name="Shape 31"/>
          <p:cNvSpPr/>
          <p:nvPr userDrawn="1"/>
        </p:nvSpPr>
        <p:spPr>
          <a:xfrm rot="5400000">
            <a:off x="-99628" y="213013"/>
            <a:ext cx="483525" cy="45719"/>
          </a:xfrm>
          <a:prstGeom prst="rect">
            <a:avLst/>
          </a:prstGeom>
          <a:solidFill>
            <a:srgbClr val="F23E5C"/>
          </a:solidFill>
          <a:ln w="12700">
            <a:miter lim="400000"/>
          </a:ln>
        </p:spPr>
        <p:txBody>
          <a:bodyPr lIns="0" tIns="0" rIns="0" bIns="0" anchor="ctr"/>
          <a:lstStyle/>
          <a:p>
            <a:pPr lvl="0">
              <a:defRPr sz="3200"/>
            </a:pPr>
            <a:endParaRPr/>
          </a:p>
        </p:txBody>
      </p:sp>
      <p:sp>
        <p:nvSpPr>
          <p:cNvPr id="4" name="Shape 32"/>
          <p:cNvSpPr/>
          <p:nvPr userDrawn="1"/>
        </p:nvSpPr>
        <p:spPr>
          <a:xfrm rot="5400000">
            <a:off x="44390" y="213011"/>
            <a:ext cx="483522" cy="45719"/>
          </a:xfrm>
          <a:prstGeom prst="rect">
            <a:avLst/>
          </a:prstGeom>
          <a:solidFill>
            <a:srgbClr val="FFCD40"/>
          </a:solidFill>
          <a:ln w="12700">
            <a:miter lim="400000"/>
          </a:ln>
        </p:spPr>
        <p:txBody>
          <a:bodyPr lIns="0" tIns="0" rIns="0" bIns="0" anchor="ctr"/>
          <a:lstStyle/>
          <a:p>
            <a:pPr lvl="0">
              <a:defRPr sz="3200"/>
            </a:pPr>
            <a:endParaRPr/>
          </a:p>
        </p:txBody>
      </p:sp>
      <p:sp>
        <p:nvSpPr>
          <p:cNvPr id="5" name="Shape 33"/>
          <p:cNvSpPr/>
          <p:nvPr userDrawn="1"/>
        </p:nvSpPr>
        <p:spPr>
          <a:xfrm rot="5400000">
            <a:off x="-178810" y="213013"/>
            <a:ext cx="483525" cy="45719"/>
          </a:xfrm>
          <a:prstGeom prst="rect">
            <a:avLst/>
          </a:prstGeom>
          <a:solidFill>
            <a:srgbClr val="26C6DA"/>
          </a:solidFill>
          <a:ln w="12700">
            <a:miter lim="400000"/>
          </a:ln>
        </p:spPr>
        <p:txBody>
          <a:bodyPr lIns="0" tIns="0" rIns="0" bIns="0" anchor="ctr"/>
          <a:lstStyle/>
          <a:p>
            <a:pPr lvl="0">
              <a:defRPr sz="3200"/>
            </a:pPr>
            <a:endParaRPr/>
          </a:p>
        </p:txBody>
      </p:sp>
      <p:sp>
        <p:nvSpPr>
          <p:cNvPr id="6" name="Shape 34"/>
          <p:cNvSpPr/>
          <p:nvPr userDrawn="1"/>
        </p:nvSpPr>
        <p:spPr>
          <a:xfrm rot="5400000">
            <a:off x="116396" y="213013"/>
            <a:ext cx="483525" cy="45719"/>
          </a:xfrm>
          <a:prstGeom prst="rect">
            <a:avLst/>
          </a:prstGeom>
          <a:solidFill>
            <a:srgbClr val="7E57C1"/>
          </a:solidFill>
          <a:ln w="12700">
            <a:miter lim="400000"/>
          </a:ln>
        </p:spPr>
        <p:txBody>
          <a:bodyPr lIns="0" tIns="0" rIns="0" bIns="0" anchor="ctr"/>
          <a:lstStyle/>
          <a:p>
            <a:pPr lvl="0">
              <a:defRPr sz="3200"/>
            </a:pPr>
            <a:endParaRPr/>
          </a:p>
        </p:txBody>
      </p:sp>
      <p:sp>
        <p:nvSpPr>
          <p:cNvPr id="7" name="Shape 35"/>
          <p:cNvSpPr/>
          <p:nvPr userDrawn="1"/>
        </p:nvSpPr>
        <p:spPr>
          <a:xfrm rot="5400000">
            <a:off x="188404" y="213013"/>
            <a:ext cx="483525" cy="45719"/>
          </a:xfrm>
          <a:prstGeom prst="rect">
            <a:avLst/>
          </a:prstGeom>
          <a:solidFill>
            <a:srgbClr val="EC7825"/>
          </a:solidFill>
          <a:ln w="12700">
            <a:miter lim="400000"/>
          </a:ln>
        </p:spPr>
        <p:txBody>
          <a:bodyPr lIns="0" tIns="0" rIns="0" bIns="0" anchor="ctr"/>
          <a:lstStyle/>
          <a:p>
            <a:pPr lvl="0">
              <a:defRPr sz="3200"/>
            </a:pPr>
            <a:endParaRPr/>
          </a:p>
        </p:txBody>
      </p:sp>
      <p:sp>
        <p:nvSpPr>
          <p:cNvPr id="104449" name="Rectangle 1"/>
          <p:cNvSpPr>
            <a:spLocks noChangeArrowheads="1"/>
          </p:cNvSpPr>
          <p:nvPr userDrawn="1"/>
        </p:nvSpPr>
        <p:spPr bwMode="auto">
          <a:xfrm>
            <a:off x="539552" y="123478"/>
            <a:ext cx="32624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四</a:t>
            </a:r>
            <a:r>
              <a:rPr kumimoji="0" lang="zh-CN"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a:t>
            </a:r>
            <a:r>
              <a:rPr kumimoji="0" lang="zh-CN" altLang="en-US" sz="1200" b="1" i="0" u="none" strike="noStrike" cap="none" normalizeH="0" baseline="0" dirty="0" smtClean="0">
                <a:ln>
                  <a:noFill/>
                </a:ln>
                <a:solidFill>
                  <a:schemeClr val="bg1"/>
                </a:solidFill>
                <a:effectLst/>
                <a:latin typeface="黑体" pitchFamily="49" charset="-122"/>
                <a:ea typeface="黑体" pitchFamily="49" charset="-122"/>
                <a:cs typeface="宋体" pitchFamily="2" charset="-122"/>
              </a:rPr>
              <a:t>领导重视，全面动员，走出诊改工作误区</a:t>
            </a:r>
            <a:endParaRPr kumimoji="0" lang="zh-CN" sz="14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12" name="圆角矩形 11"/>
          <p:cNvSpPr/>
          <p:nvPr userDrawn="1"/>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13" name="Shape 42"/>
          <p:cNvSpPr/>
          <p:nvPr userDrawn="1"/>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666750" y="1700213"/>
            <a:ext cx="7810500" cy="1743075"/>
          </a:xfrm>
          <a:prstGeom prst="rect">
            <a:avLst/>
          </a:prstGeom>
        </p:spPr>
        <p:txBody>
          <a:bodyPr/>
          <a:lstStyle/>
          <a:p>
            <a:pPr lvl="0">
              <a:defRPr sz="1800"/>
            </a:pPr>
            <a:r>
              <a:rPr sz="4200" dirty="0"/>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19125" y="414338"/>
            <a:ext cx="3833813" cy="2105025"/>
          </a:xfrm>
          <a:prstGeom prst="rect">
            <a:avLst/>
          </a:prstGeom>
        </p:spPr>
        <p:txBody>
          <a:bodyPr anchor="b"/>
          <a:lstStyle>
            <a:lvl1pPr>
              <a:defRPr sz="3200"/>
            </a:lvl1pPr>
          </a:lstStyle>
          <a:p>
            <a:pPr lvl="0">
              <a:defRPr sz="1800"/>
            </a:pPr>
            <a:r>
              <a:rPr sz="3200" dirty="0"/>
              <a:t>Title Text</a:t>
            </a:r>
          </a:p>
        </p:txBody>
      </p:sp>
      <p:sp>
        <p:nvSpPr>
          <p:cNvPr id="14" name="Shape 14"/>
          <p:cNvSpPr>
            <a:spLocks noGrp="1"/>
          </p:cNvSpPr>
          <p:nvPr>
            <p:ph type="body" idx="1"/>
          </p:nvPr>
        </p:nvSpPr>
        <p:spPr>
          <a:xfrm>
            <a:off x="619125" y="2566988"/>
            <a:ext cx="3833813" cy="2162175"/>
          </a:xfrm>
          <a:prstGeom prst="rect">
            <a:avLst/>
          </a:prstGeom>
        </p:spPr>
        <p:txBody>
          <a:bodyPr anchor="t"/>
          <a:lstStyle>
            <a:lvl1pPr marL="0" indent="0" algn="ctr">
              <a:spcBef>
                <a:spcPts val="0"/>
              </a:spcBef>
              <a:buSzTx/>
              <a:buNone/>
              <a:defRPr sz="1700"/>
            </a:lvl1pPr>
            <a:lvl2pPr marL="0" indent="85725" algn="ctr">
              <a:spcBef>
                <a:spcPts val="0"/>
              </a:spcBef>
              <a:buSzTx/>
              <a:buNone/>
              <a:defRPr sz="1700"/>
            </a:lvl2pPr>
            <a:lvl3pPr marL="0" indent="171450" algn="ctr">
              <a:spcBef>
                <a:spcPts val="0"/>
              </a:spcBef>
              <a:buSzTx/>
              <a:buNone/>
              <a:defRPr sz="1700"/>
            </a:lvl3pPr>
            <a:lvl4pPr marL="0" indent="257175" algn="ctr">
              <a:spcBef>
                <a:spcPts val="0"/>
              </a:spcBef>
              <a:buSzTx/>
              <a:buNone/>
              <a:defRPr sz="1700"/>
            </a:lvl4pPr>
            <a:lvl5pPr marL="0" indent="342900" algn="ctr">
              <a:spcBef>
                <a:spcPts val="0"/>
              </a:spcBef>
              <a:buSzTx/>
              <a:buNone/>
              <a:defRPr sz="1700"/>
            </a:lvl5pPr>
          </a:lstStyle>
          <a:p>
            <a:pPr lvl="0">
              <a:defRPr sz="1800"/>
            </a:pPr>
            <a:r>
              <a:rPr sz="1700" dirty="0"/>
              <a:t>Body Level One</a:t>
            </a:r>
          </a:p>
          <a:p>
            <a:pPr lvl="1">
              <a:defRPr sz="1800"/>
            </a:pPr>
            <a:r>
              <a:rPr sz="1700" dirty="0"/>
              <a:t>Body Level Two</a:t>
            </a:r>
          </a:p>
          <a:p>
            <a:pPr lvl="2">
              <a:defRPr sz="1800"/>
            </a:pPr>
            <a:r>
              <a:rPr sz="1700" dirty="0"/>
              <a:t>Body Level Three</a:t>
            </a:r>
          </a:p>
          <a:p>
            <a:pPr lvl="3">
              <a:defRPr sz="1800"/>
            </a:pPr>
            <a:r>
              <a:rPr sz="1700" dirty="0"/>
              <a:t>Body Level Four</a:t>
            </a:r>
          </a:p>
          <a:p>
            <a:pPr lvl="4">
              <a:defRPr sz="1800"/>
            </a:pPr>
            <a:r>
              <a:rPr sz="1700" dirty="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4200" dirty="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200" dirty="0"/>
              <a:t>Title Text</a:t>
            </a:r>
          </a:p>
        </p:txBody>
      </p:sp>
      <p:sp>
        <p:nvSpPr>
          <p:cNvPr id="19" name="Shape 19"/>
          <p:cNvSpPr>
            <a:spLocks noGrp="1"/>
          </p:cNvSpPr>
          <p:nvPr>
            <p:ph type="body" idx="1"/>
          </p:nvPr>
        </p:nvSpPr>
        <p:spPr>
          <a:prstGeom prst="rect">
            <a:avLst/>
          </a:prstGeom>
        </p:spPr>
        <p:txBody>
          <a:bodyPr/>
          <a:lstStyle/>
          <a:p>
            <a:pPr lvl="0">
              <a:defRPr sz="1800"/>
            </a:pPr>
            <a:r>
              <a:rPr sz="2000" dirty="0"/>
              <a:t>Body Level One</a:t>
            </a:r>
          </a:p>
          <a:p>
            <a:pPr lvl="1">
              <a:defRPr sz="1800"/>
            </a:pPr>
            <a:r>
              <a:rPr sz="2000" dirty="0"/>
              <a:t>Body Level Two</a:t>
            </a:r>
          </a:p>
          <a:p>
            <a:pPr lvl="2">
              <a:defRPr sz="1800"/>
            </a:pPr>
            <a:r>
              <a:rPr sz="2000" dirty="0"/>
              <a:t>Body Level Three</a:t>
            </a:r>
          </a:p>
          <a:p>
            <a:pPr lvl="3">
              <a:defRPr sz="1800"/>
            </a:pPr>
            <a:r>
              <a:rPr sz="2000" dirty="0"/>
              <a:t>Body Level Four</a:t>
            </a:r>
          </a:p>
          <a:p>
            <a:pPr lvl="4">
              <a:defRPr sz="1800"/>
            </a:pPr>
            <a:r>
              <a:rPr sz="2000" dirty="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200" dirty="0"/>
              <a:t>Title Text</a:t>
            </a:r>
          </a:p>
        </p:txBody>
      </p:sp>
      <p:sp>
        <p:nvSpPr>
          <p:cNvPr id="22" name="Shape 22"/>
          <p:cNvSpPr>
            <a:spLocks noGrp="1"/>
          </p:cNvSpPr>
          <p:nvPr>
            <p:ph type="body" idx="1"/>
          </p:nvPr>
        </p:nvSpPr>
        <p:spPr>
          <a:xfrm>
            <a:off x="633413" y="1214437"/>
            <a:ext cx="3752850" cy="3452813"/>
          </a:xfrm>
          <a:prstGeom prst="rect">
            <a:avLst/>
          </a:prstGeom>
        </p:spPr>
        <p:txBody>
          <a:bodyPr/>
          <a:lstStyle>
            <a:lvl1pPr marL="209550" indent="-209550">
              <a:spcBef>
                <a:spcPts val="1688"/>
              </a:spcBef>
              <a:defRPr sz="1700"/>
            </a:lvl1pPr>
            <a:lvl2pPr marL="419100" indent="-209550">
              <a:spcBef>
                <a:spcPts val="1688"/>
              </a:spcBef>
              <a:defRPr sz="1700"/>
            </a:lvl2pPr>
            <a:lvl3pPr marL="628650" indent="-209550">
              <a:spcBef>
                <a:spcPts val="1688"/>
              </a:spcBef>
              <a:defRPr sz="1700"/>
            </a:lvl3pPr>
            <a:lvl4pPr marL="838200" indent="-209550">
              <a:spcBef>
                <a:spcPts val="1688"/>
              </a:spcBef>
              <a:defRPr sz="1700"/>
            </a:lvl4pPr>
            <a:lvl5pPr marL="1047750" indent="-209550">
              <a:spcBef>
                <a:spcPts val="1688"/>
              </a:spcBef>
              <a:defRPr sz="1700"/>
            </a:lvl5pPr>
          </a:lstStyle>
          <a:p>
            <a:pPr lvl="0">
              <a:defRPr sz="1800"/>
            </a:pPr>
            <a:r>
              <a:rPr sz="1700" dirty="0"/>
              <a:t>Body Level One</a:t>
            </a:r>
          </a:p>
          <a:p>
            <a:pPr lvl="1">
              <a:defRPr sz="1800"/>
            </a:pPr>
            <a:r>
              <a:rPr sz="1700" dirty="0"/>
              <a:t>Body Level Two</a:t>
            </a:r>
          </a:p>
          <a:p>
            <a:pPr lvl="2">
              <a:defRPr sz="1800"/>
            </a:pPr>
            <a:r>
              <a:rPr sz="1700" dirty="0"/>
              <a:t>Body Level Three</a:t>
            </a:r>
          </a:p>
          <a:p>
            <a:pPr lvl="3">
              <a:defRPr sz="1800"/>
            </a:pPr>
            <a:r>
              <a:rPr sz="1700" dirty="0"/>
              <a:t>Body Level Four</a:t>
            </a:r>
          </a:p>
          <a:p>
            <a:pPr lvl="4">
              <a:defRPr sz="1800"/>
            </a:pPr>
            <a:r>
              <a:rPr sz="1700" dirty="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33413" y="666750"/>
            <a:ext cx="7877175" cy="3805238"/>
          </a:xfrm>
          <a:prstGeom prst="rect">
            <a:avLst/>
          </a:prstGeom>
        </p:spPr>
        <p:txBody>
          <a:bodyPr/>
          <a:lstStyle/>
          <a:p>
            <a:pPr lvl="0">
              <a:defRPr sz="1800"/>
            </a:pPr>
            <a:r>
              <a:rPr sz="2000" dirty="0"/>
              <a:t>Body Level One</a:t>
            </a:r>
          </a:p>
          <a:p>
            <a:pPr lvl="1">
              <a:defRPr sz="1800"/>
            </a:pPr>
            <a:r>
              <a:rPr sz="2000" dirty="0"/>
              <a:t>Body Level Two</a:t>
            </a:r>
          </a:p>
          <a:p>
            <a:pPr lvl="2">
              <a:defRPr sz="1800"/>
            </a:pPr>
            <a:r>
              <a:rPr sz="2000" dirty="0"/>
              <a:t>Body Level Three</a:t>
            </a:r>
          </a:p>
          <a:p>
            <a:pPr lvl="3">
              <a:defRPr sz="1800"/>
            </a:pPr>
            <a:r>
              <a:rPr sz="2000" dirty="0"/>
              <a:t>Body Level Four</a:t>
            </a:r>
          </a:p>
          <a:p>
            <a:pPr lvl="4">
              <a:defRPr sz="1800"/>
            </a:pPr>
            <a:r>
              <a:rPr sz="2000" dirty="0"/>
              <a:t>Body Level Five</a:t>
            </a: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4200" dirty="0"/>
              <a:t>Title Text</a:t>
            </a:r>
          </a:p>
        </p:txBody>
      </p:sp>
      <p:sp>
        <p:nvSpPr>
          <p:cNvPr id="3" name="Shape 3"/>
          <p:cNvSpPr>
            <a:spLocks noGrp="1"/>
          </p:cNvSpPr>
          <p:nvPr>
            <p:ph type="body" idx="1"/>
          </p:nvPr>
        </p:nvSpPr>
        <p:spPr>
          <a:xfrm>
            <a:off x="633413" y="1214437"/>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000" dirty="0"/>
              <a:t>Body Level One</a:t>
            </a:r>
          </a:p>
          <a:p>
            <a:pPr lvl="1">
              <a:defRPr sz="1800"/>
            </a:pPr>
            <a:r>
              <a:rPr sz="2000" dirty="0"/>
              <a:t>Body Level Two</a:t>
            </a:r>
          </a:p>
          <a:p>
            <a:pPr lvl="2">
              <a:defRPr sz="1800"/>
            </a:pPr>
            <a:r>
              <a:rPr sz="2000" dirty="0"/>
              <a:t>Body Level Three</a:t>
            </a:r>
          </a:p>
          <a:p>
            <a:pPr lvl="3">
              <a:defRPr sz="1800"/>
            </a:pPr>
            <a:r>
              <a:rPr sz="2000" dirty="0"/>
              <a:t>Body Level Four</a:t>
            </a:r>
          </a:p>
          <a:p>
            <a:pPr lvl="4">
              <a:defRPr sz="1800"/>
            </a:pPr>
            <a:r>
              <a:rPr sz="2000"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transition spd="med"/>
  <p:timing>
    <p:tnLst>
      <p:par>
        <p:cTn id="1" dur="indefinite" restart="never" nodeType="tmRoot"/>
      </p:par>
    </p:tnLst>
  </p:timing>
  <p:txStyles>
    <p:titleStyle>
      <a:lvl1pPr algn="ctr" defTabSz="309563">
        <a:defRPr sz="4200">
          <a:latin typeface="+mn-lt"/>
          <a:ea typeface="+mn-ea"/>
          <a:cs typeface="+mn-cs"/>
          <a:sym typeface="Helvetica Light"/>
        </a:defRPr>
      </a:lvl1pPr>
      <a:lvl2pPr indent="85725" algn="ctr" defTabSz="309563">
        <a:defRPr sz="4200">
          <a:latin typeface="+mn-lt"/>
          <a:ea typeface="+mn-ea"/>
          <a:cs typeface="+mn-cs"/>
          <a:sym typeface="Helvetica Light"/>
        </a:defRPr>
      </a:lvl2pPr>
      <a:lvl3pPr indent="171450" algn="ctr" defTabSz="309563">
        <a:defRPr sz="4200">
          <a:latin typeface="+mn-lt"/>
          <a:ea typeface="+mn-ea"/>
          <a:cs typeface="+mn-cs"/>
          <a:sym typeface="Helvetica Light"/>
        </a:defRPr>
      </a:lvl3pPr>
      <a:lvl4pPr indent="257175" algn="ctr" defTabSz="309563">
        <a:defRPr sz="4200">
          <a:latin typeface="+mn-lt"/>
          <a:ea typeface="+mn-ea"/>
          <a:cs typeface="+mn-cs"/>
          <a:sym typeface="Helvetica Light"/>
        </a:defRPr>
      </a:lvl4pPr>
      <a:lvl5pPr indent="342900" algn="ctr" defTabSz="309563">
        <a:defRPr sz="4200">
          <a:latin typeface="+mn-lt"/>
          <a:ea typeface="+mn-ea"/>
          <a:cs typeface="+mn-cs"/>
          <a:sym typeface="Helvetica Light"/>
        </a:defRPr>
      </a:lvl5pPr>
      <a:lvl6pPr indent="428625" algn="ctr" defTabSz="309563">
        <a:defRPr sz="4200">
          <a:latin typeface="+mn-lt"/>
          <a:ea typeface="+mn-ea"/>
          <a:cs typeface="+mn-cs"/>
          <a:sym typeface="Helvetica Light"/>
        </a:defRPr>
      </a:lvl6pPr>
      <a:lvl7pPr indent="514350" algn="ctr" defTabSz="309563">
        <a:defRPr sz="4200">
          <a:latin typeface="+mn-lt"/>
          <a:ea typeface="+mn-ea"/>
          <a:cs typeface="+mn-cs"/>
          <a:sym typeface="Helvetica Light"/>
        </a:defRPr>
      </a:lvl7pPr>
      <a:lvl8pPr indent="600075" algn="ctr" defTabSz="309563">
        <a:defRPr sz="4200">
          <a:latin typeface="+mn-lt"/>
          <a:ea typeface="+mn-ea"/>
          <a:cs typeface="+mn-cs"/>
          <a:sym typeface="Helvetica Light"/>
        </a:defRPr>
      </a:lvl8pPr>
      <a:lvl9pPr indent="685800" algn="ctr" defTabSz="309563">
        <a:defRPr sz="4200">
          <a:latin typeface="+mn-lt"/>
          <a:ea typeface="+mn-ea"/>
          <a:cs typeface="+mn-cs"/>
          <a:sym typeface="Helvetica Light"/>
        </a:defRPr>
      </a:lvl9pPr>
    </p:titleStyle>
    <p:bodyStyle>
      <a:lvl1pPr marL="238125" indent="-238125" defTabSz="309563">
        <a:spcBef>
          <a:spcPts val="2213"/>
        </a:spcBef>
        <a:buSzPct val="75000"/>
        <a:buChar char="•"/>
        <a:defRPr sz="2000">
          <a:latin typeface="+mn-lt"/>
          <a:ea typeface="+mn-ea"/>
          <a:cs typeface="+mn-cs"/>
          <a:sym typeface="Helvetica Light"/>
        </a:defRPr>
      </a:lvl1pPr>
      <a:lvl2pPr marL="476250" indent="-238125" defTabSz="309563">
        <a:spcBef>
          <a:spcPts val="2213"/>
        </a:spcBef>
        <a:buSzPct val="75000"/>
        <a:buChar char="•"/>
        <a:defRPr sz="2000">
          <a:latin typeface="+mn-lt"/>
          <a:ea typeface="+mn-ea"/>
          <a:cs typeface="+mn-cs"/>
          <a:sym typeface="Helvetica Light"/>
        </a:defRPr>
      </a:lvl2pPr>
      <a:lvl3pPr marL="714375" indent="-238125" defTabSz="309563">
        <a:spcBef>
          <a:spcPts val="2213"/>
        </a:spcBef>
        <a:buSzPct val="75000"/>
        <a:buChar char="•"/>
        <a:defRPr sz="2000">
          <a:latin typeface="+mn-lt"/>
          <a:ea typeface="+mn-ea"/>
          <a:cs typeface="+mn-cs"/>
          <a:sym typeface="Helvetica Light"/>
        </a:defRPr>
      </a:lvl3pPr>
      <a:lvl4pPr marL="952500" indent="-238125" defTabSz="309563">
        <a:spcBef>
          <a:spcPts val="2213"/>
        </a:spcBef>
        <a:buSzPct val="75000"/>
        <a:buChar char="•"/>
        <a:defRPr sz="2000">
          <a:latin typeface="+mn-lt"/>
          <a:ea typeface="+mn-ea"/>
          <a:cs typeface="+mn-cs"/>
          <a:sym typeface="Helvetica Light"/>
        </a:defRPr>
      </a:lvl4pPr>
      <a:lvl5pPr marL="1190625" indent="-238125" defTabSz="309563">
        <a:spcBef>
          <a:spcPts val="2213"/>
        </a:spcBef>
        <a:buSzPct val="75000"/>
        <a:buChar char="•"/>
        <a:defRPr sz="2000">
          <a:latin typeface="+mn-lt"/>
          <a:ea typeface="+mn-ea"/>
          <a:cs typeface="+mn-cs"/>
          <a:sym typeface="Helvetica Light"/>
        </a:defRPr>
      </a:lvl5pPr>
      <a:lvl6pPr marL="1428750" indent="-238125" defTabSz="309563">
        <a:spcBef>
          <a:spcPts val="2213"/>
        </a:spcBef>
        <a:buSzPct val="75000"/>
        <a:buChar char="•"/>
        <a:defRPr sz="2000">
          <a:latin typeface="+mn-lt"/>
          <a:ea typeface="+mn-ea"/>
          <a:cs typeface="+mn-cs"/>
          <a:sym typeface="Helvetica Light"/>
        </a:defRPr>
      </a:lvl6pPr>
      <a:lvl7pPr marL="1666875" indent="-238125" defTabSz="309563">
        <a:spcBef>
          <a:spcPts val="2213"/>
        </a:spcBef>
        <a:buSzPct val="75000"/>
        <a:buChar char="•"/>
        <a:defRPr sz="2000">
          <a:latin typeface="+mn-lt"/>
          <a:ea typeface="+mn-ea"/>
          <a:cs typeface="+mn-cs"/>
          <a:sym typeface="Helvetica Light"/>
        </a:defRPr>
      </a:lvl7pPr>
      <a:lvl8pPr marL="1905000" indent="-238125" defTabSz="309563">
        <a:spcBef>
          <a:spcPts val="2213"/>
        </a:spcBef>
        <a:buSzPct val="75000"/>
        <a:buChar char="•"/>
        <a:defRPr sz="2000">
          <a:latin typeface="+mn-lt"/>
          <a:ea typeface="+mn-ea"/>
          <a:cs typeface="+mn-cs"/>
          <a:sym typeface="Helvetica Light"/>
        </a:defRPr>
      </a:lvl8pPr>
      <a:lvl9pPr marL="2143125" indent="-238125" defTabSz="309563">
        <a:spcBef>
          <a:spcPts val="2213"/>
        </a:spcBef>
        <a:buSzPct val="75000"/>
        <a:buChar char="•"/>
        <a:defRPr sz="2000">
          <a:latin typeface="+mn-lt"/>
          <a:ea typeface="+mn-ea"/>
          <a:cs typeface="+mn-cs"/>
          <a:sym typeface="Helvetica Light"/>
        </a:defRPr>
      </a:lvl9pPr>
    </p:bodyStyle>
    <p:otherStyle>
      <a:lvl1pPr algn="ctr" defTabSz="309563">
        <a:defRPr sz="900">
          <a:solidFill>
            <a:schemeClr val="tx1"/>
          </a:solidFill>
          <a:latin typeface="+mn-lt"/>
          <a:ea typeface="+mn-ea"/>
          <a:cs typeface="+mn-cs"/>
          <a:sym typeface="Helvetica Light"/>
        </a:defRPr>
      </a:lvl1pPr>
      <a:lvl2pPr indent="85725" algn="ctr" defTabSz="309563">
        <a:defRPr sz="900">
          <a:solidFill>
            <a:schemeClr val="tx1"/>
          </a:solidFill>
          <a:latin typeface="+mn-lt"/>
          <a:ea typeface="+mn-ea"/>
          <a:cs typeface="+mn-cs"/>
          <a:sym typeface="Helvetica Light"/>
        </a:defRPr>
      </a:lvl2pPr>
      <a:lvl3pPr indent="171450" algn="ctr" defTabSz="309563">
        <a:defRPr sz="900">
          <a:solidFill>
            <a:schemeClr val="tx1"/>
          </a:solidFill>
          <a:latin typeface="+mn-lt"/>
          <a:ea typeface="+mn-ea"/>
          <a:cs typeface="+mn-cs"/>
          <a:sym typeface="Helvetica Light"/>
        </a:defRPr>
      </a:lvl3pPr>
      <a:lvl4pPr indent="257175" algn="ctr" defTabSz="309563">
        <a:defRPr sz="900">
          <a:solidFill>
            <a:schemeClr val="tx1"/>
          </a:solidFill>
          <a:latin typeface="+mn-lt"/>
          <a:ea typeface="+mn-ea"/>
          <a:cs typeface="+mn-cs"/>
          <a:sym typeface="Helvetica Light"/>
        </a:defRPr>
      </a:lvl4pPr>
      <a:lvl5pPr indent="342900" algn="ctr" defTabSz="309563">
        <a:defRPr sz="900">
          <a:solidFill>
            <a:schemeClr val="tx1"/>
          </a:solidFill>
          <a:latin typeface="+mn-lt"/>
          <a:ea typeface="+mn-ea"/>
          <a:cs typeface="+mn-cs"/>
          <a:sym typeface="Helvetica Light"/>
        </a:defRPr>
      </a:lvl5pPr>
      <a:lvl6pPr indent="428625" algn="ctr" defTabSz="309563">
        <a:defRPr sz="900">
          <a:solidFill>
            <a:schemeClr val="tx1"/>
          </a:solidFill>
          <a:latin typeface="+mn-lt"/>
          <a:ea typeface="+mn-ea"/>
          <a:cs typeface="+mn-cs"/>
          <a:sym typeface="Helvetica Light"/>
        </a:defRPr>
      </a:lvl6pPr>
      <a:lvl7pPr indent="514350" algn="ctr" defTabSz="309563">
        <a:defRPr sz="900">
          <a:solidFill>
            <a:schemeClr val="tx1"/>
          </a:solidFill>
          <a:latin typeface="+mn-lt"/>
          <a:ea typeface="+mn-ea"/>
          <a:cs typeface="+mn-cs"/>
          <a:sym typeface="Helvetica Light"/>
        </a:defRPr>
      </a:lvl7pPr>
      <a:lvl8pPr indent="600075" algn="ctr" defTabSz="309563">
        <a:defRPr sz="900">
          <a:solidFill>
            <a:schemeClr val="tx1"/>
          </a:solidFill>
          <a:latin typeface="+mn-lt"/>
          <a:ea typeface="+mn-ea"/>
          <a:cs typeface="+mn-cs"/>
          <a:sym typeface="Helvetica Light"/>
        </a:defRPr>
      </a:lvl8pPr>
      <a:lvl9pPr indent="685800" algn="ctr" defTabSz="309563">
        <a:defRPr sz="9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0" y="0"/>
            <a:ext cx="9197747" cy="2859782"/>
          </a:xfrm>
          <a:prstGeom prst="rect">
            <a:avLst/>
          </a:prstGeom>
          <a:noFill/>
          <a:ln w="9525">
            <a:noFill/>
            <a:miter lim="800000"/>
            <a:headEnd/>
            <a:tailEnd/>
          </a:ln>
        </p:spPr>
      </p:pic>
      <p:sp>
        <p:nvSpPr>
          <p:cNvPr id="41" name="Shape 41"/>
          <p:cNvSpPr/>
          <p:nvPr/>
        </p:nvSpPr>
        <p:spPr>
          <a:xfrm>
            <a:off x="0" y="2865478"/>
            <a:ext cx="9141627" cy="66312"/>
          </a:xfrm>
          <a:prstGeom prst="rect">
            <a:avLst/>
          </a:prstGeom>
          <a:solidFill>
            <a:srgbClr val="3A3947">
              <a:alpha val="75065"/>
            </a:srgbClr>
          </a:solidFill>
          <a:ln w="12700">
            <a:miter lim="400000"/>
          </a:ln>
        </p:spPr>
        <p:txBody>
          <a:bodyPr lIns="0" tIns="0" rIns="0" bIns="0" anchor="ctr"/>
          <a:lstStyle/>
          <a:p>
            <a:pPr lvl="0">
              <a:defRPr sz="3200"/>
            </a:pPr>
            <a:endParaRPr/>
          </a:p>
        </p:txBody>
      </p:sp>
      <p:sp>
        <p:nvSpPr>
          <p:cNvPr id="42" name="Shape 42"/>
          <p:cNvSpPr/>
          <p:nvPr/>
        </p:nvSpPr>
        <p:spPr>
          <a:xfrm>
            <a:off x="1475656" y="987574"/>
            <a:ext cx="6251712" cy="110799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scene3d>
              <a:camera prst="orthographicFront"/>
              <a:lightRig rig="soft" dir="t">
                <a:rot lat="0" lon="0" rev="10800000"/>
              </a:lightRig>
            </a:scene3d>
            <a:sp3d>
              <a:bevelT w="27940" h="12700"/>
              <a:contourClr>
                <a:srgbClr val="DDDDDD"/>
              </a:contourClr>
            </a:sp3d>
          </a:bodyPr>
          <a:lstStyle>
            <a:lvl1pPr>
              <a:defRPr sz="15000">
                <a:solidFill>
                  <a:srgbClr val="164F86"/>
                </a:solidFill>
                <a:latin typeface="Helvetica"/>
                <a:ea typeface="Helvetica"/>
                <a:cs typeface="Helvetica"/>
                <a:sym typeface="Helvetica"/>
              </a:defRPr>
            </a:lvl1pPr>
          </a:lstStyle>
          <a:p>
            <a:r>
              <a:rPr lang="zh-CN" altLang="zh-CN" sz="3600" b="1" spc="150" dirty="0" smtClean="0">
                <a:ln w="11430"/>
                <a:solidFill>
                  <a:schemeClr val="bg1"/>
                </a:solidFill>
                <a:effectLst>
                  <a:outerShdw blurRad="25400" algn="tl" rotWithShape="0">
                    <a:srgbClr val="000000">
                      <a:alpha val="43000"/>
                    </a:srgbClr>
                  </a:outerShdw>
                </a:effectLst>
                <a:latin typeface="微软雅黑" pitchFamily="34" charset="-122"/>
                <a:ea typeface="微软雅黑" pitchFamily="34" charset="-122"/>
              </a:rPr>
              <a:t>中等职业院校</a:t>
            </a:r>
          </a:p>
          <a:p>
            <a:r>
              <a:rPr lang="zh-CN" altLang="zh-CN" sz="3600" b="1" spc="150" dirty="0" smtClean="0">
                <a:ln w="11430"/>
                <a:solidFill>
                  <a:schemeClr val="bg1"/>
                </a:solidFill>
                <a:effectLst>
                  <a:outerShdw blurRad="25400" algn="tl" rotWithShape="0">
                    <a:srgbClr val="000000">
                      <a:alpha val="43000"/>
                    </a:srgbClr>
                  </a:outerShdw>
                </a:effectLst>
                <a:latin typeface="微软雅黑" pitchFamily="34" charset="-122"/>
                <a:ea typeface="微软雅黑" pitchFamily="34" charset="-122"/>
              </a:rPr>
              <a:t>教学工作诊断与改进政策解读</a:t>
            </a:r>
            <a:endParaRPr lang="zh-CN" altLang="zh-CN" sz="3600" b="1" spc="150" dirty="0">
              <a:ln w="11430"/>
              <a:solidFill>
                <a:schemeClr val="bg1"/>
              </a:solidFill>
              <a:effectLst>
                <a:outerShdw blurRad="25400" algn="tl" rotWithShape="0">
                  <a:srgbClr val="000000">
                    <a:alpha val="43000"/>
                  </a:srgbClr>
                </a:outerShdw>
              </a:effectLst>
              <a:latin typeface="微软雅黑" pitchFamily="34" charset="-122"/>
              <a:ea typeface="微软雅黑" pitchFamily="34" charset="-122"/>
            </a:endParaRPr>
          </a:p>
        </p:txBody>
      </p:sp>
      <p:sp>
        <p:nvSpPr>
          <p:cNvPr id="43" name="Shape 43"/>
          <p:cNvSpPr/>
          <p:nvPr/>
        </p:nvSpPr>
        <p:spPr>
          <a:xfrm>
            <a:off x="2411760" y="2931790"/>
            <a:ext cx="1125610" cy="82576"/>
          </a:xfrm>
          <a:prstGeom prst="rect">
            <a:avLst/>
          </a:prstGeom>
          <a:solidFill>
            <a:srgbClr val="26C6DA"/>
          </a:solidFill>
          <a:ln w="12700">
            <a:miter lim="400000"/>
          </a:ln>
        </p:spPr>
        <p:txBody>
          <a:bodyPr lIns="0" tIns="0" rIns="0" bIns="0" anchor="ctr"/>
          <a:lstStyle/>
          <a:p>
            <a:pPr lvl="0">
              <a:defRPr sz="3200"/>
            </a:pPr>
            <a:endParaRPr/>
          </a:p>
        </p:txBody>
      </p:sp>
      <p:sp>
        <p:nvSpPr>
          <p:cNvPr id="44" name="Shape 44"/>
          <p:cNvSpPr/>
          <p:nvPr/>
        </p:nvSpPr>
        <p:spPr>
          <a:xfrm>
            <a:off x="3534284" y="2931790"/>
            <a:ext cx="1125610" cy="82576"/>
          </a:xfrm>
          <a:prstGeom prst="rect">
            <a:avLst/>
          </a:prstGeom>
          <a:solidFill>
            <a:srgbClr val="F23E5C"/>
          </a:solidFill>
          <a:ln w="12700">
            <a:miter lim="400000"/>
          </a:ln>
        </p:spPr>
        <p:txBody>
          <a:bodyPr lIns="0" tIns="0" rIns="0" bIns="0" anchor="ctr"/>
          <a:lstStyle/>
          <a:p>
            <a:pPr lvl="0">
              <a:defRPr sz="3200"/>
            </a:pPr>
            <a:endParaRPr/>
          </a:p>
        </p:txBody>
      </p:sp>
      <p:sp>
        <p:nvSpPr>
          <p:cNvPr id="45" name="Shape 45"/>
          <p:cNvSpPr/>
          <p:nvPr/>
        </p:nvSpPr>
        <p:spPr>
          <a:xfrm>
            <a:off x="4656808" y="2931790"/>
            <a:ext cx="1125610" cy="82576"/>
          </a:xfrm>
          <a:prstGeom prst="rect">
            <a:avLst/>
          </a:prstGeom>
          <a:solidFill>
            <a:srgbClr val="00B0FF"/>
          </a:solidFill>
          <a:ln w="12700">
            <a:miter lim="400000"/>
          </a:ln>
        </p:spPr>
        <p:txBody>
          <a:bodyPr lIns="0" tIns="0" rIns="0" bIns="0" anchor="ctr"/>
          <a:lstStyle/>
          <a:p>
            <a:pPr lvl="0">
              <a:defRPr sz="3200"/>
            </a:pPr>
            <a:endParaRPr/>
          </a:p>
        </p:txBody>
      </p:sp>
      <p:sp>
        <p:nvSpPr>
          <p:cNvPr id="46" name="Shape 46"/>
          <p:cNvSpPr/>
          <p:nvPr/>
        </p:nvSpPr>
        <p:spPr>
          <a:xfrm>
            <a:off x="5775071" y="2931790"/>
            <a:ext cx="1125610" cy="82576"/>
          </a:xfrm>
          <a:prstGeom prst="rect">
            <a:avLst/>
          </a:prstGeom>
          <a:solidFill>
            <a:srgbClr val="EC7825"/>
          </a:solidFill>
          <a:ln w="12700">
            <a:miter lim="400000"/>
          </a:ln>
        </p:spPr>
        <p:txBody>
          <a:bodyPr lIns="0" tIns="0" rIns="0" bIns="0" anchor="ctr"/>
          <a:lstStyle/>
          <a:p>
            <a:pPr lvl="0">
              <a:defRPr sz="3200"/>
            </a:pPr>
            <a:endParaRPr/>
          </a:p>
        </p:txBody>
      </p:sp>
      <p:sp>
        <p:nvSpPr>
          <p:cNvPr id="16" name="Shape 42"/>
          <p:cNvSpPr/>
          <p:nvPr/>
        </p:nvSpPr>
        <p:spPr>
          <a:xfrm>
            <a:off x="3040176" y="3435846"/>
            <a:ext cx="3207609"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r>
              <a:rPr lang="zh-CN" altLang="en-US" sz="1800" b="1" dirty="0" smtClean="0">
                <a:solidFill>
                  <a:schemeClr val="tx2"/>
                </a:solidFill>
                <a:latin typeface="微软雅黑" pitchFamily="34" charset="-122"/>
                <a:ea typeface="微软雅黑" pitchFamily="34" charset="-122"/>
              </a:rPr>
              <a:t>河南经贸职业学院教授   王金台</a:t>
            </a:r>
            <a:endParaRPr lang="zh-CN" altLang="zh-CN" sz="1800" b="1" dirty="0">
              <a:solidFill>
                <a:schemeClr val="tx2"/>
              </a:solidFill>
              <a:latin typeface="微软雅黑" pitchFamily="34" charset="-122"/>
              <a:ea typeface="微软雅黑" pitchFamily="34" charset="-122"/>
            </a:endParaRPr>
          </a:p>
        </p:txBody>
      </p:sp>
      <p:sp>
        <p:nvSpPr>
          <p:cNvPr id="2053" name="AutoShape 5" descr="https://timgsa.baidu.com/timg?image&amp;quality=80&amp;size=b9999_10000&amp;sec=1507699787342&amp;di=0cec129280d2f50309b3c4432846d4dc&amp;imgtype=0&amp;src=http%3A%2F%2Fimgsrc.baidu.com%2Fimgad%2Fpic%2Fitem%2Fa5c27d1ed21b0ef4a6c3a165d6c451da81cb3ee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5" name="AutoShape 7" descr="https://timgsa.baidu.com/timg?image&amp;quality=80&amp;size=b9999_10000&amp;sec=1507699787342&amp;di=0cec129280d2f50309b3c4432846d4dc&amp;imgtype=0&amp;src=http%3A%2F%2Fimgsrc.baidu.com%2Fimgad%2Fpic%2Fitem%2Fa5c27d1ed21b0ef4a6c3a165d6c451da81cb3ee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1" name="图片 20" descr="timg.png"/>
          <p:cNvPicPr>
            <a:picLocks noChangeAspect="1"/>
          </p:cNvPicPr>
          <p:nvPr/>
        </p:nvPicPr>
        <p:blipFill>
          <a:blip r:embed="rId3" cstate="print"/>
          <a:stretch>
            <a:fillRect/>
          </a:stretch>
        </p:blipFill>
        <p:spPr>
          <a:xfrm>
            <a:off x="6210994" y="2427734"/>
            <a:ext cx="2933006" cy="2250068"/>
          </a:xfrm>
          <a:prstGeom prst="rect">
            <a:avLst/>
          </a:prstGeom>
        </p:spPr>
      </p:pic>
      <p:sp>
        <p:nvSpPr>
          <p:cNvPr id="22" name="Shape 42"/>
          <p:cNvSpPr/>
          <p:nvPr/>
        </p:nvSpPr>
        <p:spPr>
          <a:xfrm>
            <a:off x="4339271" y="4083918"/>
            <a:ext cx="60433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r>
              <a:rPr lang="en-US" altLang="zh-CN" sz="1400" b="1" dirty="0" smtClean="0">
                <a:solidFill>
                  <a:schemeClr val="tx2"/>
                </a:solidFill>
                <a:latin typeface="微软雅黑" pitchFamily="34" charset="-122"/>
                <a:ea typeface="微软雅黑" pitchFamily="34" charset="-122"/>
              </a:rPr>
              <a:t>2018.1</a:t>
            </a:r>
            <a:endParaRPr lang="zh-CN" altLang="zh-CN" sz="14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38243" name="AutoShape 3" descr="https://timgsa.baidu.com/timg?image&amp;quality=80&amp;size=b9999_10000&amp;sec=1507714160587&amp;di=020f712c3942beae82aae9a25ae82e1c&amp;imgtype=0&amp;src=http%3A%2F%2Fcpc.people.com.cn%2FNMediaFile%2F2015%2F1030%2FMAIN201510301557000099127428541.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未标题-1.png"/>
          <p:cNvPicPr>
            <a:picLocks noChangeAspect="1"/>
          </p:cNvPicPr>
          <p:nvPr/>
        </p:nvPicPr>
        <p:blipFill>
          <a:blip r:embed="rId2" cstate="print"/>
          <a:stretch>
            <a:fillRect/>
          </a:stretch>
        </p:blipFill>
        <p:spPr>
          <a:xfrm>
            <a:off x="5796136" y="483518"/>
            <a:ext cx="2590851" cy="1944216"/>
          </a:xfrm>
          <a:prstGeom prst="rect">
            <a:avLst/>
          </a:prstGeom>
        </p:spPr>
      </p:pic>
      <p:sp>
        <p:nvSpPr>
          <p:cNvPr id="10" name="Shape 223"/>
          <p:cNvSpPr/>
          <p:nvPr/>
        </p:nvSpPr>
        <p:spPr>
          <a:xfrm>
            <a:off x="361" y="1563637"/>
            <a:ext cx="2771439" cy="326123"/>
          </a:xfrm>
          <a:prstGeom prst="rect">
            <a:avLst/>
          </a:prstGeom>
          <a:solidFill>
            <a:srgbClr val="F23E5C"/>
          </a:solidFill>
          <a:ln w="12700">
            <a:miter lim="400000"/>
          </a:ln>
        </p:spPr>
        <p:txBody>
          <a:bodyPr lIns="0" tIns="0" rIns="0" bIns="0" anchor="ctr"/>
          <a:lstStyle/>
          <a:p>
            <a:pPr lvl="0">
              <a:defRPr sz="3200"/>
            </a:pPr>
            <a:endParaRPr/>
          </a:p>
        </p:txBody>
      </p:sp>
      <p:sp>
        <p:nvSpPr>
          <p:cNvPr id="16" name="矩形 15"/>
          <p:cNvSpPr/>
          <p:nvPr/>
        </p:nvSpPr>
        <p:spPr>
          <a:xfrm>
            <a:off x="2773736" y="1491630"/>
            <a:ext cx="3416320" cy="523220"/>
          </a:xfrm>
          <a:prstGeom prst="rect">
            <a:avLst/>
          </a:prstGeom>
        </p:spPr>
        <p:txBody>
          <a:bodyPr wrap="none">
            <a:spAutoFit/>
          </a:bodyPr>
          <a:lstStyle/>
          <a:p>
            <a:pPr algn="r"/>
            <a:r>
              <a:rPr lang="zh-CN" altLang="en-US" sz="2800" b="1" dirty="0" smtClean="0">
                <a:solidFill>
                  <a:srgbClr val="C00000"/>
                </a:solidFill>
                <a:latin typeface="微软雅黑" pitchFamily="34" charset="-122"/>
                <a:ea typeface="微软雅黑" pitchFamily="34" charset="-122"/>
              </a:rPr>
              <a:t>职业教育怎么培养人</a:t>
            </a:r>
            <a:endParaRPr lang="zh-CN" altLang="en-US" sz="2800" dirty="0">
              <a:solidFill>
                <a:srgbClr val="C00000"/>
              </a:solidFill>
              <a:latin typeface="微软雅黑" pitchFamily="34" charset="-122"/>
              <a:ea typeface="微软雅黑" pitchFamily="34" charset="-122"/>
            </a:endParaRPr>
          </a:p>
        </p:txBody>
      </p:sp>
      <p:pic>
        <p:nvPicPr>
          <p:cNvPr id="17"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a:off x="4067943" y="2427735"/>
            <a:ext cx="5076057" cy="6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3995936" y="2715766"/>
            <a:ext cx="4211960" cy="1241109"/>
          </a:xfrm>
          <a:prstGeom prst="rect">
            <a:avLst/>
          </a:prstGeom>
        </p:spPr>
        <p:txBody>
          <a:bodyPr wrap="square">
            <a:spAutoFit/>
          </a:bodyPr>
          <a:lstStyle/>
          <a:p>
            <a:pPr algn="l">
              <a:lnSpc>
                <a:spcPts val="2300"/>
              </a:lnSpc>
            </a:pPr>
            <a:r>
              <a:rPr lang="zh-CN" altLang="en-US" sz="1400" dirty="0" smtClean="0">
                <a:latin typeface="微软雅黑" pitchFamily="34" charset="-122"/>
                <a:ea typeface="微软雅黑" pitchFamily="34" charset="-122"/>
              </a:rPr>
              <a:t>习近平总书记还强调，</a:t>
            </a:r>
            <a:r>
              <a:rPr lang="zh-CN" altLang="en-US" sz="1600" b="1" dirty="0" smtClean="0">
                <a:latin typeface="微软雅黑" pitchFamily="34" charset="-122"/>
                <a:ea typeface="微软雅黑" pitchFamily="34" charset="-122"/>
              </a:rPr>
              <a:t>要坚持产教融合、校企合作，坚持工学结合、知行合一，引导社会各界特别是行业企业积极支持职业教育，努力建设中国特色职业教育体系。</a:t>
            </a:r>
            <a:endParaRPr lang="zh-CN" altLang="en-US" sz="1800" b="1"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38243" name="AutoShape 3" descr="https://timgsa.baidu.com/timg?image&amp;quality=80&amp;size=b9999_10000&amp;sec=1507714160587&amp;di=020f712c3942beae82aae9a25ae82e1c&amp;imgtype=0&amp;src=http%3A%2F%2Fcpc.people.com.cn%2FNMediaFile%2F2015%2F1030%2FMAIN201510301557000099127428541.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未标题-1.png"/>
          <p:cNvPicPr>
            <a:picLocks noChangeAspect="1"/>
          </p:cNvPicPr>
          <p:nvPr/>
        </p:nvPicPr>
        <p:blipFill>
          <a:blip r:embed="rId2" cstate="print"/>
          <a:stretch>
            <a:fillRect/>
          </a:stretch>
        </p:blipFill>
        <p:spPr>
          <a:xfrm>
            <a:off x="5786446" y="571486"/>
            <a:ext cx="2590851" cy="1944216"/>
          </a:xfrm>
          <a:prstGeom prst="rect">
            <a:avLst/>
          </a:prstGeom>
        </p:spPr>
      </p:pic>
      <p:sp>
        <p:nvSpPr>
          <p:cNvPr id="10" name="Shape 223"/>
          <p:cNvSpPr/>
          <p:nvPr/>
        </p:nvSpPr>
        <p:spPr>
          <a:xfrm>
            <a:off x="1" y="1571618"/>
            <a:ext cx="1500166" cy="326123"/>
          </a:xfrm>
          <a:prstGeom prst="rect">
            <a:avLst/>
          </a:prstGeom>
          <a:solidFill>
            <a:srgbClr val="F23E5C"/>
          </a:solidFill>
          <a:ln w="12700">
            <a:miter lim="400000"/>
          </a:ln>
        </p:spPr>
        <p:txBody>
          <a:bodyPr lIns="0" tIns="0" rIns="0" bIns="0" anchor="ctr"/>
          <a:lstStyle/>
          <a:p>
            <a:pPr lvl="0">
              <a:defRPr sz="3200"/>
            </a:pPr>
            <a:endParaRPr/>
          </a:p>
        </p:txBody>
      </p:sp>
      <p:sp>
        <p:nvSpPr>
          <p:cNvPr id="16" name="矩形 15"/>
          <p:cNvSpPr/>
          <p:nvPr/>
        </p:nvSpPr>
        <p:spPr>
          <a:xfrm>
            <a:off x="1337449" y="1491630"/>
            <a:ext cx="4852610" cy="523220"/>
          </a:xfrm>
          <a:prstGeom prst="rect">
            <a:avLst/>
          </a:prstGeom>
        </p:spPr>
        <p:txBody>
          <a:bodyPr wrap="none">
            <a:spAutoFit/>
          </a:bodyPr>
          <a:lstStyle/>
          <a:p>
            <a:pPr algn="r"/>
            <a:r>
              <a:rPr lang="zh-CN" altLang="en-US" sz="2800" b="1" dirty="0" smtClean="0">
                <a:solidFill>
                  <a:srgbClr val="C00000"/>
                </a:solidFill>
                <a:latin typeface="微软雅黑" pitchFamily="34" charset="-122"/>
                <a:ea typeface="微软雅黑" pitchFamily="34" charset="-122"/>
              </a:rPr>
              <a:t>十九大报告对职业教育新要求</a:t>
            </a:r>
            <a:endParaRPr lang="zh-CN" altLang="en-US" sz="2800" dirty="0">
              <a:solidFill>
                <a:srgbClr val="C00000"/>
              </a:solidFill>
              <a:latin typeface="微软雅黑" pitchFamily="34" charset="-122"/>
              <a:ea typeface="微软雅黑" pitchFamily="34" charset="-122"/>
            </a:endParaRPr>
          </a:p>
        </p:txBody>
      </p:sp>
      <p:pic>
        <p:nvPicPr>
          <p:cNvPr id="17"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a:off x="4067943" y="2427735"/>
            <a:ext cx="5076057" cy="6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3995936" y="2715766"/>
            <a:ext cx="4211960" cy="1567096"/>
          </a:xfrm>
          <a:prstGeom prst="rect">
            <a:avLst/>
          </a:prstGeom>
        </p:spPr>
        <p:txBody>
          <a:bodyPr wrap="square">
            <a:spAutoFit/>
          </a:bodyPr>
          <a:lstStyle/>
          <a:p>
            <a:pPr algn="l">
              <a:lnSpc>
                <a:spcPts val="2300"/>
              </a:lnSpc>
            </a:pPr>
            <a:r>
              <a:rPr lang="zh-CN" altLang="en-US" sz="1600" dirty="0" smtClean="0"/>
              <a:t>习近平总书记进一步指出</a:t>
            </a:r>
            <a:r>
              <a:rPr lang="zh-CN" altLang="en-US" sz="1600" b="1" dirty="0" smtClean="0"/>
              <a:t>，建设教育强国是中华民族伟大复兴基础工程，必须把教育事业放在优先位置，加快教育现代化，办好人民满意的教育。完善职业教育与培训体系，深化产教融合、校企合作。</a:t>
            </a:r>
            <a:endParaRPr lang="zh-CN" altLang="en-US" sz="1800" b="1" dirty="0">
              <a:latin typeface="微软雅黑" pitchFamily="34" charset="-122"/>
              <a:ea typeface="微软雅黑" pitchFamily="34" charset="-122"/>
            </a:endParaRPr>
          </a:p>
        </p:txBody>
      </p:sp>
      <p:sp>
        <p:nvSpPr>
          <p:cNvPr id="9" name="矩形 8"/>
          <p:cNvSpPr/>
          <p:nvPr/>
        </p:nvSpPr>
        <p:spPr>
          <a:xfrm>
            <a:off x="6076543" y="1930728"/>
            <a:ext cx="543739" cy="523220"/>
          </a:xfrm>
          <a:prstGeom prst="rect">
            <a:avLst/>
          </a:prstGeom>
        </p:spPr>
        <p:txBody>
          <a:bodyPr wrap="none">
            <a:spAutoFit/>
          </a:bodyPr>
          <a:lstStyle/>
          <a:p>
            <a:r>
              <a:rPr lang="zh-CN" altLang="en-US" sz="2800" b="1" dirty="0" smtClean="0">
                <a:solidFill>
                  <a:srgbClr val="C00000"/>
                </a:solidFill>
                <a:latin typeface="微软雅黑" pitchFamily="34" charset="-122"/>
                <a:ea typeface="微软雅黑" pitchFamily="34" charset="-122"/>
              </a:rPr>
              <a:t>养</a:t>
            </a:r>
            <a:endParaRPr lang="zh-CN"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44008" y="3795886"/>
            <a:ext cx="3888432" cy="1152128"/>
          </a:xfrm>
          <a:prstGeom prst="roundRect">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矩形 1"/>
          <p:cNvSpPr/>
          <p:nvPr/>
        </p:nvSpPr>
        <p:spPr>
          <a:xfrm>
            <a:off x="4355976" y="1275606"/>
            <a:ext cx="4464496" cy="923330"/>
          </a:xfrm>
          <a:prstGeom prst="rect">
            <a:avLst/>
          </a:prstGeom>
        </p:spPr>
        <p:txBody>
          <a:bodyPr wrap="square">
            <a:spAutoFit/>
          </a:bodyPr>
          <a:lstStyle/>
          <a:p>
            <a:pPr algn="just"/>
            <a:r>
              <a:rPr lang="en-US" altLang="zh-CN" sz="1800" dirty="0" smtClean="0">
                <a:latin typeface="微软雅黑" pitchFamily="34" charset="-122"/>
                <a:ea typeface="微软雅黑" pitchFamily="34" charset="-122"/>
              </a:rPr>
              <a:t>2017</a:t>
            </a:r>
            <a:r>
              <a:rPr lang="zh-CN" altLang="zh-CN" sz="1800" dirty="0" smtClean="0">
                <a:latin typeface="微软雅黑" pitchFamily="34" charset="-122"/>
                <a:ea typeface="微软雅黑" pitchFamily="34" charset="-122"/>
              </a:rPr>
              <a:t>年在全国职业教育与继续教育工作会议，教育部副部长李晓红同志用“</a:t>
            </a:r>
            <a:r>
              <a:rPr lang="zh-CN" altLang="zh-CN" sz="1800" b="1" dirty="0" smtClean="0">
                <a:latin typeface="微软雅黑" pitchFamily="34" charset="-122"/>
                <a:ea typeface="微软雅黑" pitchFamily="34" charset="-122"/>
              </a:rPr>
              <a:t>三稳三进”</a:t>
            </a:r>
            <a:r>
              <a:rPr lang="zh-CN" altLang="zh-CN" sz="1800" dirty="0" smtClean="0">
                <a:latin typeface="微软雅黑" pitchFamily="34" charset="-122"/>
                <a:ea typeface="微软雅黑" pitchFamily="34" charset="-122"/>
              </a:rPr>
              <a:t>阐述了</a:t>
            </a:r>
            <a:r>
              <a:rPr lang="en-US" altLang="zh-CN" sz="1800" dirty="0" smtClean="0">
                <a:latin typeface="微软雅黑" pitchFamily="34" charset="-122"/>
                <a:ea typeface="微软雅黑" pitchFamily="34" charset="-122"/>
              </a:rPr>
              <a:t>2017</a:t>
            </a:r>
            <a:r>
              <a:rPr lang="zh-CN" altLang="zh-CN" sz="1800" dirty="0" smtClean="0">
                <a:latin typeface="微软雅黑" pitchFamily="34" charset="-122"/>
                <a:ea typeface="微软雅黑" pitchFamily="34" charset="-122"/>
              </a:rPr>
              <a:t>年职业教育工作要求：</a:t>
            </a:r>
            <a:endParaRPr lang="zh-CN" altLang="en-US" sz="1800" dirty="0">
              <a:latin typeface="微软雅黑" pitchFamily="34" charset="-122"/>
              <a:ea typeface="微软雅黑" pitchFamily="34" charset="-122"/>
            </a:endParaRPr>
          </a:p>
        </p:txBody>
      </p:sp>
      <p:pic>
        <p:nvPicPr>
          <p:cNvPr id="142338" name="Picture 2" descr="http://www.sclsedu.gov.cn/images/uploadfiles/201704/20170417132307_5712.jpg"/>
          <p:cNvPicPr>
            <a:picLocks noChangeAspect="1" noChangeArrowheads="1"/>
          </p:cNvPicPr>
          <p:nvPr/>
        </p:nvPicPr>
        <p:blipFill>
          <a:blip r:embed="rId3" cstate="print"/>
          <a:srcRect/>
          <a:stretch>
            <a:fillRect/>
          </a:stretch>
        </p:blipFill>
        <p:spPr bwMode="auto">
          <a:xfrm>
            <a:off x="854614" y="1347614"/>
            <a:ext cx="3402773" cy="2016224"/>
          </a:xfrm>
          <a:prstGeom prst="rect">
            <a:avLst/>
          </a:prstGeom>
          <a:noFill/>
        </p:spPr>
      </p:pic>
      <p:sp>
        <p:nvSpPr>
          <p:cNvPr id="4" name="矩形 3"/>
          <p:cNvSpPr/>
          <p:nvPr/>
        </p:nvSpPr>
        <p:spPr>
          <a:xfrm>
            <a:off x="4788024" y="4011910"/>
            <a:ext cx="3600400" cy="738664"/>
          </a:xfrm>
          <a:prstGeom prst="rect">
            <a:avLst/>
          </a:prstGeom>
        </p:spPr>
        <p:txBody>
          <a:bodyPr wrap="square">
            <a:spAutoFit/>
          </a:bodyPr>
          <a:lstStyle/>
          <a:p>
            <a:pPr algn="l"/>
            <a:r>
              <a:rPr lang="zh-CN" altLang="zh-CN" sz="1400" dirty="0" smtClean="0">
                <a:solidFill>
                  <a:schemeClr val="bg1"/>
                </a:solidFill>
              </a:rPr>
              <a:t>在目标要稳和阵地要稳中，均提到要稳定中职招生规模，保持职普招生规模大体相当，坚定办好中等职业教育，做强中职。</a:t>
            </a:r>
            <a:endParaRPr lang="zh-CN" altLang="en-US" sz="1400" dirty="0">
              <a:solidFill>
                <a:schemeClr val="bg1"/>
              </a:solidFill>
            </a:endParaRPr>
          </a:p>
        </p:txBody>
      </p:sp>
      <p:sp>
        <p:nvSpPr>
          <p:cNvPr id="7" name="矩形 6"/>
          <p:cNvSpPr/>
          <p:nvPr/>
        </p:nvSpPr>
        <p:spPr>
          <a:xfrm>
            <a:off x="4644008" y="2499742"/>
            <a:ext cx="1800200" cy="1015663"/>
          </a:xfrm>
          <a:prstGeom prst="rect">
            <a:avLst/>
          </a:prstGeom>
        </p:spPr>
        <p:txBody>
          <a:bodyPr wrap="square">
            <a:spAutoFit/>
          </a:bodyPr>
          <a:lstStyle/>
          <a:p>
            <a:r>
              <a:rPr lang="zh-CN" altLang="zh-CN" sz="2000" b="1" dirty="0" smtClean="0">
                <a:solidFill>
                  <a:schemeClr val="accent5">
                    <a:lumMod val="60000"/>
                    <a:lumOff val="40000"/>
                  </a:schemeClr>
                </a:solidFill>
                <a:latin typeface="微软雅黑" pitchFamily="34" charset="-122"/>
                <a:ea typeface="微软雅黑" pitchFamily="34" charset="-122"/>
              </a:rPr>
              <a:t>方向</a:t>
            </a:r>
            <a:r>
              <a:rPr lang="zh-CN" altLang="zh-CN" sz="2000" b="1" dirty="0" smtClean="0">
                <a:solidFill>
                  <a:schemeClr val="accent1">
                    <a:lumMod val="75000"/>
                  </a:schemeClr>
                </a:solidFill>
                <a:latin typeface="微软雅黑" pitchFamily="34" charset="-122"/>
                <a:ea typeface="微软雅黑" pitchFamily="34" charset="-122"/>
              </a:rPr>
              <a:t>要稳</a:t>
            </a:r>
            <a:endParaRPr lang="en-US" altLang="zh-CN" sz="2000" b="1" dirty="0" smtClean="0">
              <a:solidFill>
                <a:schemeClr val="accent1">
                  <a:lumMod val="75000"/>
                </a:schemeClr>
              </a:solidFill>
              <a:latin typeface="微软雅黑" pitchFamily="34" charset="-122"/>
              <a:ea typeface="微软雅黑" pitchFamily="34" charset="-122"/>
            </a:endParaRPr>
          </a:p>
          <a:p>
            <a:r>
              <a:rPr lang="zh-CN" altLang="zh-CN" sz="2000" b="1" dirty="0" smtClean="0">
                <a:solidFill>
                  <a:schemeClr val="accent5">
                    <a:lumMod val="60000"/>
                    <a:lumOff val="40000"/>
                  </a:schemeClr>
                </a:solidFill>
                <a:latin typeface="微软雅黑" pitchFamily="34" charset="-122"/>
                <a:ea typeface="微软雅黑" pitchFamily="34" charset="-122"/>
              </a:rPr>
              <a:t>目标</a:t>
            </a:r>
            <a:r>
              <a:rPr lang="zh-CN" altLang="zh-CN" sz="2000" b="1" dirty="0" smtClean="0">
                <a:solidFill>
                  <a:schemeClr val="accent1">
                    <a:lumMod val="75000"/>
                  </a:schemeClr>
                </a:solidFill>
                <a:latin typeface="微软雅黑" pitchFamily="34" charset="-122"/>
                <a:ea typeface="微软雅黑" pitchFamily="34" charset="-122"/>
              </a:rPr>
              <a:t>要稳</a:t>
            </a:r>
            <a:endParaRPr lang="en-US" altLang="zh-CN" sz="2000" b="1" dirty="0" smtClean="0">
              <a:solidFill>
                <a:schemeClr val="accent1">
                  <a:lumMod val="75000"/>
                </a:schemeClr>
              </a:solidFill>
              <a:latin typeface="微软雅黑" pitchFamily="34" charset="-122"/>
              <a:ea typeface="微软雅黑" pitchFamily="34" charset="-122"/>
            </a:endParaRPr>
          </a:p>
          <a:p>
            <a:r>
              <a:rPr lang="zh-CN" altLang="zh-CN" sz="2000" b="1" dirty="0" smtClean="0">
                <a:solidFill>
                  <a:schemeClr val="accent5">
                    <a:lumMod val="60000"/>
                    <a:lumOff val="40000"/>
                  </a:schemeClr>
                </a:solidFill>
                <a:latin typeface="微软雅黑" pitchFamily="34" charset="-122"/>
                <a:ea typeface="微软雅黑" pitchFamily="34" charset="-122"/>
              </a:rPr>
              <a:t>阵地</a:t>
            </a:r>
            <a:r>
              <a:rPr lang="zh-CN" altLang="zh-CN" sz="2000" b="1" dirty="0" smtClean="0">
                <a:solidFill>
                  <a:schemeClr val="accent1">
                    <a:lumMod val="75000"/>
                  </a:schemeClr>
                </a:solidFill>
                <a:latin typeface="微软雅黑" pitchFamily="34" charset="-122"/>
                <a:ea typeface="微软雅黑" pitchFamily="34" charset="-122"/>
              </a:rPr>
              <a:t>要稳</a:t>
            </a:r>
            <a:endParaRPr lang="en-US" altLang="zh-CN" sz="2000" b="1" dirty="0" smtClean="0">
              <a:solidFill>
                <a:schemeClr val="accent1">
                  <a:lumMod val="75000"/>
                </a:schemeClr>
              </a:solidFill>
              <a:latin typeface="微软雅黑" pitchFamily="34" charset="-122"/>
              <a:ea typeface="微软雅黑" pitchFamily="34" charset="-122"/>
            </a:endParaRPr>
          </a:p>
        </p:txBody>
      </p:sp>
      <p:sp>
        <p:nvSpPr>
          <p:cNvPr id="8" name="矩形 7"/>
          <p:cNvSpPr/>
          <p:nvPr/>
        </p:nvSpPr>
        <p:spPr>
          <a:xfrm>
            <a:off x="6660232" y="2499742"/>
            <a:ext cx="1354605" cy="1015663"/>
          </a:xfrm>
          <a:prstGeom prst="rect">
            <a:avLst/>
          </a:prstGeom>
        </p:spPr>
        <p:txBody>
          <a:bodyPr wrap="square">
            <a:spAutoFit/>
          </a:bodyPr>
          <a:lstStyle/>
          <a:p>
            <a:r>
              <a:rPr lang="zh-CN" altLang="zh-CN" sz="2000" b="1" dirty="0" smtClean="0">
                <a:solidFill>
                  <a:schemeClr val="accent5">
                    <a:lumMod val="60000"/>
                    <a:lumOff val="40000"/>
                  </a:schemeClr>
                </a:solidFill>
                <a:latin typeface="微软雅黑" pitchFamily="34" charset="-122"/>
                <a:ea typeface="微软雅黑" pitchFamily="34" charset="-122"/>
              </a:rPr>
              <a:t>服务</a:t>
            </a:r>
            <a:r>
              <a:rPr lang="zh-CN" altLang="zh-CN" sz="2000" b="1" dirty="0" smtClean="0">
                <a:solidFill>
                  <a:schemeClr val="accent1">
                    <a:lumMod val="75000"/>
                  </a:schemeClr>
                </a:solidFill>
                <a:latin typeface="微软雅黑" pitchFamily="34" charset="-122"/>
                <a:ea typeface="微软雅黑" pitchFamily="34" charset="-122"/>
              </a:rPr>
              <a:t>要进</a:t>
            </a:r>
            <a:endParaRPr lang="en-US" altLang="zh-CN" sz="2000" b="1" dirty="0" smtClean="0">
              <a:solidFill>
                <a:schemeClr val="accent1">
                  <a:lumMod val="75000"/>
                </a:schemeClr>
              </a:solidFill>
              <a:latin typeface="微软雅黑" pitchFamily="34" charset="-122"/>
              <a:ea typeface="微软雅黑" pitchFamily="34" charset="-122"/>
            </a:endParaRPr>
          </a:p>
          <a:p>
            <a:r>
              <a:rPr lang="zh-CN" altLang="zh-CN" sz="2000" b="1" dirty="0" smtClean="0">
                <a:solidFill>
                  <a:schemeClr val="accent5">
                    <a:lumMod val="60000"/>
                    <a:lumOff val="40000"/>
                  </a:schemeClr>
                </a:solidFill>
                <a:latin typeface="微软雅黑" pitchFamily="34" charset="-122"/>
                <a:ea typeface="微软雅黑" pitchFamily="34" charset="-122"/>
              </a:rPr>
              <a:t>内涵</a:t>
            </a:r>
            <a:r>
              <a:rPr lang="zh-CN" altLang="zh-CN" sz="2000" b="1" dirty="0" smtClean="0">
                <a:solidFill>
                  <a:schemeClr val="accent1">
                    <a:lumMod val="75000"/>
                  </a:schemeClr>
                </a:solidFill>
                <a:latin typeface="微软雅黑" pitchFamily="34" charset="-122"/>
                <a:ea typeface="微软雅黑" pitchFamily="34" charset="-122"/>
              </a:rPr>
              <a:t>要进</a:t>
            </a:r>
            <a:endParaRPr lang="en-US" altLang="zh-CN" sz="2000" b="1" dirty="0" smtClean="0">
              <a:solidFill>
                <a:schemeClr val="accent1">
                  <a:lumMod val="75000"/>
                </a:schemeClr>
              </a:solidFill>
              <a:latin typeface="微软雅黑" pitchFamily="34" charset="-122"/>
              <a:ea typeface="微软雅黑" pitchFamily="34" charset="-122"/>
            </a:endParaRPr>
          </a:p>
          <a:p>
            <a:r>
              <a:rPr lang="zh-CN" altLang="zh-CN" sz="2000" b="1" dirty="0" smtClean="0">
                <a:solidFill>
                  <a:schemeClr val="accent5">
                    <a:lumMod val="60000"/>
                    <a:lumOff val="40000"/>
                  </a:schemeClr>
                </a:solidFill>
                <a:latin typeface="微软雅黑" pitchFamily="34" charset="-122"/>
                <a:ea typeface="微软雅黑" pitchFamily="34" charset="-122"/>
              </a:rPr>
              <a:t>队伍</a:t>
            </a:r>
            <a:r>
              <a:rPr lang="zh-CN" altLang="zh-CN" sz="2000" b="1" dirty="0" smtClean="0">
                <a:solidFill>
                  <a:schemeClr val="accent1">
                    <a:lumMod val="75000"/>
                  </a:schemeClr>
                </a:solidFill>
                <a:latin typeface="微软雅黑" pitchFamily="34" charset="-122"/>
                <a:ea typeface="微软雅黑" pitchFamily="34" charset="-122"/>
              </a:rPr>
              <a:t>要进</a:t>
            </a:r>
            <a:endParaRPr lang="zh-CN" altLang="en-US" sz="2000" dirty="0">
              <a:solidFill>
                <a:schemeClr val="accent1">
                  <a:lumMod val="75000"/>
                </a:schemeClr>
              </a:solidFill>
              <a:latin typeface="微软雅黑" pitchFamily="34" charset="-122"/>
              <a:ea typeface="微软雅黑" pitchFamily="34" charset="-122"/>
            </a:endParaRPr>
          </a:p>
        </p:txBody>
      </p:sp>
      <p:sp>
        <p:nvSpPr>
          <p:cNvPr id="9"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294"/>
          <p:cNvSpPr/>
          <p:nvPr/>
        </p:nvSpPr>
        <p:spPr>
          <a:xfrm>
            <a:off x="971600" y="3003798"/>
            <a:ext cx="7128792" cy="1800200"/>
          </a:xfrm>
          <a:prstGeom prst="roundRect">
            <a:avLst>
              <a:gd name="adj" fmla="val 2706"/>
            </a:avLst>
          </a:prstGeom>
          <a:solidFill>
            <a:srgbClr val="F8FBFD"/>
          </a:solidFill>
          <a:ln w="12700">
            <a:solidFill>
              <a:srgbClr val="DCDEE0"/>
            </a:solidFill>
            <a:miter lim="400000"/>
          </a:ln>
        </p:spPr>
        <p:txBody>
          <a:bodyPr lIns="0" tIns="0" rIns="0" bIns="0" anchor="ctr"/>
          <a:lstStyle/>
          <a:p>
            <a:pPr lvl="0">
              <a:defRPr sz="3200"/>
            </a:pPr>
            <a:endParaRPr/>
          </a:p>
        </p:txBody>
      </p:sp>
      <p:sp>
        <p:nvSpPr>
          <p:cNvPr id="5" name="Shape 294"/>
          <p:cNvSpPr/>
          <p:nvPr/>
        </p:nvSpPr>
        <p:spPr>
          <a:xfrm>
            <a:off x="971600" y="1275606"/>
            <a:ext cx="7128792" cy="1512168"/>
          </a:xfrm>
          <a:prstGeom prst="roundRect">
            <a:avLst>
              <a:gd name="adj" fmla="val 2706"/>
            </a:avLst>
          </a:prstGeom>
          <a:solidFill>
            <a:srgbClr val="F8FBFD"/>
          </a:solidFill>
          <a:ln w="12700">
            <a:solidFill>
              <a:srgbClr val="DCDEE0"/>
            </a:solidFill>
            <a:miter lim="400000"/>
          </a:ln>
        </p:spPr>
        <p:txBody>
          <a:bodyPr lIns="0" tIns="0" rIns="0" bIns="0" anchor="ctr"/>
          <a:lstStyle/>
          <a:p>
            <a:pPr lvl="0">
              <a:defRPr sz="3200"/>
            </a:pPr>
            <a:endParaRPr/>
          </a:p>
        </p:txBody>
      </p:sp>
      <p:sp>
        <p:nvSpPr>
          <p:cNvPr id="2" name="Rectangle 1"/>
          <p:cNvSpPr>
            <a:spLocks noChangeArrowheads="1"/>
          </p:cNvSpPr>
          <p:nvPr/>
        </p:nvSpPr>
        <p:spPr bwMode="auto">
          <a:xfrm>
            <a:off x="395536" y="684153"/>
            <a:ext cx="488018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（二）理解职业教育的</a:t>
            </a:r>
            <a:r>
              <a:rPr lang="zh-CN" altLang="en-US" sz="1800" b="1" dirty="0" smtClean="0">
                <a:solidFill>
                  <a:schemeClr val="tx1"/>
                </a:solidFill>
                <a:latin typeface="微软雅黑" pitchFamily="34" charset="-122"/>
                <a:ea typeface="微软雅黑" pitchFamily="34" charset="-122"/>
                <a:cs typeface="宋体" pitchFamily="2" charset="-122"/>
              </a:rPr>
              <a:t>历史使命</a:t>
            </a:r>
            <a:r>
              <a:rPr lang="zh-CN" altLang="en-US" sz="1800" dirty="0" smtClean="0">
                <a:solidFill>
                  <a:schemeClr val="tx1"/>
                </a:solidFill>
                <a:latin typeface="微软雅黑" pitchFamily="34" charset="-122"/>
                <a:ea typeface="微软雅黑" pitchFamily="34" charset="-122"/>
                <a:cs typeface="宋体" pitchFamily="2" charset="-122"/>
              </a:rPr>
              <a:t>和</a:t>
            </a:r>
            <a:r>
              <a:rPr lang="zh-CN" altLang="en-US" sz="1800" b="1" dirty="0" smtClean="0">
                <a:solidFill>
                  <a:schemeClr val="tx1"/>
                </a:solidFill>
                <a:latin typeface="微软雅黑" pitchFamily="34" charset="-122"/>
                <a:ea typeface="微软雅黑" pitchFamily="34" charset="-122"/>
                <a:cs typeface="宋体" pitchFamily="2" charset="-122"/>
              </a:rPr>
              <a:t>责任担当</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47457" name="Rectangle 1"/>
          <p:cNvSpPr>
            <a:spLocks noChangeArrowheads="1"/>
          </p:cNvSpPr>
          <p:nvPr/>
        </p:nvSpPr>
        <p:spPr bwMode="auto">
          <a:xfrm>
            <a:off x="2627784" y="1582843"/>
            <a:ext cx="4320480" cy="1028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ts val="2500"/>
              </a:lnSpc>
              <a:spcBef>
                <a:spcPct val="0"/>
              </a:spcBef>
              <a:spcAft>
                <a:spcPct val="0"/>
              </a:spcAft>
              <a:buClrTx/>
              <a:buSzTx/>
              <a:buFontTx/>
              <a:buNone/>
              <a:tabLst/>
            </a:pP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坚持</a:t>
            </a:r>
            <a:r>
              <a:rPr kumimoji="0" lang="zh-CN"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加快发展</a:t>
            </a: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的</a:t>
            </a:r>
            <a:r>
              <a:rPr kumimoji="0" lang="zh-CN"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rPr>
              <a:t>工作方针</a:t>
            </a:r>
            <a:endParaRPr kumimoji="0" lang="en-US" altLang="zh-CN"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endParaRPr>
          </a:p>
          <a:p>
            <a:pPr marL="0" marR="0" lvl="0" algn="l" defTabSz="914400" rtl="0" eaLnBrk="1" fontAlgn="base" latinLnBrk="0" hangingPunct="1">
              <a:lnSpc>
                <a:spcPts val="2500"/>
              </a:lnSpc>
              <a:spcBef>
                <a:spcPct val="0"/>
              </a:spcBef>
              <a:spcAft>
                <a:spcPct val="0"/>
              </a:spcAft>
              <a:buClrTx/>
              <a:buSzTx/>
              <a:buFontTx/>
              <a:buNone/>
              <a:tabLst/>
            </a:pP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坚持</a:t>
            </a:r>
            <a:r>
              <a:rPr kumimoji="0" lang="zh-CN"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服务发展促进就业</a:t>
            </a: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的</a:t>
            </a:r>
            <a:r>
              <a:rPr kumimoji="0" lang="zh-CN"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rPr>
              <a:t>办学方向</a:t>
            </a:r>
            <a:endParaRPr kumimoji="0" lang="en-US" altLang="zh-CN"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endParaRPr>
          </a:p>
          <a:p>
            <a:pPr marL="0" marR="0" lvl="0" algn="l" defTabSz="914400" rtl="0" eaLnBrk="1" fontAlgn="base" latinLnBrk="0" hangingPunct="1">
              <a:lnSpc>
                <a:spcPts val="2500"/>
              </a:lnSpc>
              <a:spcBef>
                <a:spcPct val="0"/>
              </a:spcBef>
              <a:spcAft>
                <a:spcPct val="0"/>
              </a:spcAft>
              <a:buClrTx/>
              <a:buSzTx/>
              <a:buFontTx/>
              <a:buNone/>
              <a:tabLst/>
            </a:pP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坚持</a:t>
            </a:r>
            <a:r>
              <a:rPr kumimoji="0" lang="zh-CN"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构建现代职教体系</a:t>
            </a: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的</a:t>
            </a:r>
            <a:r>
              <a:rPr kumimoji="0" lang="zh-CN"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rPr>
              <a:t>工作方针</a:t>
            </a:r>
            <a:endParaRPr kumimoji="0" lang="zh-CN" altLang="en-US" sz="1800" b="1" i="0" u="none" strike="noStrike" cap="none" normalizeH="0" baseline="0" dirty="0" smtClean="0">
              <a:ln>
                <a:noFill/>
              </a:ln>
              <a:solidFill>
                <a:srgbClr val="00B0F0"/>
              </a:solidFill>
              <a:effectLst/>
              <a:latin typeface="微软雅黑" pitchFamily="34" charset="-122"/>
              <a:ea typeface="微软雅黑" pitchFamily="34" charset="-122"/>
              <a:cs typeface="宋体" pitchFamily="2" charset="-122"/>
            </a:endParaRPr>
          </a:p>
        </p:txBody>
      </p:sp>
      <p:sp>
        <p:nvSpPr>
          <p:cNvPr id="4" name="Rectangle 1"/>
          <p:cNvSpPr>
            <a:spLocks noChangeArrowheads="1"/>
          </p:cNvSpPr>
          <p:nvPr/>
        </p:nvSpPr>
        <p:spPr bwMode="auto">
          <a:xfrm>
            <a:off x="2627784" y="3141424"/>
            <a:ext cx="568863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r>
              <a:rPr kumimoji="0" 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服务</a:t>
            </a:r>
            <a:r>
              <a:rPr kumimoji="0" lang="zh-CN"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中国制造</a:t>
            </a:r>
            <a:r>
              <a:rPr kumimoji="0" lang="en-US" altLang="zh-CN"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2025</a:t>
            </a: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a:t>
            </a:r>
            <a:endParaRPr kumimoji="0" lang="en-US" alt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endParaRPr>
          </a:p>
          <a:p>
            <a:pPr marL="0" marR="0" lvl="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服务</a:t>
            </a:r>
            <a:r>
              <a:rPr kumimoji="0" lang="zh-CN" altLang="en-US"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国家的扶贫攻坚战略</a:t>
            </a: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a:t>
            </a:r>
            <a:endParaRPr kumimoji="0" lang="en-US" alt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endParaRPr>
          </a:p>
          <a:p>
            <a:pPr marL="0" marR="0" lvl="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服务</a:t>
            </a:r>
            <a:r>
              <a:rPr kumimoji="0" lang="zh-CN" altLang="en-US"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国家的一带一路建设</a:t>
            </a: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，推动与企业协同走出去；</a:t>
            </a:r>
            <a:endParaRPr kumimoji="0" lang="en-US" altLang="zh-CN"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endParaRPr>
          </a:p>
          <a:p>
            <a:pPr marL="0" marR="0" lvl="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服务</a:t>
            </a:r>
            <a:r>
              <a:rPr kumimoji="0" lang="zh-CN" altLang="en-US" sz="1800" b="1"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学习型社会的建立</a:t>
            </a:r>
            <a:r>
              <a:rPr kumimoji="0" lang="zh-CN" altLang="en-US" sz="1600" b="0" i="0" u="none" strike="noStrike" cap="none" normalizeH="0" baseline="0" dirty="0" smtClean="0">
                <a:ln>
                  <a:noFill/>
                </a:ln>
                <a:solidFill>
                  <a:srgbClr val="1F1F1F"/>
                </a:solidFill>
                <a:effectLst/>
                <a:latin typeface="微软雅黑" pitchFamily="34" charset="-122"/>
                <a:ea typeface="微软雅黑" pitchFamily="34" charset="-122"/>
                <a:cs typeface="宋体" pitchFamily="2" charset="-122"/>
              </a:rPr>
              <a:t>（职业教育不仅要面向学龄人口，更要面向适龄劳动人口及服务老龄化人口）</a:t>
            </a:r>
            <a:endPar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5" name="椭圆 34"/>
          <p:cNvSpPr/>
          <p:nvPr/>
        </p:nvSpPr>
        <p:spPr>
          <a:xfrm>
            <a:off x="1187624" y="1563638"/>
            <a:ext cx="1008112" cy="1008112"/>
          </a:xfrm>
          <a:prstGeom prst="ellipse">
            <a:avLst/>
          </a:prstGeom>
          <a:solidFill>
            <a:schemeClr val="tx2">
              <a:lumMod val="75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6" name="Shape 303"/>
          <p:cNvSpPr/>
          <p:nvPr/>
        </p:nvSpPr>
        <p:spPr>
          <a:xfrm>
            <a:off x="1907704" y="2283718"/>
            <a:ext cx="230363" cy="230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6C6DA"/>
          </a:solidFill>
          <a:ln w="44450">
            <a:solidFill>
              <a:srgbClr val="F8FBFC"/>
            </a:solidFill>
            <a:miter lim="400000"/>
          </a:ln>
        </p:spPr>
        <p:txBody>
          <a:bodyPr lIns="0" tIns="0" rIns="0" bIns="0" anchor="ctr"/>
          <a:lstStyle/>
          <a:p>
            <a:pPr lvl="0">
              <a:defRPr sz="3200"/>
            </a:pPr>
            <a:endParaRPr/>
          </a:p>
        </p:txBody>
      </p:sp>
      <p:sp>
        <p:nvSpPr>
          <p:cNvPr id="37" name="矩形 36"/>
          <p:cNvSpPr/>
          <p:nvPr/>
        </p:nvSpPr>
        <p:spPr>
          <a:xfrm>
            <a:off x="1403648" y="1779662"/>
            <a:ext cx="595035" cy="584775"/>
          </a:xfrm>
          <a:prstGeom prst="rect">
            <a:avLst/>
          </a:prstGeom>
        </p:spPr>
        <p:txBody>
          <a:bodyPr wrap="none">
            <a:spAutoFit/>
          </a:bodyPr>
          <a:lstStyle/>
          <a:p>
            <a:r>
              <a:rPr lang="zh-CN" altLang="zh-CN" sz="1600" b="1" dirty="0" smtClean="0">
                <a:solidFill>
                  <a:schemeClr val="bg1"/>
                </a:solidFill>
                <a:latin typeface="微软雅黑" pitchFamily="34" charset="-122"/>
                <a:ea typeface="微软雅黑" pitchFamily="34" charset="-122"/>
                <a:cs typeface="宋体" pitchFamily="2" charset="-122"/>
              </a:rPr>
              <a:t>三个</a:t>
            </a:r>
            <a:endParaRPr lang="en-US" altLang="zh-CN" sz="1600" b="1" dirty="0" smtClean="0">
              <a:solidFill>
                <a:schemeClr val="bg1"/>
              </a:solidFill>
              <a:latin typeface="微软雅黑" pitchFamily="34" charset="-122"/>
              <a:ea typeface="微软雅黑" pitchFamily="34" charset="-122"/>
              <a:cs typeface="宋体" pitchFamily="2" charset="-122"/>
            </a:endParaRPr>
          </a:p>
          <a:p>
            <a:r>
              <a:rPr lang="zh-CN" altLang="zh-CN" sz="1600" b="1" dirty="0" smtClean="0">
                <a:solidFill>
                  <a:schemeClr val="bg1"/>
                </a:solidFill>
                <a:latin typeface="微软雅黑" pitchFamily="34" charset="-122"/>
                <a:ea typeface="微软雅黑" pitchFamily="34" charset="-122"/>
                <a:cs typeface="宋体" pitchFamily="2" charset="-122"/>
              </a:rPr>
              <a:t>坚持</a:t>
            </a:r>
            <a:endParaRPr lang="zh-CN" altLang="en-US" sz="1600" dirty="0">
              <a:solidFill>
                <a:schemeClr val="bg1"/>
              </a:solidFill>
            </a:endParaRPr>
          </a:p>
        </p:txBody>
      </p:sp>
      <p:sp>
        <p:nvSpPr>
          <p:cNvPr id="38" name="椭圆 37"/>
          <p:cNvSpPr/>
          <p:nvPr/>
        </p:nvSpPr>
        <p:spPr>
          <a:xfrm>
            <a:off x="1187624" y="3357448"/>
            <a:ext cx="1008112" cy="1008112"/>
          </a:xfrm>
          <a:prstGeom prst="ellipse">
            <a:avLst/>
          </a:prstGeom>
          <a:solidFill>
            <a:schemeClr val="tx2">
              <a:lumMod val="75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9" name="Shape 303"/>
          <p:cNvSpPr/>
          <p:nvPr/>
        </p:nvSpPr>
        <p:spPr>
          <a:xfrm>
            <a:off x="1907704" y="4077528"/>
            <a:ext cx="230363" cy="2303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66"/>
          </a:solidFill>
          <a:ln w="44450">
            <a:solidFill>
              <a:srgbClr val="F8FBFC"/>
            </a:solidFill>
            <a:miter lim="400000"/>
          </a:ln>
        </p:spPr>
        <p:txBody>
          <a:bodyPr lIns="0" tIns="0" rIns="0" bIns="0" anchor="ctr"/>
          <a:lstStyle/>
          <a:p>
            <a:pPr lvl="0">
              <a:defRPr sz="3200"/>
            </a:pPr>
            <a:endParaRPr/>
          </a:p>
        </p:txBody>
      </p:sp>
      <p:sp>
        <p:nvSpPr>
          <p:cNvPr id="40" name="矩形 39"/>
          <p:cNvSpPr/>
          <p:nvPr/>
        </p:nvSpPr>
        <p:spPr>
          <a:xfrm>
            <a:off x="1403648" y="3573472"/>
            <a:ext cx="595035" cy="584775"/>
          </a:xfrm>
          <a:prstGeom prst="rect">
            <a:avLst/>
          </a:prstGeom>
        </p:spPr>
        <p:txBody>
          <a:bodyPr wrap="none">
            <a:spAutoFit/>
          </a:bodyPr>
          <a:lstStyle/>
          <a:p>
            <a:r>
              <a:rPr lang="zh-CN" altLang="en-US" sz="1600" b="1" dirty="0" smtClean="0">
                <a:solidFill>
                  <a:schemeClr val="bg1"/>
                </a:solidFill>
                <a:latin typeface="微软雅黑" pitchFamily="34" charset="-122"/>
                <a:ea typeface="微软雅黑" pitchFamily="34" charset="-122"/>
                <a:cs typeface="宋体" pitchFamily="2" charset="-122"/>
              </a:rPr>
              <a:t>四</a:t>
            </a:r>
            <a:r>
              <a:rPr lang="zh-CN" altLang="zh-CN" sz="1600" b="1" dirty="0" smtClean="0">
                <a:solidFill>
                  <a:schemeClr val="bg1"/>
                </a:solidFill>
                <a:latin typeface="微软雅黑" pitchFamily="34" charset="-122"/>
                <a:ea typeface="微软雅黑" pitchFamily="34" charset="-122"/>
                <a:cs typeface="宋体" pitchFamily="2" charset="-122"/>
              </a:rPr>
              <a:t>个</a:t>
            </a:r>
            <a:endParaRPr lang="en-US" altLang="zh-CN" sz="1600" b="1" dirty="0" smtClean="0">
              <a:solidFill>
                <a:schemeClr val="bg1"/>
              </a:solidFill>
              <a:latin typeface="微软雅黑" pitchFamily="34" charset="-122"/>
              <a:ea typeface="微软雅黑" pitchFamily="34" charset="-122"/>
              <a:cs typeface="宋体" pitchFamily="2" charset="-122"/>
            </a:endParaRPr>
          </a:p>
          <a:p>
            <a:r>
              <a:rPr lang="zh-CN" altLang="en-US" sz="1600" dirty="0" smtClean="0">
                <a:solidFill>
                  <a:schemeClr val="bg1"/>
                </a:solidFill>
              </a:rPr>
              <a:t>服务</a:t>
            </a:r>
            <a:endParaRPr lang="zh-CN" altLang="en-US" sz="1600" dirty="0">
              <a:solidFill>
                <a:schemeClr val="bg1"/>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684153"/>
            <a:ext cx="488018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（二）理解职业教育的</a:t>
            </a:r>
            <a:r>
              <a:rPr lang="zh-CN" altLang="en-US" sz="1800" b="1" dirty="0" smtClean="0">
                <a:solidFill>
                  <a:schemeClr val="tx1"/>
                </a:solidFill>
                <a:latin typeface="微软雅黑" pitchFamily="34" charset="-122"/>
                <a:ea typeface="微软雅黑" pitchFamily="34" charset="-122"/>
                <a:cs typeface="宋体" pitchFamily="2" charset="-122"/>
              </a:rPr>
              <a:t>历史使命</a:t>
            </a:r>
            <a:r>
              <a:rPr lang="zh-CN" altLang="en-US" sz="1800" dirty="0" smtClean="0">
                <a:solidFill>
                  <a:schemeClr val="tx1"/>
                </a:solidFill>
                <a:latin typeface="微软雅黑" pitchFamily="34" charset="-122"/>
                <a:ea typeface="微软雅黑" pitchFamily="34" charset="-122"/>
                <a:cs typeface="宋体" pitchFamily="2" charset="-122"/>
              </a:rPr>
              <a:t>和</a:t>
            </a:r>
            <a:r>
              <a:rPr lang="zh-CN" altLang="en-US" sz="1800" b="1" dirty="0" smtClean="0">
                <a:solidFill>
                  <a:schemeClr val="tx1"/>
                </a:solidFill>
                <a:latin typeface="微软雅黑" pitchFamily="34" charset="-122"/>
                <a:ea typeface="微软雅黑" pitchFamily="34" charset="-122"/>
                <a:cs typeface="宋体" pitchFamily="2" charset="-122"/>
              </a:rPr>
              <a:t>责任担当</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矩形 2"/>
          <p:cNvSpPr/>
          <p:nvPr/>
        </p:nvSpPr>
        <p:spPr>
          <a:xfrm>
            <a:off x="611560" y="1635646"/>
            <a:ext cx="4572000" cy="1538883"/>
          </a:xfrm>
          <a:prstGeom prst="rect">
            <a:avLst/>
          </a:prstGeom>
        </p:spPr>
        <p:txBody>
          <a:bodyPr>
            <a:spAutoFit/>
          </a:bodyPr>
          <a:lstStyle/>
          <a:p>
            <a:pPr algn="l"/>
            <a:r>
              <a:rPr lang="zh-CN" altLang="zh-CN" sz="1800" b="1" dirty="0" smtClean="0">
                <a:latin typeface="微软雅黑" pitchFamily="34" charset="-122"/>
                <a:ea typeface="微软雅黑" pitchFamily="34" charset="-122"/>
                <a:cs typeface="Lucida Grande"/>
                <a:sym typeface="Lucida Grande"/>
              </a:rPr>
              <a:t>职业教育</a:t>
            </a:r>
            <a:r>
              <a:rPr lang="zh-CN" altLang="zh-CN" sz="1800" dirty="0" smtClean="0">
                <a:latin typeface="微软雅黑" pitchFamily="34" charset="-122"/>
                <a:ea typeface="微软雅黑" pitchFamily="34" charset="-122"/>
                <a:cs typeface="Lucida Grande"/>
                <a:sym typeface="Lucida Grande"/>
              </a:rPr>
              <a:t>是直接为生产、管理、服务一线培养人才的教育</a:t>
            </a:r>
            <a:r>
              <a:rPr lang="zh-CN" altLang="en-US" sz="1800" dirty="0" smtClean="0">
                <a:latin typeface="微软雅黑" pitchFamily="34" charset="-122"/>
                <a:ea typeface="微软雅黑" pitchFamily="34" charset="-122"/>
                <a:cs typeface="Lucida Grande"/>
                <a:sym typeface="Lucida Grande"/>
              </a:rPr>
              <a:t>，</a:t>
            </a:r>
            <a:r>
              <a:rPr lang="zh-CN" altLang="zh-CN" sz="1800" dirty="0" smtClean="0">
                <a:latin typeface="微软雅黑" pitchFamily="34" charset="-122"/>
                <a:ea typeface="微软雅黑" pitchFamily="34" charset="-122"/>
                <a:cs typeface="Lucida Grande"/>
                <a:sym typeface="Lucida Grande"/>
              </a:rPr>
              <a:t>是和</a:t>
            </a:r>
            <a:r>
              <a:rPr lang="zh-CN" altLang="zh-CN" sz="2000" b="1" dirty="0" smtClean="0">
                <a:solidFill>
                  <a:srgbClr val="FF0000"/>
                </a:solidFill>
                <a:latin typeface="微软雅黑" pitchFamily="34" charset="-122"/>
                <a:ea typeface="微软雅黑" pitchFamily="34" charset="-122"/>
                <a:cs typeface="Lucida Grande"/>
                <a:sym typeface="Lucida Grande"/>
              </a:rPr>
              <a:t>社会经济发展需求</a:t>
            </a:r>
            <a:r>
              <a:rPr lang="zh-CN" altLang="zh-CN" sz="1800" dirty="0" smtClean="0">
                <a:latin typeface="微软雅黑" pitchFamily="34" charset="-122"/>
                <a:ea typeface="微软雅黑" pitchFamily="34" charset="-122"/>
                <a:cs typeface="Lucida Grande"/>
                <a:sym typeface="Lucida Grande"/>
              </a:rPr>
              <a:t>和</a:t>
            </a:r>
            <a:r>
              <a:rPr lang="zh-CN" altLang="zh-CN" sz="2000" b="1" dirty="0" smtClean="0">
                <a:solidFill>
                  <a:srgbClr val="0070C0"/>
                </a:solidFill>
                <a:latin typeface="微软雅黑" pitchFamily="34" charset="-122"/>
                <a:ea typeface="微软雅黑" pitchFamily="34" charset="-122"/>
                <a:cs typeface="Lucida Grande"/>
                <a:sym typeface="Lucida Grande"/>
              </a:rPr>
              <a:t>人的全面发展需求</a:t>
            </a:r>
            <a:r>
              <a:rPr lang="zh-CN" altLang="zh-CN" sz="1800" dirty="0" smtClean="0">
                <a:latin typeface="微软雅黑" pitchFamily="34" charset="-122"/>
                <a:ea typeface="微软雅黑" pitchFamily="34" charset="-122"/>
                <a:cs typeface="Lucida Grande"/>
                <a:sym typeface="Lucida Grande"/>
              </a:rPr>
              <a:t>关系最为紧密和直接的教育</a:t>
            </a:r>
            <a:endParaRPr lang="zh-CN" altLang="en-US" sz="1800" dirty="0" smtClean="0">
              <a:latin typeface="微软雅黑" pitchFamily="34" charset="-122"/>
              <a:ea typeface="微软雅黑" pitchFamily="34" charset="-122"/>
            </a:endParaRPr>
          </a:p>
          <a:p>
            <a:pPr algn="l"/>
            <a:endParaRPr lang="zh-CN" altLang="en-US" sz="1800" dirty="0">
              <a:latin typeface="微软雅黑" pitchFamily="34" charset="-122"/>
              <a:ea typeface="微软雅黑" pitchFamily="34" charset="-122"/>
            </a:endParaRPr>
          </a:p>
        </p:txBody>
      </p:sp>
      <p:sp>
        <p:nvSpPr>
          <p:cNvPr id="5" name="矩形 4"/>
          <p:cNvSpPr/>
          <p:nvPr/>
        </p:nvSpPr>
        <p:spPr>
          <a:xfrm>
            <a:off x="5940152" y="2283718"/>
            <a:ext cx="2952328" cy="1169551"/>
          </a:xfrm>
          <a:prstGeom prst="rect">
            <a:avLst/>
          </a:prstGeom>
        </p:spPr>
        <p:txBody>
          <a:bodyPr wrap="square">
            <a:spAutoFit/>
          </a:bodyPr>
          <a:lstStyle/>
          <a:p>
            <a:pPr algn="just"/>
            <a:r>
              <a:rPr lang="zh-CN" altLang="zh-CN" sz="1600" dirty="0" smtClean="0">
                <a:solidFill>
                  <a:schemeClr val="tx1">
                    <a:lumMod val="75000"/>
                    <a:lumOff val="25000"/>
                  </a:schemeClr>
                </a:solidFill>
                <a:latin typeface="微软雅黑" pitchFamily="34" charset="-122"/>
                <a:ea typeface="微软雅黑" pitchFamily="34" charset="-122"/>
              </a:rPr>
              <a:t>经济合作与发展组织（</a:t>
            </a:r>
            <a:r>
              <a:rPr lang="en-US" altLang="zh-CN" sz="1600" dirty="0" smtClean="0">
                <a:solidFill>
                  <a:schemeClr val="tx1">
                    <a:lumMod val="75000"/>
                    <a:lumOff val="25000"/>
                  </a:schemeClr>
                </a:solidFill>
                <a:latin typeface="微软雅黑" pitchFamily="34" charset="-122"/>
                <a:ea typeface="微软雅黑" pitchFamily="34" charset="-122"/>
              </a:rPr>
              <a:t>OECD</a:t>
            </a:r>
            <a:r>
              <a:rPr lang="zh-CN" altLang="zh-CN" sz="1600" dirty="0" smtClean="0">
                <a:solidFill>
                  <a:schemeClr val="tx1">
                    <a:lumMod val="75000"/>
                    <a:lumOff val="25000"/>
                  </a:schemeClr>
                </a:solidFill>
                <a:latin typeface="微软雅黑" pitchFamily="34" charset="-122"/>
                <a:ea typeface="微软雅黑" pitchFamily="34" charset="-122"/>
              </a:rPr>
              <a:t>）的观点</a:t>
            </a:r>
            <a:r>
              <a:rPr lang="zh-CN" altLang="en-US" sz="1600" dirty="0" smtClean="0">
                <a:solidFill>
                  <a:schemeClr val="tx1">
                    <a:lumMod val="75000"/>
                    <a:lumOff val="25000"/>
                  </a:schemeClr>
                </a:solidFill>
                <a:latin typeface="微软雅黑" pitchFamily="34" charset="-122"/>
                <a:ea typeface="微软雅黑" pitchFamily="34" charset="-122"/>
              </a:rPr>
              <a:t>：</a:t>
            </a:r>
            <a:r>
              <a:rPr lang="zh-CN" altLang="zh-CN" sz="1800" b="1" dirty="0" smtClean="0">
                <a:solidFill>
                  <a:schemeClr val="tx1">
                    <a:lumMod val="75000"/>
                    <a:lumOff val="25000"/>
                  </a:schemeClr>
                </a:solidFill>
                <a:latin typeface="微软雅黑" pitchFamily="34" charset="-122"/>
                <a:ea typeface="微软雅黑" pitchFamily="34" charset="-122"/>
              </a:rPr>
              <a:t>从一个国家职业技术教育今天的水平，可以预测该国劳动大军明天的实力</a:t>
            </a:r>
            <a:endParaRPr lang="zh-CN" altLang="en-US" b="1" dirty="0">
              <a:solidFill>
                <a:schemeClr val="tx1">
                  <a:lumMod val="75000"/>
                  <a:lumOff val="25000"/>
                </a:schemeClr>
              </a:solidFill>
              <a:latin typeface="微软雅黑" pitchFamily="34" charset="-122"/>
              <a:ea typeface="微软雅黑" pitchFamily="34" charset="-122"/>
            </a:endParaRPr>
          </a:p>
        </p:txBody>
      </p:sp>
      <p:pic>
        <p:nvPicPr>
          <p:cNvPr id="2050" name="Picture 2" descr="http://pic.kekenet.com/2015/1008/4295144429417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771550"/>
            <a:ext cx="1555205" cy="1539653"/>
          </a:xfrm>
          <a:prstGeom prst="rect">
            <a:avLst/>
          </a:prstGeom>
          <a:noFill/>
        </p:spPr>
      </p:pic>
      <p:sp>
        <p:nvSpPr>
          <p:cNvPr id="7" name="矩形 6"/>
          <p:cNvSpPr/>
          <p:nvPr/>
        </p:nvSpPr>
        <p:spPr>
          <a:xfrm>
            <a:off x="2771800" y="3651870"/>
            <a:ext cx="4572000" cy="677108"/>
          </a:xfrm>
          <a:prstGeom prst="rect">
            <a:avLst/>
          </a:prstGeom>
        </p:spPr>
        <p:txBody>
          <a:bodyPr>
            <a:spAutoFit/>
          </a:bodyPr>
          <a:lstStyle/>
          <a:p>
            <a:r>
              <a:rPr lang="zh-CN" altLang="zh-CN" dirty="0" smtClean="0">
                <a:latin typeface="微软雅黑" pitchFamily="34" charset="-122"/>
                <a:ea typeface="微软雅黑" pitchFamily="34" charset="-122"/>
              </a:rPr>
              <a:t>面对信息化时代的挑战，职业教育只有一种选择：</a:t>
            </a:r>
            <a:r>
              <a:rPr lang="zh-CN" altLang="zh-CN" b="1" dirty="0" smtClean="0">
                <a:latin typeface="微软雅黑" pitchFamily="34" charset="-122"/>
                <a:ea typeface="微软雅黑" pitchFamily="34" charset="-122"/>
              </a:rPr>
              <a:t>以提高质量为核心，争取主动。</a:t>
            </a:r>
            <a:endParaRPr lang="zh-CN" altLang="en-US" b="1" dirty="0">
              <a:latin typeface="微软雅黑" pitchFamily="34" charset="-122"/>
              <a:ea typeface="微软雅黑" pitchFamily="34" charset="-122"/>
            </a:endParaRPr>
          </a:p>
        </p:txBody>
      </p:sp>
      <p:pic>
        <p:nvPicPr>
          <p:cNvPr id="2052" name="Picture 4" descr="http://img52.jc35.com/9/20160317/635938034081110082195.jpg"/>
          <p:cNvPicPr>
            <a:picLocks noChangeAspect="1" noChangeArrowheads="1"/>
          </p:cNvPicPr>
          <p:nvPr/>
        </p:nvPicPr>
        <p:blipFill>
          <a:blip r:embed="rId4" cstate="print"/>
          <a:srcRect/>
          <a:stretch>
            <a:fillRect/>
          </a:stretch>
        </p:blipFill>
        <p:spPr bwMode="auto">
          <a:xfrm>
            <a:off x="0" y="3147814"/>
            <a:ext cx="2627784" cy="1576670"/>
          </a:xfrm>
          <a:prstGeom prst="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684153"/>
            <a:ext cx="488018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（二）理解职业教育的</a:t>
            </a:r>
            <a:r>
              <a:rPr lang="zh-CN" altLang="en-US" sz="1800" b="1" dirty="0" smtClean="0">
                <a:solidFill>
                  <a:schemeClr val="tx1"/>
                </a:solidFill>
                <a:latin typeface="微软雅黑" pitchFamily="34" charset="-122"/>
                <a:ea typeface="微软雅黑" pitchFamily="34" charset="-122"/>
                <a:cs typeface="宋体" pitchFamily="2" charset="-122"/>
              </a:rPr>
              <a:t>历史使命</a:t>
            </a:r>
            <a:r>
              <a:rPr lang="zh-CN" altLang="en-US" sz="1800" dirty="0" smtClean="0">
                <a:solidFill>
                  <a:schemeClr val="tx1"/>
                </a:solidFill>
                <a:latin typeface="微软雅黑" pitchFamily="34" charset="-122"/>
                <a:ea typeface="微软雅黑" pitchFamily="34" charset="-122"/>
                <a:cs typeface="宋体" pitchFamily="2" charset="-122"/>
              </a:rPr>
              <a:t>和</a:t>
            </a:r>
            <a:r>
              <a:rPr lang="zh-CN" altLang="en-US" sz="1800" b="1" dirty="0" smtClean="0">
                <a:solidFill>
                  <a:schemeClr val="tx1"/>
                </a:solidFill>
                <a:latin typeface="微软雅黑" pitchFamily="34" charset="-122"/>
                <a:ea typeface="微软雅黑" pitchFamily="34" charset="-122"/>
                <a:cs typeface="宋体" pitchFamily="2" charset="-122"/>
              </a:rPr>
              <a:t>责任担当</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6" name="矩形 5"/>
          <p:cNvSpPr/>
          <p:nvPr/>
        </p:nvSpPr>
        <p:spPr>
          <a:xfrm>
            <a:off x="4139952" y="1707654"/>
            <a:ext cx="4572000" cy="2426305"/>
          </a:xfrm>
          <a:prstGeom prst="rect">
            <a:avLst/>
          </a:prstGeom>
          <a:solidFill>
            <a:schemeClr val="tx1">
              <a:lumMod val="65000"/>
              <a:lumOff val="35000"/>
            </a:schemeClr>
          </a:solidFill>
        </p:spPr>
        <p:txBody>
          <a:bodyPr>
            <a:spAutoFit/>
          </a:bodyPr>
          <a:lstStyle/>
          <a:p>
            <a:pPr algn="just">
              <a:lnSpc>
                <a:spcPts val="2600"/>
              </a:lnSpc>
            </a:pPr>
            <a:r>
              <a:rPr lang="zh-CN" altLang="zh-CN" sz="1800" dirty="0" smtClean="0">
                <a:solidFill>
                  <a:schemeClr val="bg1"/>
                </a:solidFill>
                <a:latin typeface="微软雅黑" pitchFamily="34" charset="-122"/>
                <a:ea typeface="微软雅黑" pitchFamily="34" charset="-122"/>
                <a:cs typeface="Lucida Grande"/>
                <a:sym typeface="Lucida Grande"/>
              </a:rPr>
              <a:t>以培养产品生产者、服务提供者，以及一线管理者为己任的职业教育，唯有尽快转变质量理念，重新思考人才培养目标和标准，大胆变革办学模式和人才培养模式，切实加快</a:t>
            </a:r>
            <a:r>
              <a:rPr lang="zh-CN" altLang="zh-CN" sz="1800" b="1" dirty="0" smtClean="0">
                <a:solidFill>
                  <a:schemeClr val="bg1"/>
                </a:solidFill>
                <a:latin typeface="微软雅黑" pitchFamily="34" charset="-122"/>
                <a:ea typeface="微软雅黑" pitchFamily="34" charset="-122"/>
                <a:cs typeface="Lucida Grande"/>
                <a:sym typeface="Lucida Grande"/>
              </a:rPr>
              <a:t>以“诊断与改进”为关键环节和主要特征的自身质量保证体系建设</a:t>
            </a:r>
            <a:r>
              <a:rPr lang="zh-CN" altLang="zh-CN" sz="1800" dirty="0" smtClean="0">
                <a:solidFill>
                  <a:schemeClr val="bg1"/>
                </a:solidFill>
                <a:latin typeface="微软雅黑" pitchFamily="34" charset="-122"/>
                <a:ea typeface="微软雅黑" pitchFamily="34" charset="-122"/>
                <a:cs typeface="Lucida Grande"/>
                <a:sym typeface="Lucida Grande"/>
              </a:rPr>
              <a:t>，方能承担起率先迎击“技术性失业”风暴的时代责任</a:t>
            </a:r>
            <a:endParaRPr lang="zh-CN" altLang="en-US" sz="1800" dirty="0">
              <a:solidFill>
                <a:schemeClr val="bg1"/>
              </a:solidFill>
              <a:latin typeface="微软雅黑" pitchFamily="34" charset="-122"/>
              <a:ea typeface="微软雅黑" pitchFamily="34" charset="-122"/>
            </a:endParaRPr>
          </a:p>
        </p:txBody>
      </p:sp>
      <p:pic>
        <p:nvPicPr>
          <p:cNvPr id="95234" name="Picture 2" descr="http://cache2.yyyzx.com/g/aHR0cDovL21tYml6LnFwaWMuY24vbW1iaXpfanBnL1hlVzNVd2pISlRMdWtNUzA5UHhqV1JqNm1HMFJKb1o3Z1N3eW9Ub0RQZDV3ZTdmdVp5a2RpY3RQQ3RXaWJoUWljTGFHVjZmRGVvMWJyNGZxaEZ1Nk1UYjhBLzY0MD93eF9mbXQ9anBlZw=="/>
          <p:cNvPicPr>
            <a:picLocks noChangeAspect="1" noChangeArrowheads="1"/>
          </p:cNvPicPr>
          <p:nvPr/>
        </p:nvPicPr>
        <p:blipFill>
          <a:blip r:embed="rId3" cstate="print"/>
          <a:srcRect/>
          <a:stretch>
            <a:fillRect/>
          </a:stretch>
        </p:blipFill>
        <p:spPr bwMode="auto">
          <a:xfrm>
            <a:off x="467544" y="1779662"/>
            <a:ext cx="3298831" cy="1798894"/>
          </a:xfrm>
          <a:prstGeom prst="rect">
            <a:avLst/>
          </a:prstGeom>
          <a:noFill/>
        </p:spPr>
      </p:pic>
      <p:sp>
        <p:nvSpPr>
          <p:cNvPr id="4" name="矩形 3"/>
          <p:cNvSpPr/>
          <p:nvPr/>
        </p:nvSpPr>
        <p:spPr>
          <a:xfrm>
            <a:off x="755576" y="3435846"/>
            <a:ext cx="2808312" cy="384721"/>
          </a:xfrm>
          <a:prstGeom prst="rect">
            <a:avLst/>
          </a:prstGeom>
        </p:spPr>
        <p:txBody>
          <a:bodyPr wrap="square">
            <a:spAutoFit/>
          </a:bodyPr>
          <a:lstStyle/>
          <a:p>
            <a:r>
              <a:rPr lang="en-US" altLang="zh-CN" dirty="0" smtClean="0">
                <a:latin typeface="微软雅黑" pitchFamily="34" charset="-122"/>
                <a:ea typeface="微软雅黑" pitchFamily="34" charset="-122"/>
              </a:rPr>
              <a:t>2017</a:t>
            </a:r>
            <a:r>
              <a:rPr lang="zh-CN" altLang="zh-CN"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9</a:t>
            </a:r>
            <a:r>
              <a:rPr lang="zh-CN" altLang="zh-CN"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5</a:t>
            </a:r>
            <a:r>
              <a:rPr lang="zh-CN" altLang="zh-CN" dirty="0" smtClean="0">
                <a:latin typeface="微软雅黑" pitchFamily="34" charset="-122"/>
                <a:ea typeface="微软雅黑" pitchFamily="34" charset="-122"/>
              </a:rPr>
              <a:t>日</a:t>
            </a:r>
            <a:endParaRPr lang="zh-CN" altLang="en-US"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684153"/>
            <a:ext cx="494911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（三） 理解</a:t>
            </a:r>
            <a:r>
              <a:rPr lang="zh-CN" altLang="en-US" sz="1800" b="1" dirty="0" smtClean="0">
                <a:solidFill>
                  <a:schemeClr val="tx1"/>
                </a:solidFill>
                <a:latin typeface="微软雅黑" pitchFamily="34" charset="-122"/>
                <a:ea typeface="微软雅黑" pitchFamily="34" charset="-122"/>
                <a:cs typeface="宋体" pitchFamily="2" charset="-122"/>
              </a:rPr>
              <a:t>“管办评”分离</a:t>
            </a:r>
            <a:r>
              <a:rPr lang="zh-CN" altLang="en-US" sz="1800" dirty="0" smtClean="0">
                <a:solidFill>
                  <a:schemeClr val="tx1"/>
                </a:solidFill>
                <a:latin typeface="微软雅黑" pitchFamily="34" charset="-122"/>
                <a:ea typeface="微软雅黑" pitchFamily="34" charset="-122"/>
                <a:cs typeface="宋体" pitchFamily="2" charset="-122"/>
              </a:rPr>
              <a:t>的教育体制改革</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grpSp>
        <p:nvGrpSpPr>
          <p:cNvPr id="6" name="组合 36"/>
          <p:cNvGrpSpPr>
            <a:grpSpLocks/>
          </p:cNvGrpSpPr>
          <p:nvPr/>
        </p:nvGrpSpPr>
        <p:grpSpPr bwMode="auto">
          <a:xfrm>
            <a:off x="2771800" y="1275606"/>
            <a:ext cx="3115279" cy="2758114"/>
            <a:chOff x="2325688" y="1430846"/>
            <a:chExt cx="4486275" cy="3971925"/>
          </a:xfrm>
        </p:grpSpPr>
        <p:sp>
          <p:nvSpPr>
            <p:cNvPr id="7" name="Freeform 14"/>
            <p:cNvSpPr>
              <a:spLocks/>
            </p:cNvSpPr>
            <p:nvPr/>
          </p:nvSpPr>
          <p:spPr bwMode="auto">
            <a:xfrm>
              <a:off x="2325688" y="1430846"/>
              <a:ext cx="3505200" cy="3971925"/>
            </a:xfrm>
            <a:custGeom>
              <a:avLst/>
              <a:gdLst/>
              <a:ahLst/>
              <a:cxnLst>
                <a:cxn ang="0">
                  <a:pos x="368" y="278"/>
                </a:cxn>
                <a:cxn ang="0">
                  <a:pos x="291" y="278"/>
                </a:cxn>
                <a:cxn ang="0">
                  <a:pos x="198" y="117"/>
                </a:cxn>
                <a:cxn ang="0">
                  <a:pos x="28" y="417"/>
                </a:cxn>
                <a:cxn ang="0">
                  <a:pos x="0" y="349"/>
                </a:cxn>
                <a:cxn ang="0">
                  <a:pos x="97" y="181"/>
                </a:cxn>
                <a:cxn ang="0">
                  <a:pos x="201" y="0"/>
                </a:cxn>
                <a:cxn ang="0">
                  <a:pos x="368" y="278"/>
                </a:cxn>
              </a:cxnLst>
              <a:rect l="0" t="0" r="r" b="b"/>
              <a:pathLst>
                <a:path w="368" h="417">
                  <a:moveTo>
                    <a:pt x="368" y="278"/>
                  </a:moveTo>
                  <a:lnTo>
                    <a:pt x="291" y="278"/>
                  </a:lnTo>
                  <a:lnTo>
                    <a:pt x="198" y="117"/>
                  </a:lnTo>
                  <a:lnTo>
                    <a:pt x="28" y="417"/>
                  </a:lnTo>
                  <a:lnTo>
                    <a:pt x="0" y="349"/>
                  </a:lnTo>
                  <a:lnTo>
                    <a:pt x="97" y="181"/>
                  </a:lnTo>
                  <a:lnTo>
                    <a:pt x="201" y="0"/>
                  </a:lnTo>
                  <a:lnTo>
                    <a:pt x="368" y="278"/>
                  </a:lnTo>
                  <a:close/>
                </a:path>
              </a:pathLst>
            </a:custGeom>
            <a:gradFill flip="none" rotWithShape="1">
              <a:gsLst>
                <a:gs pos="0">
                  <a:srgbClr val="00B0F0"/>
                </a:gs>
                <a:gs pos="100000">
                  <a:srgbClr val="0070C0"/>
                </a:gs>
              </a:gsLst>
              <a:lin ang="13500000" scaled="1"/>
              <a:tileRect/>
            </a:gradFill>
            <a:ln w="25400" algn="ctr">
              <a:solidFill>
                <a:srgbClr val="0070C0"/>
              </a:solidFill>
              <a:miter lim="800000"/>
              <a:headEnd/>
              <a:tailEnd/>
            </a:ln>
            <a:effectLst/>
            <a:scene3d>
              <a:camera prst="orthographicFront"/>
              <a:lightRig rig="flat" dir="t"/>
            </a:scene3d>
            <a:sp3d>
              <a:bevelT prst="relaxedInset"/>
            </a:sp3d>
          </p:spPr>
          <p:txBody>
            <a:bodyPr wrap="none" anchor="ctr"/>
            <a:lstStyle/>
            <a:p>
              <a:pPr algn="ctr" eaLnBrk="0" fontAlgn="ctr" hangingPunct="0">
                <a:lnSpc>
                  <a:spcPct val="140000"/>
                </a:lnSpc>
                <a:spcBef>
                  <a:spcPts val="0"/>
                </a:spcBef>
                <a:spcAft>
                  <a:spcPts val="0"/>
                </a:spcAft>
                <a:buClr>
                  <a:srgbClr val="FF0000"/>
                </a:buClr>
                <a:buSzPct val="70000"/>
                <a:defRPr/>
              </a:pPr>
              <a:endParaRPr lang="zh-CN" altLang="en-US" sz="2000" dirty="0">
                <a:solidFill>
                  <a:schemeClr val="tx2"/>
                </a:solidFill>
                <a:latin typeface="+mn-lt"/>
                <a:ea typeface="微软雅黑" pitchFamily="34" charset="-122"/>
              </a:endParaRPr>
            </a:p>
          </p:txBody>
        </p:sp>
        <p:sp>
          <p:nvSpPr>
            <p:cNvPr id="8" name="Freeform 15"/>
            <p:cNvSpPr>
              <a:spLocks/>
            </p:cNvSpPr>
            <p:nvPr/>
          </p:nvSpPr>
          <p:spPr bwMode="auto">
            <a:xfrm>
              <a:off x="3602038" y="1430846"/>
              <a:ext cx="3209925" cy="3305175"/>
            </a:xfrm>
            <a:custGeom>
              <a:avLst/>
              <a:gdLst/>
              <a:ahLst/>
              <a:cxnLst>
                <a:cxn ang="0">
                  <a:pos x="131" y="0"/>
                </a:cxn>
                <a:cxn ang="0">
                  <a:pos x="236" y="181"/>
                </a:cxn>
                <a:cxn ang="0">
                  <a:pos x="337" y="347"/>
                </a:cxn>
                <a:cxn ang="0">
                  <a:pos x="0" y="347"/>
                </a:cxn>
                <a:cxn ang="0">
                  <a:pos x="38" y="278"/>
                </a:cxn>
                <a:cxn ang="0">
                  <a:pos x="234" y="278"/>
                </a:cxn>
                <a:cxn ang="0">
                  <a:pos x="67" y="0"/>
                </a:cxn>
                <a:cxn ang="0">
                  <a:pos x="131" y="0"/>
                </a:cxn>
              </a:cxnLst>
              <a:rect l="0" t="0" r="r" b="b"/>
              <a:pathLst>
                <a:path w="337" h="347">
                  <a:moveTo>
                    <a:pt x="131" y="0"/>
                  </a:moveTo>
                  <a:lnTo>
                    <a:pt x="236" y="181"/>
                  </a:lnTo>
                  <a:lnTo>
                    <a:pt x="337" y="347"/>
                  </a:lnTo>
                  <a:lnTo>
                    <a:pt x="0" y="347"/>
                  </a:lnTo>
                  <a:lnTo>
                    <a:pt x="38" y="278"/>
                  </a:lnTo>
                  <a:lnTo>
                    <a:pt x="234" y="278"/>
                  </a:lnTo>
                  <a:lnTo>
                    <a:pt x="67" y="0"/>
                  </a:lnTo>
                  <a:lnTo>
                    <a:pt x="131" y="0"/>
                  </a:lnTo>
                  <a:close/>
                </a:path>
              </a:pathLst>
            </a:custGeom>
            <a:gradFill flip="none" rotWithShape="1">
              <a:gsLst>
                <a:gs pos="0">
                  <a:srgbClr val="B4B4B4"/>
                </a:gs>
                <a:gs pos="100000">
                  <a:srgbClr val="646464"/>
                </a:gs>
              </a:gsLst>
              <a:lin ang="18900000" scaled="1"/>
              <a:tileRect/>
            </a:gradFill>
            <a:ln w="25400" algn="ctr">
              <a:solidFill>
                <a:srgbClr val="646464"/>
              </a:solidFill>
              <a:miter lim="800000"/>
              <a:headEnd/>
              <a:tailEnd/>
            </a:ln>
            <a:effectLst/>
            <a:scene3d>
              <a:camera prst="orthographicFront"/>
              <a:lightRig rig="flat" dir="t"/>
            </a:scene3d>
            <a:sp3d>
              <a:bevelT prst="relaxedInset"/>
            </a:sp3d>
          </p:spPr>
          <p:txBody>
            <a:bodyPr wrap="none" anchor="ctr"/>
            <a:lstStyle/>
            <a:p>
              <a:pPr algn="ctr" eaLnBrk="0" fontAlgn="ctr" hangingPunct="0">
                <a:lnSpc>
                  <a:spcPct val="140000"/>
                </a:lnSpc>
                <a:spcBef>
                  <a:spcPts val="0"/>
                </a:spcBef>
                <a:spcAft>
                  <a:spcPts val="0"/>
                </a:spcAft>
                <a:buClr>
                  <a:srgbClr val="FF0000"/>
                </a:buClr>
                <a:buSzPct val="70000"/>
                <a:defRPr/>
              </a:pPr>
              <a:endParaRPr lang="zh-CN" altLang="en-US" sz="2000" dirty="0">
                <a:solidFill>
                  <a:schemeClr val="tx2"/>
                </a:solidFill>
                <a:latin typeface="+mn-lt"/>
                <a:ea typeface="微软雅黑" pitchFamily="34" charset="-122"/>
              </a:endParaRPr>
            </a:p>
          </p:txBody>
        </p:sp>
        <p:sp>
          <p:nvSpPr>
            <p:cNvPr id="9" name="Freeform 16"/>
            <p:cNvSpPr>
              <a:spLocks/>
            </p:cNvSpPr>
            <p:nvPr/>
          </p:nvSpPr>
          <p:spPr bwMode="auto">
            <a:xfrm>
              <a:off x="2592388" y="2545271"/>
              <a:ext cx="4219575" cy="2857500"/>
            </a:xfrm>
            <a:custGeom>
              <a:avLst/>
              <a:gdLst/>
              <a:ahLst/>
              <a:cxnLst>
                <a:cxn ang="0">
                  <a:pos x="106" y="230"/>
                </a:cxn>
                <a:cxn ang="0">
                  <a:pos x="443" y="230"/>
                </a:cxn>
                <a:cxn ang="0">
                  <a:pos x="412" y="300"/>
                </a:cxn>
                <a:cxn ang="0">
                  <a:pos x="0" y="300"/>
                </a:cxn>
                <a:cxn ang="0">
                  <a:pos x="170" y="0"/>
                </a:cxn>
                <a:cxn ang="0">
                  <a:pos x="203" y="57"/>
                </a:cxn>
                <a:cxn ang="0">
                  <a:pos x="106" y="230"/>
                </a:cxn>
              </a:cxnLst>
              <a:rect l="0" t="0" r="r" b="b"/>
              <a:pathLst>
                <a:path w="443" h="300">
                  <a:moveTo>
                    <a:pt x="106" y="230"/>
                  </a:moveTo>
                  <a:lnTo>
                    <a:pt x="443" y="230"/>
                  </a:lnTo>
                  <a:lnTo>
                    <a:pt x="412" y="300"/>
                  </a:lnTo>
                  <a:lnTo>
                    <a:pt x="0" y="300"/>
                  </a:lnTo>
                  <a:lnTo>
                    <a:pt x="170" y="0"/>
                  </a:lnTo>
                  <a:lnTo>
                    <a:pt x="203" y="57"/>
                  </a:lnTo>
                  <a:lnTo>
                    <a:pt x="106" y="230"/>
                  </a:lnTo>
                  <a:close/>
                </a:path>
              </a:pathLst>
            </a:custGeom>
            <a:gradFill flip="none" rotWithShape="1">
              <a:gsLst>
                <a:gs pos="0">
                  <a:srgbClr val="B4B4B4"/>
                </a:gs>
                <a:gs pos="100000">
                  <a:srgbClr val="646464"/>
                </a:gs>
              </a:gsLst>
              <a:lin ang="2700000" scaled="1"/>
              <a:tileRect/>
            </a:gradFill>
            <a:ln w="25400" algn="ctr">
              <a:solidFill>
                <a:srgbClr val="646464"/>
              </a:solidFill>
              <a:miter lim="800000"/>
              <a:headEnd/>
              <a:tailEnd/>
            </a:ln>
            <a:effectLst/>
            <a:scene3d>
              <a:camera prst="orthographicFront"/>
              <a:lightRig rig="flat" dir="t"/>
            </a:scene3d>
            <a:sp3d>
              <a:bevelT prst="relaxedInset"/>
            </a:sp3d>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itchFamily="34" charset="-122"/>
              </a:endParaRPr>
            </a:p>
          </p:txBody>
        </p:sp>
        <p:sp>
          <p:nvSpPr>
            <p:cNvPr id="10" name="TextBox 146"/>
            <p:cNvSpPr txBox="1">
              <a:spLocks noChangeArrowheads="1"/>
            </p:cNvSpPr>
            <p:nvPr/>
          </p:nvSpPr>
          <p:spPr bwMode="auto">
            <a:xfrm>
              <a:off x="3549460" y="4780118"/>
              <a:ext cx="2305431" cy="487547"/>
            </a:xfrm>
            <a:prstGeom prst="rect">
              <a:avLst/>
            </a:prstGeom>
          </p:spPr>
          <p:txBody>
            <a:bodyPr>
              <a:spAutoFit/>
              <a:scene3d>
                <a:camera prst="orthographicFront"/>
                <a:lightRig rig="threePt" dir="t"/>
              </a:scene3d>
              <a:sp3d>
                <a:contourClr>
                  <a:schemeClr val="tx1"/>
                </a:contourClr>
              </a:sp3d>
            </a:bodyPr>
            <a:lstStyle/>
            <a:p>
              <a:pPr fontAlgn="ctr">
                <a:buClr>
                  <a:srgbClr val="FF0000"/>
                </a:buClr>
                <a:buSzPct val="70000"/>
                <a:defRPr/>
              </a:pPr>
              <a:r>
                <a:rPr lang="zh-CN" altLang="zh-CN" sz="1600" b="1" dirty="0" smtClean="0">
                  <a:solidFill>
                    <a:schemeClr val="bg1"/>
                  </a:solidFill>
                  <a:latin typeface="微软雅黑" pitchFamily="34" charset="-122"/>
                  <a:ea typeface="微软雅黑" pitchFamily="34" charset="-122"/>
                  <a:cs typeface="Lucida Grande"/>
                  <a:sym typeface="Lucida Grande"/>
                </a:rPr>
                <a:t>第</a:t>
              </a:r>
              <a:r>
                <a:rPr lang="zh-CN" altLang="en-US" sz="1600" b="1" dirty="0" smtClean="0">
                  <a:solidFill>
                    <a:schemeClr val="bg1"/>
                  </a:solidFill>
                  <a:latin typeface="微软雅黑" pitchFamily="34" charset="-122"/>
                  <a:ea typeface="微软雅黑" pitchFamily="34" charset="-122"/>
                  <a:cs typeface="Lucida Grande"/>
                  <a:sym typeface="Lucida Grande"/>
                </a:rPr>
                <a:t>三</a:t>
              </a:r>
              <a:r>
                <a:rPr lang="zh-CN" altLang="zh-CN" sz="1600" b="1" dirty="0" smtClean="0">
                  <a:solidFill>
                    <a:schemeClr val="bg1"/>
                  </a:solidFill>
                  <a:latin typeface="微软雅黑" pitchFamily="34" charset="-122"/>
                  <a:ea typeface="微软雅黑" pitchFamily="34" charset="-122"/>
                  <a:cs typeface="Lucida Grande"/>
                  <a:sym typeface="Lucida Grande"/>
                </a:rPr>
                <a:t>责任主体</a:t>
              </a:r>
              <a:endParaRPr lang="en-US" altLang="zh-CN" sz="1600" dirty="0">
                <a:solidFill>
                  <a:schemeClr val="bg1"/>
                </a:solidFill>
                <a:latin typeface="微软雅黑" pitchFamily="34" charset="-122"/>
                <a:ea typeface="微软雅黑" pitchFamily="34" charset="-122"/>
              </a:endParaRPr>
            </a:p>
          </p:txBody>
        </p:sp>
        <p:sp>
          <p:nvSpPr>
            <p:cNvPr id="11" name="TextBox 146"/>
            <p:cNvSpPr txBox="1">
              <a:spLocks noChangeArrowheads="1"/>
            </p:cNvSpPr>
            <p:nvPr/>
          </p:nvSpPr>
          <p:spPr bwMode="auto">
            <a:xfrm rot="18000000">
              <a:off x="2241656" y="3093270"/>
              <a:ext cx="2354767" cy="487547"/>
            </a:xfrm>
            <a:prstGeom prst="rect">
              <a:avLst/>
            </a:prstGeom>
          </p:spPr>
          <p:txBody>
            <a:bodyPr>
              <a:spAutoFit/>
              <a:scene3d>
                <a:camera prst="orthographicFront"/>
                <a:lightRig rig="threePt" dir="t"/>
              </a:scene3d>
              <a:sp3d>
                <a:contourClr>
                  <a:schemeClr val="tx1"/>
                </a:contourClr>
              </a:sp3d>
            </a:bodyPr>
            <a:lstStyle/>
            <a:p>
              <a:pPr fontAlgn="ctr">
                <a:buClr>
                  <a:srgbClr val="FF0000"/>
                </a:buClr>
                <a:buSzPct val="70000"/>
                <a:defRPr/>
              </a:pPr>
              <a:r>
                <a:rPr lang="zh-CN" altLang="zh-CN" sz="1600" b="1" dirty="0" smtClean="0">
                  <a:solidFill>
                    <a:schemeClr val="bg1"/>
                  </a:solidFill>
                  <a:latin typeface="微软雅黑" pitchFamily="34" charset="-122"/>
                  <a:ea typeface="微软雅黑" pitchFamily="34" charset="-122"/>
                  <a:cs typeface="Lucida Grande"/>
                  <a:sym typeface="Lucida Grande"/>
                </a:rPr>
                <a:t>第一责任主体</a:t>
              </a:r>
              <a:endParaRPr lang="en-US" altLang="zh-CN" sz="1600" b="1" dirty="0">
                <a:solidFill>
                  <a:schemeClr val="bg1"/>
                </a:solidFill>
                <a:latin typeface="微软雅黑" pitchFamily="34" charset="-122"/>
                <a:ea typeface="微软雅黑" pitchFamily="34" charset="-122"/>
              </a:endParaRPr>
            </a:p>
          </p:txBody>
        </p:sp>
        <p:sp>
          <p:nvSpPr>
            <p:cNvPr id="12" name="TextBox 146"/>
            <p:cNvSpPr txBox="1">
              <a:spLocks noChangeArrowheads="1"/>
            </p:cNvSpPr>
            <p:nvPr/>
          </p:nvSpPr>
          <p:spPr bwMode="auto">
            <a:xfrm rot="3540000">
              <a:off x="4425436" y="3088844"/>
              <a:ext cx="2498246" cy="487547"/>
            </a:xfrm>
            <a:prstGeom prst="rect">
              <a:avLst/>
            </a:prstGeom>
          </p:spPr>
          <p:txBody>
            <a:bodyPr>
              <a:spAutoFit/>
              <a:scene3d>
                <a:camera prst="orthographicFront"/>
                <a:lightRig rig="threePt" dir="t"/>
              </a:scene3d>
              <a:sp3d>
                <a:contourClr>
                  <a:schemeClr val="tx1"/>
                </a:contourClr>
              </a:sp3d>
            </a:bodyPr>
            <a:lstStyle/>
            <a:p>
              <a:pPr fontAlgn="ctr">
                <a:buClr>
                  <a:srgbClr val="FF0000"/>
                </a:buClr>
                <a:buSzPct val="70000"/>
                <a:defRPr/>
              </a:pPr>
              <a:r>
                <a:rPr lang="zh-CN" altLang="zh-CN" sz="1600" b="1" dirty="0" smtClean="0">
                  <a:solidFill>
                    <a:schemeClr val="bg1"/>
                  </a:solidFill>
                  <a:latin typeface="微软雅黑" pitchFamily="34" charset="-122"/>
                  <a:ea typeface="微软雅黑" pitchFamily="34" charset="-122"/>
                  <a:cs typeface="Lucida Grande"/>
                  <a:sym typeface="Lucida Grande"/>
                </a:rPr>
                <a:t>第</a:t>
              </a:r>
              <a:r>
                <a:rPr lang="zh-CN" altLang="en-US" sz="1600" b="1" dirty="0" smtClean="0">
                  <a:solidFill>
                    <a:schemeClr val="bg1"/>
                  </a:solidFill>
                  <a:latin typeface="微软雅黑" pitchFamily="34" charset="-122"/>
                  <a:ea typeface="微软雅黑" pitchFamily="34" charset="-122"/>
                  <a:cs typeface="Lucida Grande"/>
                  <a:sym typeface="Lucida Grande"/>
                </a:rPr>
                <a:t>二</a:t>
              </a:r>
              <a:r>
                <a:rPr lang="zh-CN" altLang="zh-CN" sz="1600" b="1" dirty="0" smtClean="0">
                  <a:solidFill>
                    <a:schemeClr val="bg1"/>
                  </a:solidFill>
                  <a:latin typeface="微软雅黑" pitchFamily="34" charset="-122"/>
                  <a:ea typeface="微软雅黑" pitchFamily="34" charset="-122"/>
                  <a:cs typeface="Lucida Grande"/>
                  <a:sym typeface="Lucida Grande"/>
                </a:rPr>
                <a:t>责任主体</a:t>
              </a:r>
              <a:endParaRPr lang="en-US" altLang="zh-CN" sz="1600" b="1" dirty="0" smtClean="0">
                <a:solidFill>
                  <a:schemeClr val="bg1"/>
                </a:solidFill>
                <a:latin typeface="微软雅黑" pitchFamily="34" charset="-122"/>
                <a:ea typeface="微软雅黑" pitchFamily="34" charset="-122"/>
              </a:endParaRPr>
            </a:p>
          </p:txBody>
        </p:sp>
        <p:grpSp>
          <p:nvGrpSpPr>
            <p:cNvPr id="13" name="组合 35"/>
            <p:cNvGrpSpPr>
              <a:grpSpLocks/>
            </p:cNvGrpSpPr>
            <p:nvPr/>
          </p:nvGrpSpPr>
          <p:grpSpPr bwMode="auto">
            <a:xfrm>
              <a:off x="3950208" y="4267200"/>
              <a:ext cx="2081376" cy="324000"/>
              <a:chOff x="3950208" y="4267200"/>
              <a:chExt cx="2081376" cy="324000"/>
            </a:xfrm>
          </p:grpSpPr>
          <p:sp>
            <p:nvSpPr>
              <p:cNvPr id="22" name="燕尾形 21"/>
              <p:cNvSpPr/>
              <p:nvPr/>
            </p:nvSpPr>
            <p:spPr>
              <a:xfrm flipH="1">
                <a:off x="3949700" y="4267708"/>
                <a:ext cx="215900" cy="323850"/>
              </a:xfrm>
              <a:prstGeom prst="chevron">
                <a:avLst/>
              </a:prstGeom>
              <a:noFill/>
              <a:ln w="19050">
                <a:solidFill>
                  <a:schemeClr val="bg1">
                    <a:alpha val="5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3" name="燕尾形 22"/>
              <p:cNvSpPr/>
              <p:nvPr/>
            </p:nvSpPr>
            <p:spPr>
              <a:xfrm flipH="1">
                <a:off x="4260850" y="4267708"/>
                <a:ext cx="215900" cy="323850"/>
              </a:xfrm>
              <a:prstGeom prst="chevron">
                <a:avLst/>
              </a:prstGeom>
              <a:noFill/>
              <a:ln w="19050">
                <a:solidFill>
                  <a:schemeClr val="bg1">
                    <a:alpha val="4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 name="燕尾形 23"/>
              <p:cNvSpPr/>
              <p:nvPr/>
            </p:nvSpPr>
            <p:spPr>
              <a:xfrm flipH="1">
                <a:off x="4572000" y="4267708"/>
                <a:ext cx="215900" cy="323850"/>
              </a:xfrm>
              <a:prstGeom prst="chevron">
                <a:avLst/>
              </a:prstGeom>
              <a:noFill/>
              <a:ln w="19050">
                <a:solidFill>
                  <a:schemeClr val="bg1">
                    <a:alpha val="3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5" name="燕尾形 24"/>
              <p:cNvSpPr/>
              <p:nvPr/>
            </p:nvSpPr>
            <p:spPr>
              <a:xfrm flipH="1">
                <a:off x="4881563" y="4267708"/>
                <a:ext cx="217487" cy="323850"/>
              </a:xfrm>
              <a:prstGeom prst="chevron">
                <a:avLst/>
              </a:prstGeom>
              <a:noFill/>
              <a:ln w="19050">
                <a:solidFill>
                  <a:schemeClr val="bg1">
                    <a:alpha val="2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6" name="燕尾形 25"/>
              <p:cNvSpPr/>
              <p:nvPr/>
            </p:nvSpPr>
            <p:spPr>
              <a:xfrm flipH="1">
                <a:off x="5192713" y="4267708"/>
                <a:ext cx="215900" cy="323850"/>
              </a:xfrm>
              <a:prstGeom prst="chevron">
                <a:avLst/>
              </a:prstGeom>
              <a:noFill/>
              <a:ln w="19050">
                <a:solidFill>
                  <a:schemeClr val="bg1">
                    <a:alpha val="1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7" name="燕尾形 26"/>
              <p:cNvSpPr/>
              <p:nvPr/>
            </p:nvSpPr>
            <p:spPr>
              <a:xfrm flipH="1">
                <a:off x="5503863" y="4267708"/>
                <a:ext cx="215900" cy="323850"/>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8" name="燕尾形 27"/>
              <p:cNvSpPr/>
              <p:nvPr/>
            </p:nvSpPr>
            <p:spPr>
              <a:xfrm flipH="1">
                <a:off x="5815013" y="4267708"/>
                <a:ext cx="215900" cy="323850"/>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4" name="组合 36"/>
            <p:cNvGrpSpPr>
              <a:grpSpLocks/>
            </p:cNvGrpSpPr>
            <p:nvPr/>
          </p:nvGrpSpPr>
          <p:grpSpPr bwMode="auto">
            <a:xfrm rot="7140000">
              <a:off x="2694431" y="3742944"/>
              <a:ext cx="2081376" cy="324000"/>
              <a:chOff x="3950208" y="4267200"/>
              <a:chExt cx="2081376" cy="324000"/>
            </a:xfrm>
          </p:grpSpPr>
          <p:sp>
            <p:nvSpPr>
              <p:cNvPr id="15" name="燕尾形 14"/>
              <p:cNvSpPr/>
              <p:nvPr/>
            </p:nvSpPr>
            <p:spPr>
              <a:xfrm flipH="1">
                <a:off x="3947737" y="4268067"/>
                <a:ext cx="215900" cy="323850"/>
              </a:xfrm>
              <a:prstGeom prst="chevron">
                <a:avLst/>
              </a:prstGeom>
              <a:noFill/>
              <a:ln w="19050">
                <a:solidFill>
                  <a:schemeClr val="bg1">
                    <a:alpha val="5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6" name="燕尾形 15"/>
              <p:cNvSpPr/>
              <p:nvPr/>
            </p:nvSpPr>
            <p:spPr>
              <a:xfrm flipH="1">
                <a:off x="4261056" y="4266823"/>
                <a:ext cx="215900" cy="323850"/>
              </a:xfrm>
              <a:prstGeom prst="chevron">
                <a:avLst/>
              </a:prstGeom>
              <a:noFill/>
              <a:ln w="19050">
                <a:solidFill>
                  <a:schemeClr val="bg1">
                    <a:alpha val="4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7" name="燕尾形 16"/>
              <p:cNvSpPr/>
              <p:nvPr/>
            </p:nvSpPr>
            <p:spPr>
              <a:xfrm flipH="1">
                <a:off x="4570209" y="4267889"/>
                <a:ext cx="215900" cy="323850"/>
              </a:xfrm>
              <a:prstGeom prst="chevron">
                <a:avLst/>
              </a:prstGeom>
              <a:noFill/>
              <a:ln w="19050">
                <a:solidFill>
                  <a:schemeClr val="bg1">
                    <a:alpha val="3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8" name="燕尾形 17"/>
              <p:cNvSpPr/>
              <p:nvPr/>
            </p:nvSpPr>
            <p:spPr>
              <a:xfrm flipH="1">
                <a:off x="4882041" y="4267030"/>
                <a:ext cx="217487" cy="323850"/>
              </a:xfrm>
              <a:prstGeom prst="chevron">
                <a:avLst/>
              </a:prstGeom>
              <a:noFill/>
              <a:ln w="19050">
                <a:solidFill>
                  <a:schemeClr val="bg1">
                    <a:alpha val="2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9" name="燕尾形 18"/>
              <p:cNvSpPr/>
              <p:nvPr/>
            </p:nvSpPr>
            <p:spPr>
              <a:xfrm flipH="1">
                <a:off x="5192681" y="4267711"/>
                <a:ext cx="215900" cy="323850"/>
              </a:xfrm>
              <a:prstGeom prst="chevron">
                <a:avLst/>
              </a:prstGeom>
              <a:noFill/>
              <a:ln w="19050">
                <a:solidFill>
                  <a:schemeClr val="bg1">
                    <a:alpha val="1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 name="燕尾形 19"/>
              <p:cNvSpPr/>
              <p:nvPr/>
            </p:nvSpPr>
            <p:spPr>
              <a:xfrm flipH="1">
                <a:off x="5502219" y="4270265"/>
                <a:ext cx="215900" cy="322262"/>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1" name="燕尾形 20"/>
              <p:cNvSpPr/>
              <p:nvPr/>
            </p:nvSpPr>
            <p:spPr>
              <a:xfrm flipH="1">
                <a:off x="5815154" y="4267533"/>
                <a:ext cx="215900" cy="323850"/>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grpSp>
        <p:nvGrpSpPr>
          <p:cNvPr id="29" name="组合 44"/>
          <p:cNvGrpSpPr>
            <a:grpSpLocks/>
          </p:cNvGrpSpPr>
          <p:nvPr/>
        </p:nvGrpSpPr>
        <p:grpSpPr bwMode="auto">
          <a:xfrm rot="14400000">
            <a:off x="3732013" y="2133206"/>
            <a:ext cx="1445200" cy="224882"/>
            <a:chOff x="3950208" y="4267200"/>
            <a:chExt cx="2081376" cy="324000"/>
          </a:xfrm>
        </p:grpSpPr>
        <p:sp>
          <p:nvSpPr>
            <p:cNvPr id="30" name="燕尾形 29"/>
            <p:cNvSpPr/>
            <p:nvPr/>
          </p:nvSpPr>
          <p:spPr>
            <a:xfrm flipH="1">
              <a:off x="3947659" y="4266187"/>
              <a:ext cx="215917" cy="324000"/>
            </a:xfrm>
            <a:prstGeom prst="chevron">
              <a:avLst/>
            </a:prstGeom>
            <a:noFill/>
            <a:ln w="19050">
              <a:solidFill>
                <a:schemeClr val="bg1">
                  <a:alpha val="5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1" name="燕尾形 30"/>
            <p:cNvSpPr/>
            <p:nvPr/>
          </p:nvSpPr>
          <p:spPr>
            <a:xfrm flipH="1">
              <a:off x="4259189" y="4266392"/>
              <a:ext cx="215917" cy="324000"/>
            </a:xfrm>
            <a:prstGeom prst="chevron">
              <a:avLst/>
            </a:prstGeom>
            <a:noFill/>
            <a:ln w="19050">
              <a:solidFill>
                <a:schemeClr val="bg1">
                  <a:alpha val="4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2" name="燕尾形 31"/>
            <p:cNvSpPr/>
            <p:nvPr/>
          </p:nvSpPr>
          <p:spPr>
            <a:xfrm flipH="1">
              <a:off x="4572094" y="4267392"/>
              <a:ext cx="215917" cy="324000"/>
            </a:xfrm>
            <a:prstGeom prst="chevron">
              <a:avLst/>
            </a:prstGeom>
            <a:noFill/>
            <a:ln w="19050">
              <a:solidFill>
                <a:schemeClr val="bg1">
                  <a:alpha val="3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3" name="燕尾形 32"/>
            <p:cNvSpPr/>
            <p:nvPr/>
          </p:nvSpPr>
          <p:spPr>
            <a:xfrm flipH="1">
              <a:off x="4882144" y="4267200"/>
              <a:ext cx="217504" cy="324000"/>
            </a:xfrm>
            <a:prstGeom prst="chevron">
              <a:avLst/>
            </a:prstGeom>
            <a:noFill/>
            <a:ln w="19050">
              <a:solidFill>
                <a:schemeClr val="bg1">
                  <a:alpha val="2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4" name="燕尾形 33"/>
            <p:cNvSpPr/>
            <p:nvPr/>
          </p:nvSpPr>
          <p:spPr>
            <a:xfrm flipH="1">
              <a:off x="5191031" y="4265421"/>
              <a:ext cx="215917" cy="324000"/>
            </a:xfrm>
            <a:prstGeom prst="chevron">
              <a:avLst/>
            </a:prstGeom>
            <a:noFill/>
            <a:ln w="19050">
              <a:solidFill>
                <a:schemeClr val="bg1">
                  <a:alpha val="10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5" name="燕尾形 34"/>
            <p:cNvSpPr/>
            <p:nvPr/>
          </p:nvSpPr>
          <p:spPr>
            <a:xfrm flipH="1">
              <a:off x="5503936" y="4266421"/>
              <a:ext cx="215917" cy="324000"/>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6" name="燕尾形 35"/>
            <p:cNvSpPr/>
            <p:nvPr/>
          </p:nvSpPr>
          <p:spPr>
            <a:xfrm flipH="1">
              <a:off x="5815467" y="4266626"/>
              <a:ext cx="215917" cy="324000"/>
            </a:xfrm>
            <a:prstGeom prst="chevron">
              <a:avLst/>
            </a:prstGeom>
            <a:noFill/>
            <a:ln w="19050">
              <a:solidFill>
                <a:schemeClr val="bg1">
                  <a:alpha val="5000"/>
                </a:schemeClr>
              </a:solid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58" name="矩形 57"/>
          <p:cNvSpPr/>
          <p:nvPr/>
        </p:nvSpPr>
        <p:spPr>
          <a:xfrm>
            <a:off x="2483768" y="1851670"/>
            <a:ext cx="697627" cy="707886"/>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职业</a:t>
            </a:r>
            <a:endParaRPr lang="en-US" altLang="zh-CN" sz="2000" b="1" dirty="0" smtClean="0">
              <a:latin typeface="微软雅黑" pitchFamily="34" charset="-122"/>
              <a:ea typeface="微软雅黑" pitchFamily="34" charset="-122"/>
              <a:cs typeface="Lucida Grande"/>
              <a:sym typeface="Lucida Grande"/>
            </a:endParaRPr>
          </a:p>
          <a:p>
            <a:r>
              <a:rPr lang="zh-CN" altLang="zh-CN" sz="2000" b="1" dirty="0" smtClean="0">
                <a:latin typeface="微软雅黑" pitchFamily="34" charset="-122"/>
                <a:ea typeface="微软雅黑" pitchFamily="34" charset="-122"/>
                <a:cs typeface="Lucida Grande"/>
                <a:sym typeface="Lucida Grande"/>
              </a:rPr>
              <a:t>院校</a:t>
            </a:r>
            <a:endParaRPr lang="zh-CN" altLang="en-US" b="1" dirty="0">
              <a:latin typeface="微软雅黑" pitchFamily="34" charset="-122"/>
              <a:ea typeface="微软雅黑" pitchFamily="34" charset="-122"/>
            </a:endParaRPr>
          </a:p>
        </p:txBody>
      </p:sp>
      <p:sp>
        <p:nvSpPr>
          <p:cNvPr id="59" name="矩形 58"/>
          <p:cNvSpPr/>
          <p:nvPr/>
        </p:nvSpPr>
        <p:spPr>
          <a:xfrm>
            <a:off x="5364088" y="1851670"/>
            <a:ext cx="1210588" cy="707886"/>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教育</a:t>
            </a:r>
            <a:endParaRPr lang="en-US" altLang="zh-CN" sz="2000" b="1" dirty="0" smtClean="0">
              <a:latin typeface="微软雅黑" pitchFamily="34" charset="-122"/>
              <a:ea typeface="微软雅黑" pitchFamily="34" charset="-122"/>
              <a:cs typeface="Lucida Grande"/>
              <a:sym typeface="Lucida Grande"/>
            </a:endParaRPr>
          </a:p>
          <a:p>
            <a:r>
              <a:rPr lang="zh-CN" altLang="zh-CN" sz="2000" b="1" dirty="0" smtClean="0">
                <a:latin typeface="微软雅黑" pitchFamily="34" charset="-122"/>
                <a:ea typeface="微软雅黑" pitchFamily="34" charset="-122"/>
                <a:cs typeface="Lucida Grande"/>
                <a:sym typeface="Lucida Grande"/>
              </a:rPr>
              <a:t>管理部门</a:t>
            </a:r>
            <a:endParaRPr lang="zh-CN" altLang="en-US" b="1" dirty="0">
              <a:latin typeface="微软雅黑" pitchFamily="34" charset="-122"/>
              <a:ea typeface="微软雅黑" pitchFamily="34" charset="-122"/>
            </a:endParaRPr>
          </a:p>
        </p:txBody>
      </p:sp>
      <p:sp>
        <p:nvSpPr>
          <p:cNvPr id="60" name="矩形 59"/>
          <p:cNvSpPr/>
          <p:nvPr/>
        </p:nvSpPr>
        <p:spPr>
          <a:xfrm>
            <a:off x="3491880" y="4083918"/>
            <a:ext cx="1467068"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利益相关方</a:t>
            </a:r>
            <a:endParaRPr lang="zh-CN" altLang="en-US" b="1" dirty="0">
              <a:latin typeface="微软雅黑" pitchFamily="34" charset="-122"/>
              <a:ea typeface="微软雅黑" pitchFamily="34" charset="-122"/>
            </a:endParaRPr>
          </a:p>
        </p:txBody>
      </p:sp>
      <p:sp>
        <p:nvSpPr>
          <p:cNvPr id="63" name="等腰三角形 62"/>
          <p:cNvSpPr/>
          <p:nvPr/>
        </p:nvSpPr>
        <p:spPr>
          <a:xfrm>
            <a:off x="3563888" y="2139702"/>
            <a:ext cx="1368152" cy="1224136"/>
          </a:xfrm>
          <a:prstGeom prst="triangle">
            <a:avLst/>
          </a:prstGeom>
          <a:solidFill>
            <a:srgbClr val="FFC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4" name="矩形 63"/>
          <p:cNvSpPr/>
          <p:nvPr/>
        </p:nvSpPr>
        <p:spPr>
          <a:xfrm>
            <a:off x="3707904" y="2643758"/>
            <a:ext cx="1005403" cy="584775"/>
          </a:xfrm>
          <a:prstGeom prst="rect">
            <a:avLst/>
          </a:prstGeom>
        </p:spPr>
        <p:txBody>
          <a:bodyPr wrap="none">
            <a:spAutoFit/>
          </a:bodyPr>
          <a:lstStyle/>
          <a:p>
            <a:r>
              <a:rPr lang="zh-CN" altLang="zh-CN" sz="1600" b="1" dirty="0" smtClean="0">
                <a:latin typeface="微软雅黑" pitchFamily="34" charset="-122"/>
                <a:ea typeface="微软雅黑" pitchFamily="34" charset="-122"/>
                <a:cs typeface="Lucida Grande"/>
                <a:sym typeface="Lucida Grande"/>
              </a:rPr>
              <a:t>人才</a:t>
            </a:r>
            <a:endParaRPr lang="en-US" altLang="zh-CN" sz="1600" b="1" dirty="0" smtClean="0">
              <a:latin typeface="微软雅黑" pitchFamily="34" charset="-122"/>
              <a:ea typeface="微软雅黑" pitchFamily="34" charset="-122"/>
              <a:cs typeface="Lucida Grande"/>
              <a:sym typeface="Lucida Grande"/>
            </a:endParaRPr>
          </a:p>
          <a:p>
            <a:r>
              <a:rPr lang="zh-CN" altLang="zh-CN" sz="1600" b="1" dirty="0" smtClean="0">
                <a:latin typeface="微软雅黑" pitchFamily="34" charset="-122"/>
                <a:ea typeface="微软雅黑" pitchFamily="34" charset="-122"/>
                <a:cs typeface="Lucida Grande"/>
                <a:sym typeface="Lucida Grande"/>
              </a:rPr>
              <a:t>培养质量</a:t>
            </a:r>
            <a:endParaRPr lang="zh-CN" altLang="en-US" sz="1600" b="1" dirty="0">
              <a:latin typeface="微软雅黑" pitchFamily="34" charset="-122"/>
              <a:ea typeface="微软雅黑" pitchFamily="34" charset="-122"/>
            </a:endParaRPr>
          </a:p>
        </p:txBody>
      </p:sp>
      <p:sp>
        <p:nvSpPr>
          <p:cNvPr id="65" name="矩形 64"/>
          <p:cNvSpPr/>
          <p:nvPr/>
        </p:nvSpPr>
        <p:spPr>
          <a:xfrm>
            <a:off x="1115616" y="1851670"/>
            <a:ext cx="1342604" cy="1323439"/>
          </a:xfrm>
          <a:prstGeom prst="rect">
            <a:avLst/>
          </a:prstGeom>
        </p:spPr>
        <p:txBody>
          <a:bodyPr wrap="square">
            <a:spAutoFit/>
          </a:bodyPr>
          <a:lstStyle/>
          <a:p>
            <a:pPr algn="r"/>
            <a:r>
              <a:rPr lang="zh-CN" altLang="zh-CN" sz="1600" dirty="0" smtClean="0">
                <a:latin typeface="微软雅黑" pitchFamily="34" charset="-122"/>
                <a:ea typeface="微软雅黑" pitchFamily="34" charset="-122"/>
                <a:cs typeface="Lucida Grande"/>
                <a:sym typeface="Lucida Grande"/>
              </a:rPr>
              <a:t>确保人才培养质量在其生成的过程中首先得到保证</a:t>
            </a:r>
            <a:endParaRPr lang="zh-CN" altLang="en-US" sz="1600" b="1" dirty="0">
              <a:latin typeface="微软雅黑" pitchFamily="34" charset="-122"/>
              <a:ea typeface="微软雅黑" pitchFamily="34" charset="-122"/>
            </a:endParaRPr>
          </a:p>
        </p:txBody>
      </p:sp>
      <p:sp>
        <p:nvSpPr>
          <p:cNvPr id="66" name="矩形 65"/>
          <p:cNvSpPr/>
          <p:nvPr/>
        </p:nvSpPr>
        <p:spPr>
          <a:xfrm>
            <a:off x="6516216" y="1779662"/>
            <a:ext cx="1512168" cy="1323439"/>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复核职业院校是否具备履行第一主体责任的制度、机制和能力</a:t>
            </a:r>
            <a:endParaRPr lang="zh-CN" altLang="en-US" sz="1600" dirty="0">
              <a:latin typeface="微软雅黑" pitchFamily="34" charset="-122"/>
              <a:ea typeface="微软雅黑" pitchFamily="34" charset="-122"/>
            </a:endParaRPr>
          </a:p>
        </p:txBody>
      </p:sp>
      <p:sp>
        <p:nvSpPr>
          <p:cNvPr id="67" name="矩形 66"/>
          <p:cNvSpPr/>
          <p:nvPr/>
        </p:nvSpPr>
        <p:spPr>
          <a:xfrm>
            <a:off x="1259632" y="4443958"/>
            <a:ext cx="6552728" cy="338554"/>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以结果评价导向、倒逼第一和第二责任主体推动人才培养质量持续改进</a:t>
            </a:r>
            <a:endParaRPr lang="zh-CN" altLang="en-US" sz="1600"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bimg.126.net/photo/EzeZy9xMZZIHTluchwj9zw==/2558044588363541774.jpg"/>
          <p:cNvPicPr>
            <a:picLocks noChangeAspect="1" noChangeArrowheads="1"/>
          </p:cNvPicPr>
          <p:nvPr/>
        </p:nvPicPr>
        <p:blipFill>
          <a:blip r:embed="rId2" cstate="print">
            <a:clrChange>
              <a:clrFrom>
                <a:srgbClr val="FDFDFD"/>
              </a:clrFrom>
              <a:clrTo>
                <a:srgbClr val="FDFDFD">
                  <a:alpha val="0"/>
                </a:srgbClr>
              </a:clrTo>
            </a:clrChange>
          </a:blip>
          <a:srcRect l="8000" b="14584"/>
          <a:stretch>
            <a:fillRect/>
          </a:stretch>
        </p:blipFill>
        <p:spPr bwMode="auto">
          <a:xfrm>
            <a:off x="6349189" y="2715766"/>
            <a:ext cx="2794811" cy="1944216"/>
          </a:xfrm>
          <a:prstGeom prst="rect">
            <a:avLst/>
          </a:prstGeom>
          <a:noFill/>
        </p:spPr>
      </p:pic>
      <p:sp>
        <p:nvSpPr>
          <p:cNvPr id="2" name="Rectangle 1"/>
          <p:cNvSpPr>
            <a:spLocks noChangeArrowheads="1"/>
          </p:cNvSpPr>
          <p:nvPr/>
        </p:nvSpPr>
        <p:spPr bwMode="auto">
          <a:xfrm>
            <a:off x="395536" y="684153"/>
            <a:ext cx="30335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（四）认清中职</a:t>
            </a:r>
            <a:r>
              <a:rPr lang="zh-CN" altLang="en-US" sz="1800" b="1" dirty="0" smtClean="0">
                <a:solidFill>
                  <a:schemeClr val="tx1"/>
                </a:solidFill>
                <a:latin typeface="微软雅黑" pitchFamily="34" charset="-122"/>
                <a:ea typeface="微软雅黑" pitchFamily="34" charset="-122"/>
                <a:cs typeface="宋体" pitchFamily="2" charset="-122"/>
              </a:rPr>
              <a:t>办学现状</a:t>
            </a:r>
            <a:endParaRPr kumimoji="0" lang="zh-CN" sz="24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graphicFrame>
        <p:nvGraphicFramePr>
          <p:cNvPr id="3" name="表格 2"/>
          <p:cNvGraphicFramePr>
            <a:graphicFrameLocks noGrp="1"/>
          </p:cNvGraphicFramePr>
          <p:nvPr/>
        </p:nvGraphicFramePr>
        <p:xfrm>
          <a:off x="0" y="1419622"/>
          <a:ext cx="6336703" cy="1526643"/>
        </p:xfrm>
        <a:graphic>
          <a:graphicData uri="http://schemas.openxmlformats.org/drawingml/2006/table">
            <a:tbl>
              <a:tblPr>
                <a:tableStyleId>{33BA23B1-9221-436E-865A-0063620EA4FD}</a:tableStyleId>
              </a:tblPr>
              <a:tblGrid>
                <a:gridCol w="515778"/>
                <a:gridCol w="934079"/>
                <a:gridCol w="710642"/>
                <a:gridCol w="934170"/>
                <a:gridCol w="1370784"/>
                <a:gridCol w="810524"/>
                <a:gridCol w="1060726"/>
              </a:tblGrid>
              <a:tr h="481590">
                <a:tc rowSpan="4">
                  <a:txBody>
                    <a:bodyPr/>
                    <a:lstStyle/>
                    <a:p>
                      <a:pPr algn="ctr">
                        <a:spcAft>
                          <a:spcPts val="0"/>
                        </a:spcAft>
                      </a:pPr>
                      <a:r>
                        <a:rPr lang="zh-CN" altLang="en-US" sz="1400" kern="100" dirty="0" smtClean="0">
                          <a:solidFill>
                            <a:schemeClr val="bg1"/>
                          </a:solidFill>
                          <a:latin typeface="微软雅黑" pitchFamily="34" charset="-122"/>
                          <a:ea typeface="微软雅黑" pitchFamily="34" charset="-122"/>
                          <a:cs typeface="宋体"/>
                        </a:rPr>
                        <a:t>全国中职办学规模</a:t>
                      </a:r>
                      <a:endParaRPr lang="en-US" sz="1400" kern="100" dirty="0">
                        <a:solidFill>
                          <a:schemeClr val="bg1"/>
                        </a:solidFill>
                        <a:latin typeface="微软雅黑" pitchFamily="34" charset="-122"/>
                        <a:ea typeface="微软雅黑" pitchFamily="34" charset="-122"/>
                        <a:cs typeface="宋体"/>
                      </a:endParaRPr>
                    </a:p>
                  </a:txBody>
                  <a:tcPr marL="68580" marR="68580" marT="0" marB="0" anchor="ctr">
                    <a:solidFill>
                      <a:schemeClr val="tx1">
                        <a:lumMod val="65000"/>
                        <a:lumOff val="35000"/>
                      </a:schemeClr>
                    </a:solidFill>
                  </a:tcPr>
                </a:tc>
                <a:tc>
                  <a:txBody>
                    <a:bodyPr/>
                    <a:lstStyle/>
                    <a:p>
                      <a:pPr algn="ctr">
                        <a:spcAft>
                          <a:spcPts val="0"/>
                        </a:spcAft>
                      </a:pPr>
                      <a:endParaRPr lang="en-US" sz="1400" kern="100" dirty="0">
                        <a:solidFill>
                          <a:srgbClr val="1F1F1F"/>
                        </a:solidFill>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数量</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当年招生（万人）</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招生数占高中阶段教育比</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在校生</a:t>
                      </a:r>
                    </a:p>
                    <a:p>
                      <a:pPr algn="ctr">
                        <a:spcAft>
                          <a:spcPts val="0"/>
                        </a:spcAft>
                      </a:pPr>
                      <a:r>
                        <a:rPr lang="zh-CN" sz="1400" b="1" kern="100" dirty="0">
                          <a:latin typeface="微软雅黑" pitchFamily="34" charset="-122"/>
                          <a:ea typeface="微软雅黑" pitchFamily="34" charset="-122"/>
                        </a:rPr>
                        <a:t>（万人）</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在校生数占高中阶段教育比</a:t>
                      </a:r>
                      <a:endParaRPr lang="zh-CN" sz="1400" b="1" kern="100" dirty="0">
                        <a:latin typeface="微软雅黑" pitchFamily="34" charset="-122"/>
                        <a:ea typeface="微软雅黑" pitchFamily="34" charset="-122"/>
                        <a:cs typeface="宋体"/>
                      </a:endParaRPr>
                    </a:p>
                  </a:txBody>
                  <a:tcPr marL="68580" marR="68580" marT="0" marB="0" anchor="ctr"/>
                </a:tc>
              </a:tr>
              <a:tr h="295521">
                <a:tc vMerge="1">
                  <a:txBody>
                    <a:bodyPr/>
                    <a:lstStyle/>
                    <a:p>
                      <a:pPr algn="ctr">
                        <a:spcAft>
                          <a:spcPts val="0"/>
                        </a:spcAft>
                      </a:pP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b="1" kern="100" dirty="0">
                          <a:latin typeface="微软雅黑" pitchFamily="34" charset="-122"/>
                          <a:ea typeface="微软雅黑" pitchFamily="34" charset="-122"/>
                        </a:rPr>
                        <a:t>2016</a:t>
                      </a:r>
                      <a:r>
                        <a:rPr lang="zh-CN" sz="1400" b="1" kern="100" dirty="0">
                          <a:latin typeface="微软雅黑" pitchFamily="34" charset="-122"/>
                          <a:ea typeface="微软雅黑" pitchFamily="34" charset="-122"/>
                        </a:rPr>
                        <a:t>年</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10900</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593.34</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42.49%</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1599.01</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40.28%</a:t>
                      </a:r>
                      <a:endParaRPr lang="zh-CN" sz="1400" kern="100">
                        <a:latin typeface="微软雅黑" pitchFamily="34" charset="-122"/>
                        <a:ea typeface="微软雅黑" pitchFamily="34" charset="-122"/>
                        <a:cs typeface="宋体"/>
                      </a:endParaRPr>
                    </a:p>
                  </a:txBody>
                  <a:tcPr marL="68580" marR="68580" marT="0" marB="0" anchor="ctr"/>
                </a:tc>
              </a:tr>
              <a:tr h="295521">
                <a:tc vMerge="1">
                  <a:txBody>
                    <a:bodyPr/>
                    <a:lstStyle/>
                    <a:p>
                      <a:pPr algn="ctr">
                        <a:spcAft>
                          <a:spcPts val="0"/>
                        </a:spcAft>
                      </a:pP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b="1" kern="100" dirty="0">
                          <a:latin typeface="微软雅黑" pitchFamily="34" charset="-122"/>
                          <a:ea typeface="微软雅黑" pitchFamily="34" charset="-122"/>
                        </a:rPr>
                        <a:t>2015</a:t>
                      </a:r>
                      <a:r>
                        <a:rPr lang="zh-CN" sz="1400" b="1" kern="100" dirty="0">
                          <a:latin typeface="微软雅黑" pitchFamily="34" charset="-122"/>
                          <a:ea typeface="微软雅黑" pitchFamily="34" charset="-122"/>
                        </a:rPr>
                        <a:t>年</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11200</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601.25</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43%</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1656.7</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41%</a:t>
                      </a:r>
                      <a:endParaRPr lang="zh-CN" sz="1400" kern="100" dirty="0">
                        <a:latin typeface="微软雅黑" pitchFamily="34" charset="-122"/>
                        <a:ea typeface="微软雅黑" pitchFamily="34" charset="-122"/>
                        <a:cs typeface="宋体"/>
                      </a:endParaRPr>
                    </a:p>
                  </a:txBody>
                  <a:tcPr marL="68580" marR="68580" marT="0" marB="0" anchor="ctr"/>
                </a:tc>
              </a:tr>
              <a:tr h="295521">
                <a:tc vMerge="1">
                  <a:txBody>
                    <a:bodyPr/>
                    <a:lstStyle/>
                    <a:p>
                      <a:pPr algn="ctr">
                        <a:spcAft>
                          <a:spcPts val="0"/>
                        </a:spcAft>
                      </a:pP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b="1" kern="100" dirty="0">
                          <a:latin typeface="微软雅黑" pitchFamily="34" charset="-122"/>
                          <a:ea typeface="微软雅黑" pitchFamily="34" charset="-122"/>
                        </a:rPr>
                        <a:t>2014</a:t>
                      </a:r>
                      <a:r>
                        <a:rPr lang="zh-CN" sz="1400" b="1" kern="100" dirty="0">
                          <a:latin typeface="微软雅黑" pitchFamily="34" charset="-122"/>
                          <a:ea typeface="微软雅黑" pitchFamily="34" charset="-122"/>
                        </a:rPr>
                        <a:t>年</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11900</a:t>
                      </a:r>
                      <a:endParaRPr lang="zh-CN" sz="1400"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619.76</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43.76%</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1755.28</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42.09%</a:t>
                      </a:r>
                      <a:endParaRPr lang="zh-CN" sz="1400" kern="100" dirty="0">
                        <a:latin typeface="微软雅黑" pitchFamily="34" charset="-122"/>
                        <a:ea typeface="微软雅黑" pitchFamily="34" charset="-122"/>
                        <a:cs typeface="宋体"/>
                      </a:endParaRPr>
                    </a:p>
                  </a:txBody>
                  <a:tcPr marL="68580" marR="68580" marT="0" marB="0" anchor="ctr"/>
                </a:tc>
              </a:tr>
            </a:tbl>
          </a:graphicData>
        </a:graphic>
      </p:graphicFrame>
      <p:graphicFrame>
        <p:nvGraphicFramePr>
          <p:cNvPr id="4" name="表格 3"/>
          <p:cNvGraphicFramePr>
            <a:graphicFrameLocks noGrp="1"/>
          </p:cNvGraphicFramePr>
          <p:nvPr/>
        </p:nvGraphicFramePr>
        <p:xfrm>
          <a:off x="0" y="3130397"/>
          <a:ext cx="6336705" cy="1512168"/>
        </p:xfrm>
        <a:graphic>
          <a:graphicData uri="http://schemas.openxmlformats.org/drawingml/2006/table">
            <a:tbl>
              <a:tblPr>
                <a:tableStyleId>{33BA23B1-9221-436E-865A-0063620EA4FD}</a:tableStyleId>
              </a:tblPr>
              <a:tblGrid>
                <a:gridCol w="515778"/>
                <a:gridCol w="1031557"/>
                <a:gridCol w="462186"/>
                <a:gridCol w="933650"/>
                <a:gridCol w="1522283"/>
                <a:gridCol w="810524"/>
                <a:gridCol w="1060727"/>
              </a:tblGrid>
              <a:tr h="756084">
                <a:tc rowSpan="4">
                  <a:txBody>
                    <a:bodyPr/>
                    <a:lstStyle/>
                    <a:p>
                      <a:pPr marL="0" marR="0" indent="0" algn="ctr" defTabSz="309563" eaLnBrk="1" fontAlgn="auto" latinLnBrk="0" hangingPunct="1">
                        <a:lnSpc>
                          <a:spcPct val="100000"/>
                        </a:lnSpc>
                        <a:spcBef>
                          <a:spcPts val="0"/>
                        </a:spcBef>
                        <a:spcAft>
                          <a:spcPts val="0"/>
                        </a:spcAft>
                        <a:buClrTx/>
                        <a:buSzTx/>
                        <a:buFontTx/>
                        <a:buNone/>
                        <a:tabLst/>
                        <a:defRPr/>
                      </a:pPr>
                      <a:r>
                        <a:rPr lang="zh-CN" altLang="en-US" sz="1400" kern="100" dirty="0" smtClean="0">
                          <a:solidFill>
                            <a:schemeClr val="bg1"/>
                          </a:solidFill>
                          <a:latin typeface="微软雅黑" pitchFamily="34" charset="-122"/>
                          <a:ea typeface="微软雅黑" pitchFamily="34" charset="-122"/>
                          <a:cs typeface="宋体"/>
                        </a:rPr>
                        <a:t>河南中职办学规模</a:t>
                      </a:r>
                      <a:endParaRPr lang="en-US" sz="1400" b="0" i="0" kern="100" dirty="0">
                        <a:solidFill>
                          <a:schemeClr val="bg1"/>
                        </a:solidFill>
                        <a:latin typeface="微软雅黑" pitchFamily="34" charset="-122"/>
                        <a:ea typeface="微软雅黑" pitchFamily="34" charset="-122"/>
                        <a:cs typeface="+mn-cs"/>
                        <a:sym typeface="Helvetica Light"/>
                      </a:endParaRPr>
                    </a:p>
                  </a:txBody>
                  <a:tcPr marL="68580" marR="68580" marT="0" marB="0" anchor="ctr">
                    <a:solidFill>
                      <a:schemeClr val="tx1">
                        <a:lumMod val="65000"/>
                        <a:lumOff val="35000"/>
                      </a:schemeClr>
                    </a:solidFill>
                  </a:tcPr>
                </a:tc>
                <a:tc>
                  <a:txBody>
                    <a:bodyPr/>
                    <a:lstStyle/>
                    <a:p>
                      <a:pPr algn="ctr" defTabSz="309563">
                        <a:spcAft>
                          <a:spcPts val="0"/>
                        </a:spcAft>
                      </a:pPr>
                      <a:endParaRPr lang="en-US" sz="1400" b="0"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数量</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当年招生（万人）</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招生数占高中阶段教育比</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在校生</a:t>
                      </a:r>
                    </a:p>
                    <a:p>
                      <a:pPr algn="ctr">
                        <a:spcAft>
                          <a:spcPts val="0"/>
                        </a:spcAft>
                      </a:pPr>
                      <a:r>
                        <a:rPr lang="zh-CN" sz="1400" b="1" kern="100" dirty="0">
                          <a:latin typeface="微软雅黑" pitchFamily="34" charset="-122"/>
                          <a:ea typeface="微软雅黑" pitchFamily="34" charset="-122"/>
                        </a:rPr>
                        <a:t>（万人）</a:t>
                      </a:r>
                      <a:endParaRPr lang="zh-CN" sz="1400" b="1" kern="100" dirty="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zh-CN" sz="1400" b="1" kern="100" dirty="0">
                          <a:latin typeface="微软雅黑" pitchFamily="34" charset="-122"/>
                          <a:ea typeface="微软雅黑" pitchFamily="34" charset="-122"/>
                        </a:rPr>
                        <a:t>在校生数占高中阶段教育比</a:t>
                      </a:r>
                      <a:endParaRPr lang="zh-CN" sz="1400" b="1" kern="100" dirty="0">
                        <a:latin typeface="微软雅黑" pitchFamily="34" charset="-122"/>
                        <a:ea typeface="微软雅黑" pitchFamily="34" charset="-122"/>
                        <a:cs typeface="宋体"/>
                      </a:endParaRPr>
                    </a:p>
                  </a:txBody>
                  <a:tcPr marL="68580" marR="68580" marT="0" marB="0" anchor="ctr"/>
                </a:tc>
              </a:tr>
              <a:tr h="252028">
                <a:tc vMerge="1">
                  <a:txBody>
                    <a:bodyPr/>
                    <a:lstStyle/>
                    <a:p>
                      <a:pPr algn="ctr" defTabSz="309563">
                        <a:spcAft>
                          <a:spcPts val="0"/>
                        </a:spcAft>
                      </a:pP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defTabSz="309563">
                        <a:spcAft>
                          <a:spcPts val="0"/>
                        </a:spcAft>
                      </a:pPr>
                      <a:r>
                        <a:rPr lang="en-US" sz="1400" b="1" kern="100" dirty="0">
                          <a:latin typeface="微软雅黑" pitchFamily="34" charset="-122"/>
                          <a:ea typeface="微软雅黑" pitchFamily="34" charset="-122"/>
                          <a:sym typeface="Helvetica Light"/>
                        </a:rPr>
                        <a:t>2016</a:t>
                      </a:r>
                      <a:r>
                        <a:rPr lang="zh-CN" sz="1400" b="1" kern="100" dirty="0">
                          <a:latin typeface="微软雅黑" pitchFamily="34" charset="-122"/>
                          <a:ea typeface="微软雅黑" pitchFamily="34" charset="-122"/>
                          <a:sym typeface="Helvetica Light"/>
                        </a:rPr>
                        <a:t>年</a:t>
                      </a: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800</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47.79</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40.73%</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128.25</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39.12%</a:t>
                      </a:r>
                      <a:endParaRPr lang="zh-CN" sz="1400" kern="100" dirty="0">
                        <a:latin typeface="微软雅黑" pitchFamily="34" charset="-122"/>
                        <a:ea typeface="微软雅黑" pitchFamily="34" charset="-122"/>
                        <a:cs typeface="宋体"/>
                      </a:endParaRPr>
                    </a:p>
                  </a:txBody>
                  <a:tcPr marL="68580" marR="68580" marT="0" marB="0" anchor="ctr"/>
                </a:tc>
              </a:tr>
              <a:tr h="252028">
                <a:tc vMerge="1">
                  <a:txBody>
                    <a:bodyPr/>
                    <a:lstStyle/>
                    <a:p>
                      <a:pPr algn="ctr" defTabSz="309563">
                        <a:spcAft>
                          <a:spcPts val="0"/>
                        </a:spcAft>
                      </a:pP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defTabSz="309563">
                        <a:spcAft>
                          <a:spcPts val="0"/>
                        </a:spcAft>
                      </a:pPr>
                      <a:r>
                        <a:rPr lang="en-US" sz="1400" b="1" kern="100" dirty="0">
                          <a:latin typeface="微软雅黑" pitchFamily="34" charset="-122"/>
                          <a:ea typeface="微软雅黑" pitchFamily="34" charset="-122"/>
                          <a:sym typeface="Helvetica Light"/>
                        </a:rPr>
                        <a:t>2015</a:t>
                      </a:r>
                      <a:r>
                        <a:rPr lang="zh-CN" sz="1400" b="1" kern="100" dirty="0">
                          <a:latin typeface="微软雅黑" pitchFamily="34" charset="-122"/>
                          <a:ea typeface="微软雅黑" pitchFamily="34" charset="-122"/>
                          <a:sym typeface="Helvetica Light"/>
                        </a:rPr>
                        <a:t>年</a:t>
                      </a: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875</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47.89</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41.33%</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131.48</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40.36%</a:t>
                      </a:r>
                      <a:endParaRPr lang="zh-CN" sz="1400" kern="100">
                        <a:latin typeface="微软雅黑" pitchFamily="34" charset="-122"/>
                        <a:ea typeface="微软雅黑" pitchFamily="34" charset="-122"/>
                        <a:cs typeface="宋体"/>
                      </a:endParaRPr>
                    </a:p>
                  </a:txBody>
                  <a:tcPr marL="68580" marR="68580" marT="0" marB="0" anchor="ctr"/>
                </a:tc>
              </a:tr>
              <a:tr h="252028">
                <a:tc vMerge="1">
                  <a:txBody>
                    <a:bodyPr/>
                    <a:lstStyle/>
                    <a:p>
                      <a:pPr algn="ctr" defTabSz="309563">
                        <a:spcAft>
                          <a:spcPts val="0"/>
                        </a:spcAft>
                      </a:pP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defTabSz="309563">
                        <a:spcAft>
                          <a:spcPts val="0"/>
                        </a:spcAft>
                      </a:pPr>
                      <a:r>
                        <a:rPr lang="en-US" sz="1400" b="1" kern="100" dirty="0">
                          <a:latin typeface="微软雅黑" pitchFamily="34" charset="-122"/>
                          <a:ea typeface="微软雅黑" pitchFamily="34" charset="-122"/>
                          <a:sym typeface="Helvetica Light"/>
                        </a:rPr>
                        <a:t>2014</a:t>
                      </a:r>
                      <a:r>
                        <a:rPr lang="zh-CN" sz="1400" b="1" kern="100" dirty="0">
                          <a:latin typeface="微软雅黑" pitchFamily="34" charset="-122"/>
                          <a:ea typeface="微软雅黑" pitchFamily="34" charset="-122"/>
                          <a:sym typeface="Helvetica Light"/>
                        </a:rPr>
                        <a:t>年</a:t>
                      </a:r>
                      <a:endParaRPr lang="zh-CN" sz="1400" b="1" i="0" kern="100" dirty="0">
                        <a:solidFill>
                          <a:srgbClr val="000000"/>
                        </a:solidFill>
                        <a:latin typeface="微软雅黑" pitchFamily="34" charset="-122"/>
                        <a:ea typeface="微软雅黑" pitchFamily="34" charset="-122"/>
                        <a:cs typeface="+mn-cs"/>
                        <a:sym typeface="Helvetica Light"/>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885</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49.39</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43.37%</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a:latin typeface="微软雅黑" pitchFamily="34" charset="-122"/>
                          <a:ea typeface="微软雅黑" pitchFamily="34" charset="-122"/>
                        </a:rPr>
                        <a:t>137.58</a:t>
                      </a:r>
                      <a:endParaRPr lang="zh-CN" sz="1400" kern="100">
                        <a:latin typeface="微软雅黑" pitchFamily="34" charset="-122"/>
                        <a:ea typeface="微软雅黑" pitchFamily="34" charset="-122"/>
                        <a:cs typeface="宋体"/>
                      </a:endParaRPr>
                    </a:p>
                  </a:txBody>
                  <a:tcPr marL="68580" marR="68580" marT="0" marB="0" anchor="ctr"/>
                </a:tc>
                <a:tc>
                  <a:txBody>
                    <a:bodyPr/>
                    <a:lstStyle/>
                    <a:p>
                      <a:pPr algn="ctr">
                        <a:spcAft>
                          <a:spcPts val="0"/>
                        </a:spcAft>
                      </a:pPr>
                      <a:r>
                        <a:rPr lang="en-US" sz="1400" kern="100" dirty="0">
                          <a:latin typeface="微软雅黑" pitchFamily="34" charset="-122"/>
                          <a:ea typeface="微软雅黑" pitchFamily="34" charset="-122"/>
                        </a:rPr>
                        <a:t>42.06%</a:t>
                      </a:r>
                      <a:endParaRPr lang="zh-CN" sz="1400" kern="100" dirty="0">
                        <a:latin typeface="微软雅黑" pitchFamily="34" charset="-122"/>
                        <a:ea typeface="微软雅黑" pitchFamily="34" charset="-122"/>
                        <a:cs typeface="宋体"/>
                      </a:endParaRPr>
                    </a:p>
                  </a:txBody>
                  <a:tcPr marL="68580" marR="68580" marT="0" marB="0" anchor="ctr"/>
                </a:tc>
              </a:tr>
            </a:tbl>
          </a:graphicData>
        </a:graphic>
      </p:graphicFrame>
      <p:sp>
        <p:nvSpPr>
          <p:cNvPr id="10" name="矩形 9"/>
          <p:cNvSpPr/>
          <p:nvPr/>
        </p:nvSpPr>
        <p:spPr>
          <a:xfrm>
            <a:off x="6516216" y="2067694"/>
            <a:ext cx="2313454" cy="1323439"/>
          </a:xfrm>
          <a:prstGeom prst="rect">
            <a:avLst/>
          </a:prstGeom>
        </p:spPr>
        <p:txBody>
          <a:bodyPr wrap="none">
            <a:spAutoFit/>
          </a:bodyPr>
          <a:lstStyle/>
          <a:p>
            <a:pPr algn="l"/>
            <a:r>
              <a:rPr lang="zh-CN" altLang="zh-CN" sz="2000" b="1" dirty="0" smtClean="0">
                <a:solidFill>
                  <a:srgbClr val="C00000"/>
                </a:solidFill>
                <a:latin typeface="微软雅黑" pitchFamily="34" charset="-122"/>
                <a:ea typeface="微软雅黑" pitchFamily="34" charset="-122"/>
              </a:rPr>
              <a:t>生源数量</a:t>
            </a:r>
            <a:endParaRPr lang="en-US" altLang="zh-CN" sz="2000" b="1" dirty="0" smtClean="0">
              <a:solidFill>
                <a:srgbClr val="C00000"/>
              </a:solidFill>
              <a:latin typeface="微软雅黑" pitchFamily="34" charset="-122"/>
              <a:ea typeface="微软雅黑" pitchFamily="34" charset="-122"/>
            </a:endParaRPr>
          </a:p>
          <a:p>
            <a:pPr algn="l"/>
            <a:r>
              <a:rPr lang="en-US" altLang="zh-CN" sz="2000" b="1" dirty="0" smtClean="0">
                <a:solidFill>
                  <a:srgbClr val="C00000"/>
                </a:solidFill>
                <a:latin typeface="微软雅黑" pitchFamily="34" charset="-122"/>
                <a:ea typeface="微软雅黑" pitchFamily="34" charset="-122"/>
              </a:rPr>
              <a:t>       </a:t>
            </a:r>
            <a:r>
              <a:rPr lang="zh-CN" altLang="zh-CN" sz="2000" b="1" dirty="0" smtClean="0">
                <a:solidFill>
                  <a:srgbClr val="C00000"/>
                </a:solidFill>
                <a:latin typeface="微软雅黑" pitchFamily="34" charset="-122"/>
                <a:ea typeface="微软雅黑" pitchFamily="34" charset="-122"/>
              </a:rPr>
              <a:t>总体</a:t>
            </a:r>
            <a:r>
              <a:rPr lang="zh-CN" altLang="en-US" sz="2000" b="1" dirty="0" smtClean="0">
                <a:solidFill>
                  <a:srgbClr val="C00000"/>
                </a:solidFill>
                <a:latin typeface="微软雅黑" pitchFamily="34" charset="-122"/>
                <a:ea typeface="微软雅黑" pitchFamily="34" charset="-122"/>
              </a:rPr>
              <a:t>呈</a:t>
            </a:r>
            <a:endParaRPr lang="en-US" altLang="zh-CN" sz="2000" b="1" dirty="0" smtClean="0">
              <a:solidFill>
                <a:srgbClr val="C00000"/>
              </a:solidFill>
              <a:latin typeface="微软雅黑" pitchFamily="34" charset="-122"/>
              <a:ea typeface="微软雅黑" pitchFamily="34" charset="-122"/>
            </a:endParaRPr>
          </a:p>
          <a:p>
            <a:pPr algn="l"/>
            <a:r>
              <a:rPr lang="en-US" altLang="zh-CN" sz="2000" b="1" dirty="0" smtClean="0">
                <a:solidFill>
                  <a:srgbClr val="C00000"/>
                </a:solidFill>
                <a:latin typeface="微软雅黑" pitchFamily="34" charset="-122"/>
                <a:ea typeface="微软雅黑" pitchFamily="34" charset="-122"/>
              </a:rPr>
              <a:t>              </a:t>
            </a:r>
            <a:r>
              <a:rPr lang="zh-CN" altLang="en-US" sz="2000" b="1" dirty="0" smtClean="0">
                <a:solidFill>
                  <a:srgbClr val="C00000"/>
                </a:solidFill>
                <a:latin typeface="微软雅黑" pitchFamily="34" charset="-122"/>
                <a:ea typeface="微软雅黑" pitchFamily="34" charset="-122"/>
              </a:rPr>
              <a:t>下降</a:t>
            </a:r>
            <a:endParaRPr lang="en-US" altLang="zh-CN" sz="2000" b="1" dirty="0" smtClean="0">
              <a:solidFill>
                <a:srgbClr val="C00000"/>
              </a:solidFill>
              <a:latin typeface="微软雅黑" pitchFamily="34" charset="-122"/>
              <a:ea typeface="微软雅黑" pitchFamily="34" charset="-122"/>
            </a:endParaRPr>
          </a:p>
          <a:p>
            <a:pPr algn="l"/>
            <a:r>
              <a:rPr lang="zh-CN" altLang="en-US" sz="2000" b="1" dirty="0" smtClean="0">
                <a:solidFill>
                  <a:srgbClr val="C00000"/>
                </a:solidFill>
                <a:latin typeface="微软雅黑" pitchFamily="34" charset="-122"/>
                <a:ea typeface="微软雅黑" pitchFamily="34" charset="-122"/>
              </a:rPr>
              <a:t>                     趋势</a:t>
            </a:r>
            <a:endParaRPr lang="zh-CN" altLang="en-US" sz="2000" b="1" dirty="0">
              <a:solidFill>
                <a:srgbClr val="C00000"/>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684153"/>
            <a:ext cx="30335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dirty="0" smtClean="0">
                <a:solidFill>
                  <a:schemeClr val="tx1"/>
                </a:solidFill>
                <a:latin typeface="微软雅黑" pitchFamily="34" charset="-122"/>
                <a:ea typeface="微软雅黑" pitchFamily="34" charset="-122"/>
                <a:cs typeface="宋体" pitchFamily="2" charset="-122"/>
              </a:rPr>
              <a:t>（四）认清中职</a:t>
            </a:r>
            <a:r>
              <a:rPr lang="zh-CN" altLang="en-US" sz="1800" b="1" dirty="0" smtClean="0">
                <a:solidFill>
                  <a:schemeClr val="tx1"/>
                </a:solidFill>
                <a:latin typeface="微软雅黑" pitchFamily="34" charset="-122"/>
                <a:ea typeface="微软雅黑" pitchFamily="34" charset="-122"/>
                <a:cs typeface="宋体" pitchFamily="2" charset="-122"/>
              </a:rPr>
              <a:t>办学现状</a:t>
            </a:r>
            <a:endParaRPr kumimoji="0" lang="zh-CN" sz="24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8" name="矩形 7"/>
          <p:cNvSpPr/>
          <p:nvPr/>
        </p:nvSpPr>
        <p:spPr>
          <a:xfrm>
            <a:off x="755576" y="2715766"/>
            <a:ext cx="3528392" cy="830997"/>
          </a:xfrm>
          <a:prstGeom prst="rect">
            <a:avLst/>
          </a:prstGeom>
          <a:noFill/>
        </p:spPr>
        <p:txBody>
          <a:bodyPr wrap="square">
            <a:spAutoFit/>
          </a:bodyPr>
          <a:lstStyle/>
          <a:p>
            <a:pPr algn="just"/>
            <a:r>
              <a:rPr lang="zh-CN" altLang="zh-CN" sz="1600" dirty="0" smtClean="0">
                <a:latin typeface="微软雅黑" pitchFamily="34" charset="-122"/>
                <a:ea typeface="微软雅黑" pitchFamily="34" charset="-122"/>
              </a:rPr>
              <a:t>《河南省人民政府关于进一步优化中等职业学校布局提升办学水平的意见》豫政</a:t>
            </a:r>
            <a:r>
              <a:rPr lang="en-US" altLang="zh-CN" sz="1600" dirty="0" smtClean="0">
                <a:latin typeface="微软雅黑" pitchFamily="34" charset="-122"/>
                <a:ea typeface="微软雅黑" pitchFamily="34" charset="-122"/>
              </a:rPr>
              <a:t>[2015]74</a:t>
            </a:r>
            <a:r>
              <a:rPr lang="zh-CN" altLang="zh-CN" sz="1600" dirty="0" smtClean="0">
                <a:latin typeface="微软雅黑" pitchFamily="34" charset="-122"/>
                <a:ea typeface="微软雅黑" pitchFamily="34" charset="-122"/>
              </a:rPr>
              <a:t>号文件</a:t>
            </a:r>
            <a:endParaRPr lang="zh-CN" altLang="en-US" sz="1600" dirty="0">
              <a:latin typeface="微软雅黑" pitchFamily="34" charset="-122"/>
              <a:ea typeface="微软雅黑" pitchFamily="34" charset="-122"/>
            </a:endParaRPr>
          </a:p>
        </p:txBody>
      </p:sp>
      <p:sp>
        <p:nvSpPr>
          <p:cNvPr id="9" name="矩形 8"/>
          <p:cNvSpPr/>
          <p:nvPr/>
        </p:nvSpPr>
        <p:spPr>
          <a:xfrm>
            <a:off x="683568" y="2355726"/>
            <a:ext cx="1043876" cy="400110"/>
          </a:xfrm>
          <a:prstGeom prst="rect">
            <a:avLst/>
          </a:prstGeom>
        </p:spPr>
        <p:txBody>
          <a:bodyPr wrap="none">
            <a:spAutoFit/>
          </a:bodyPr>
          <a:lstStyle/>
          <a:p>
            <a:r>
              <a:rPr lang="en-US" altLang="zh-CN" sz="2000" dirty="0" smtClean="0">
                <a:latin typeface="微软雅黑" pitchFamily="34" charset="-122"/>
                <a:ea typeface="微软雅黑" pitchFamily="34" charset="-122"/>
              </a:rPr>
              <a:t>2015</a:t>
            </a:r>
            <a:r>
              <a:rPr lang="zh-CN" altLang="zh-CN" sz="2000" dirty="0" smtClean="0">
                <a:latin typeface="微软雅黑" pitchFamily="34" charset="-122"/>
                <a:ea typeface="微软雅黑" pitchFamily="34" charset="-122"/>
              </a:rPr>
              <a:t>年</a:t>
            </a:r>
            <a:endParaRPr lang="zh-CN" altLang="en-US" dirty="0"/>
          </a:p>
        </p:txBody>
      </p:sp>
      <p:sp>
        <p:nvSpPr>
          <p:cNvPr id="10" name="Shape 3356"/>
          <p:cNvSpPr/>
          <p:nvPr/>
        </p:nvSpPr>
        <p:spPr>
          <a:xfrm>
            <a:off x="827584" y="1347614"/>
            <a:ext cx="776150" cy="10052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314"/>
                  <a:pt x="0" y="7860"/>
                </a:cubicBezTo>
                <a:cubicBezTo>
                  <a:pt x="0" y="12343"/>
                  <a:pt x="10800" y="21600"/>
                  <a:pt x="10800" y="21600"/>
                </a:cubicBezTo>
                <a:cubicBezTo>
                  <a:pt x="10800" y="21600"/>
                  <a:pt x="21600" y="12343"/>
                  <a:pt x="21600" y="7860"/>
                </a:cubicBezTo>
                <a:cubicBezTo>
                  <a:pt x="21600" y="2314"/>
                  <a:pt x="16765" y="0"/>
                  <a:pt x="10800" y="0"/>
                </a:cubicBezTo>
                <a:moveTo>
                  <a:pt x="10800" y="10028"/>
                </a:moveTo>
                <a:cubicBezTo>
                  <a:pt x="9099" y="10028"/>
                  <a:pt x="7714" y="8644"/>
                  <a:pt x="7714" y="6943"/>
                </a:cubicBezTo>
                <a:cubicBezTo>
                  <a:pt x="7714" y="5242"/>
                  <a:pt x="9099" y="3857"/>
                  <a:pt x="10800" y="3857"/>
                </a:cubicBezTo>
                <a:cubicBezTo>
                  <a:pt x="12501" y="3857"/>
                  <a:pt x="13886" y="5242"/>
                  <a:pt x="13886" y="6943"/>
                </a:cubicBezTo>
                <a:cubicBezTo>
                  <a:pt x="13886" y="8645"/>
                  <a:pt x="12501" y="10028"/>
                  <a:pt x="10800" y="10028"/>
                </a:cubicBezTo>
              </a:path>
            </a:pathLst>
          </a:custGeom>
          <a:solidFill>
            <a:srgbClr val="F23E5C"/>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11" name="矩形 10"/>
          <p:cNvSpPr/>
          <p:nvPr/>
        </p:nvSpPr>
        <p:spPr>
          <a:xfrm>
            <a:off x="5112300" y="2384826"/>
            <a:ext cx="1043876" cy="400110"/>
          </a:xfrm>
          <a:prstGeom prst="rect">
            <a:avLst/>
          </a:prstGeom>
        </p:spPr>
        <p:txBody>
          <a:bodyPr wrap="none">
            <a:spAutoFit/>
          </a:bodyPr>
          <a:lstStyle/>
          <a:p>
            <a:r>
              <a:rPr lang="en-US" altLang="zh-CN" sz="2000" dirty="0" smtClean="0">
                <a:latin typeface="微软雅黑" pitchFamily="34" charset="-122"/>
                <a:ea typeface="微软雅黑" pitchFamily="34" charset="-122"/>
              </a:rPr>
              <a:t>2018</a:t>
            </a:r>
            <a:r>
              <a:rPr lang="zh-CN" altLang="zh-CN" sz="2000" dirty="0" smtClean="0">
                <a:latin typeface="微软雅黑" pitchFamily="34" charset="-122"/>
                <a:ea typeface="微软雅黑" pitchFamily="34" charset="-122"/>
              </a:rPr>
              <a:t>年</a:t>
            </a:r>
            <a:endParaRPr lang="zh-CN" altLang="en-US" dirty="0"/>
          </a:p>
        </p:txBody>
      </p:sp>
      <p:sp>
        <p:nvSpPr>
          <p:cNvPr id="12" name="Shape 3356"/>
          <p:cNvSpPr/>
          <p:nvPr/>
        </p:nvSpPr>
        <p:spPr>
          <a:xfrm>
            <a:off x="5220072" y="1347614"/>
            <a:ext cx="776150" cy="10052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314"/>
                  <a:pt x="0" y="7860"/>
                </a:cubicBezTo>
                <a:cubicBezTo>
                  <a:pt x="0" y="12343"/>
                  <a:pt x="10800" y="21600"/>
                  <a:pt x="10800" y="21600"/>
                </a:cubicBezTo>
                <a:cubicBezTo>
                  <a:pt x="10800" y="21600"/>
                  <a:pt x="21600" y="12343"/>
                  <a:pt x="21600" y="7860"/>
                </a:cubicBezTo>
                <a:cubicBezTo>
                  <a:pt x="21600" y="2314"/>
                  <a:pt x="16765" y="0"/>
                  <a:pt x="10800" y="0"/>
                </a:cubicBezTo>
                <a:moveTo>
                  <a:pt x="10800" y="10028"/>
                </a:moveTo>
                <a:cubicBezTo>
                  <a:pt x="9099" y="10028"/>
                  <a:pt x="7714" y="8644"/>
                  <a:pt x="7714" y="6943"/>
                </a:cubicBezTo>
                <a:cubicBezTo>
                  <a:pt x="7714" y="5242"/>
                  <a:pt x="9099" y="3857"/>
                  <a:pt x="10800" y="3857"/>
                </a:cubicBezTo>
                <a:cubicBezTo>
                  <a:pt x="12501" y="3857"/>
                  <a:pt x="13886" y="5242"/>
                  <a:pt x="13886" y="6943"/>
                </a:cubicBezTo>
                <a:cubicBezTo>
                  <a:pt x="13886" y="8645"/>
                  <a:pt x="12501" y="10028"/>
                  <a:pt x="10800" y="10028"/>
                </a:cubicBezTo>
              </a:path>
            </a:pathLst>
          </a:custGeom>
          <a:solidFill>
            <a:srgbClr val="00B050"/>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13" name="矩形 12"/>
          <p:cNvSpPr/>
          <p:nvPr/>
        </p:nvSpPr>
        <p:spPr>
          <a:xfrm>
            <a:off x="683568" y="3579862"/>
            <a:ext cx="3600400" cy="923330"/>
          </a:xfrm>
          <a:prstGeom prst="rect">
            <a:avLst/>
          </a:prstGeom>
          <a:solidFill>
            <a:schemeClr val="bg2">
              <a:lumMod val="25000"/>
            </a:schemeClr>
          </a:solidFill>
        </p:spPr>
        <p:txBody>
          <a:bodyPr wrap="square">
            <a:spAutoFit/>
          </a:bodyPr>
          <a:lstStyle/>
          <a:p>
            <a:pPr algn="just"/>
            <a:r>
              <a:rPr lang="zh-CN" altLang="zh-CN" sz="1800" dirty="0" smtClean="0">
                <a:solidFill>
                  <a:schemeClr val="bg1"/>
                </a:solidFill>
                <a:latin typeface="微软雅黑" pitchFamily="34" charset="-122"/>
                <a:ea typeface="微软雅黑" pitchFamily="34" charset="-122"/>
              </a:rPr>
              <a:t>用</a:t>
            </a:r>
            <a:r>
              <a:rPr lang="en-US" altLang="zh-CN" sz="1800" dirty="0" smtClean="0">
                <a:solidFill>
                  <a:schemeClr val="bg1"/>
                </a:solidFill>
                <a:latin typeface="微软雅黑" pitchFamily="34" charset="-122"/>
                <a:ea typeface="微软雅黑" pitchFamily="34" charset="-122"/>
              </a:rPr>
              <a:t>3</a:t>
            </a:r>
            <a:r>
              <a:rPr lang="zh-CN" altLang="zh-CN" sz="1800" dirty="0" smtClean="0">
                <a:solidFill>
                  <a:schemeClr val="bg1"/>
                </a:solidFill>
                <a:latin typeface="微软雅黑" pitchFamily="34" charset="-122"/>
                <a:ea typeface="微软雅黑" pitchFamily="34" charset="-122"/>
              </a:rPr>
              <a:t>年时间</a:t>
            </a:r>
            <a:r>
              <a:rPr lang="en-US" altLang="zh-CN" sz="1800" dirty="0" smtClean="0">
                <a:solidFill>
                  <a:schemeClr val="bg1"/>
                </a:solidFill>
                <a:latin typeface="微软雅黑" pitchFamily="34" charset="-122"/>
                <a:ea typeface="微软雅黑" pitchFamily="34" charset="-122"/>
              </a:rPr>
              <a:t>,</a:t>
            </a:r>
            <a:r>
              <a:rPr lang="zh-CN" altLang="zh-CN" sz="1800" dirty="0" smtClean="0">
                <a:solidFill>
                  <a:schemeClr val="bg1"/>
                </a:solidFill>
                <a:latin typeface="微软雅黑" pitchFamily="34" charset="-122"/>
                <a:ea typeface="微软雅黑" pitchFamily="34" charset="-122"/>
              </a:rPr>
              <a:t>采取</a:t>
            </a:r>
            <a:r>
              <a:rPr lang="zh-CN" altLang="zh-CN" sz="1800" b="1" dirty="0" smtClean="0">
                <a:solidFill>
                  <a:schemeClr val="bg1"/>
                </a:solidFill>
                <a:latin typeface="微软雅黑" pitchFamily="34" charset="-122"/>
                <a:ea typeface="微软雅黑" pitchFamily="34" charset="-122"/>
              </a:rPr>
              <a:t>撤销、合并、兼并、划转、转型、共建</a:t>
            </a:r>
            <a:r>
              <a:rPr lang="zh-CN" altLang="zh-CN" sz="1800" dirty="0" smtClean="0">
                <a:solidFill>
                  <a:schemeClr val="bg1"/>
                </a:solidFill>
                <a:latin typeface="微软雅黑" pitchFamily="34" charset="-122"/>
                <a:ea typeface="微软雅黑" pitchFamily="34" charset="-122"/>
              </a:rPr>
              <a:t>等形式，</a:t>
            </a:r>
            <a:r>
              <a:rPr lang="zh-CN" altLang="zh-CN" sz="1800" b="1" dirty="0" smtClean="0">
                <a:solidFill>
                  <a:schemeClr val="bg1"/>
                </a:solidFill>
                <a:latin typeface="微软雅黑" pitchFamily="34" charset="-122"/>
                <a:ea typeface="微软雅黑" pitchFamily="34" charset="-122"/>
              </a:rPr>
              <a:t>整合一批弱、小、散的中等职业学校</a:t>
            </a:r>
            <a:endParaRPr lang="zh-CN" altLang="en-US" sz="1800" dirty="0">
              <a:solidFill>
                <a:schemeClr val="bg1"/>
              </a:solidFill>
              <a:latin typeface="微软雅黑" pitchFamily="34" charset="-122"/>
              <a:ea typeface="微软雅黑" pitchFamily="34" charset="-122"/>
            </a:endParaRPr>
          </a:p>
        </p:txBody>
      </p:sp>
      <p:sp>
        <p:nvSpPr>
          <p:cNvPr id="15" name="矩形 14"/>
          <p:cNvSpPr/>
          <p:nvPr/>
        </p:nvSpPr>
        <p:spPr>
          <a:xfrm>
            <a:off x="5148064" y="2931790"/>
            <a:ext cx="3096344" cy="1277273"/>
          </a:xfrm>
          <a:prstGeom prst="rect">
            <a:avLst/>
          </a:prstGeom>
        </p:spPr>
        <p:txBody>
          <a:bodyPr wrap="square">
            <a:spAutoFit/>
          </a:bodyPr>
          <a:lstStyle/>
          <a:p>
            <a:pPr algn="l"/>
            <a:r>
              <a:rPr lang="zh-CN" altLang="zh-CN" dirty="0" smtClean="0">
                <a:latin typeface="微软雅黑" pitchFamily="34" charset="-122"/>
                <a:ea typeface="微软雅黑" pitchFamily="34" charset="-122"/>
              </a:rPr>
              <a:t>全省中等职业学校调减至</a:t>
            </a:r>
            <a:r>
              <a:rPr lang="en-US" altLang="zh-CN" sz="2000" b="1" dirty="0" smtClean="0">
                <a:solidFill>
                  <a:srgbClr val="C00000"/>
                </a:solidFill>
                <a:latin typeface="微软雅黑" pitchFamily="34" charset="-122"/>
                <a:ea typeface="微软雅黑" pitchFamily="34" charset="-122"/>
              </a:rPr>
              <a:t>420</a:t>
            </a:r>
            <a:r>
              <a:rPr lang="zh-CN" altLang="zh-CN" sz="2000" b="1" dirty="0" smtClean="0">
                <a:solidFill>
                  <a:srgbClr val="C00000"/>
                </a:solidFill>
                <a:latin typeface="微软雅黑" pitchFamily="34" charset="-122"/>
                <a:ea typeface="微软雅黑" pitchFamily="34" charset="-122"/>
              </a:rPr>
              <a:t>所</a:t>
            </a:r>
            <a:r>
              <a:rPr lang="zh-CN" altLang="zh-CN" dirty="0" smtClean="0">
                <a:latin typeface="微软雅黑" pitchFamily="34" charset="-122"/>
                <a:ea typeface="微软雅黑" pitchFamily="34" charset="-122"/>
              </a:rPr>
              <a:t>左右</a:t>
            </a:r>
            <a:endParaRPr lang="en-US" altLang="zh-CN" dirty="0" smtClean="0">
              <a:latin typeface="微软雅黑" pitchFamily="34" charset="-122"/>
              <a:ea typeface="微软雅黑" pitchFamily="34" charset="-122"/>
            </a:endParaRPr>
          </a:p>
          <a:p>
            <a:pPr algn="l"/>
            <a:r>
              <a:rPr lang="zh-CN" altLang="zh-CN" dirty="0" smtClean="0">
                <a:latin typeface="微软雅黑" pitchFamily="34" charset="-122"/>
                <a:ea typeface="微软雅黑" pitchFamily="34" charset="-122"/>
              </a:rPr>
              <a:t>原则上校均在校生规模达到</a:t>
            </a:r>
            <a:r>
              <a:rPr lang="en-US" altLang="zh-CN" b="1" dirty="0" smtClean="0">
                <a:latin typeface="微软雅黑" pitchFamily="34" charset="-122"/>
                <a:ea typeface="微软雅黑" pitchFamily="34" charset="-122"/>
              </a:rPr>
              <a:t>3000</a:t>
            </a:r>
            <a:r>
              <a:rPr lang="zh-CN" altLang="zh-CN" b="1" dirty="0" smtClean="0">
                <a:latin typeface="微软雅黑" pitchFamily="34" charset="-122"/>
                <a:ea typeface="微软雅黑" pitchFamily="34" charset="-122"/>
              </a:rPr>
              <a:t>人</a:t>
            </a:r>
            <a:r>
              <a:rPr lang="zh-CN" altLang="zh-CN" dirty="0" smtClean="0">
                <a:latin typeface="微软雅黑" pitchFamily="34" charset="-122"/>
                <a:ea typeface="微软雅黑" pitchFamily="34" charset="-122"/>
              </a:rPr>
              <a:t>以上</a:t>
            </a:r>
            <a:endParaRPr lang="zh-CN" altLang="en-US"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flipV="1">
            <a:off x="300680" y="2012824"/>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srcRect b="30215"/>
          <a:stretch>
            <a:fillRect/>
          </a:stretch>
        </p:blipFill>
        <p:spPr bwMode="auto">
          <a:xfrm>
            <a:off x="0" y="0"/>
            <a:ext cx="9197747" cy="1995686"/>
          </a:xfrm>
          <a:prstGeom prst="rect">
            <a:avLst/>
          </a:prstGeom>
          <a:noFill/>
          <a:ln w="9525">
            <a:noFill/>
            <a:miter lim="800000"/>
            <a:headEnd/>
            <a:tailEnd/>
          </a:ln>
        </p:spPr>
      </p:pic>
      <p:pic>
        <p:nvPicPr>
          <p:cNvPr id="1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419872" y="1044190"/>
            <a:ext cx="1944216" cy="1944216"/>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1" name="圆角矩形 10"/>
          <p:cNvSpPr/>
          <p:nvPr/>
        </p:nvSpPr>
        <p:spPr>
          <a:xfrm rot="18929868">
            <a:off x="3968002" y="1592320"/>
            <a:ext cx="847956" cy="847956"/>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
          <p:cNvSpPr txBox="1"/>
          <p:nvPr/>
        </p:nvSpPr>
        <p:spPr>
          <a:xfrm>
            <a:off x="4119309" y="1600799"/>
            <a:ext cx="545342" cy="830998"/>
          </a:xfrm>
          <a:prstGeom prst="rect">
            <a:avLst/>
          </a:prstGeom>
          <a:noFill/>
        </p:spPr>
        <p:txBody>
          <a:bodyPr wrap="none" rtlCol="0">
            <a:spAutoFit/>
          </a:bodyPr>
          <a:lstStyle/>
          <a:p>
            <a:r>
              <a:rPr lang="en-US" altLang="zh-CN" sz="4800" dirty="0" smtClean="0">
                <a:solidFill>
                  <a:schemeClr val="bg1"/>
                </a:solidFill>
                <a:latin typeface="+mj-ea"/>
                <a:ea typeface="+mj-ea"/>
              </a:rPr>
              <a:t>2</a:t>
            </a:r>
            <a:endParaRPr lang="zh-CN" altLang="en-US" sz="4800" dirty="0">
              <a:solidFill>
                <a:schemeClr val="bg1"/>
              </a:solidFill>
              <a:latin typeface="+mj-ea"/>
              <a:ea typeface="+mj-ea"/>
            </a:endParaRPr>
          </a:p>
        </p:txBody>
      </p:sp>
      <p:sp>
        <p:nvSpPr>
          <p:cNvPr id="18" name="圆角矩形 17"/>
          <p:cNvSpPr/>
          <p:nvPr/>
        </p:nvSpPr>
        <p:spPr>
          <a:xfrm>
            <a:off x="539552" y="267494"/>
            <a:ext cx="1224136" cy="317818"/>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defTabSz="825500" rtl="0" latinLnBrk="1" hangingPunct="0"/>
            <a:r>
              <a:rPr lang="zh-CN" altLang="zh-CN" sz="1200" b="1" dirty="0" smtClean="0">
                <a:solidFill>
                  <a:schemeClr val="tx1">
                    <a:lumMod val="65000"/>
                    <a:lumOff val="35000"/>
                  </a:schemeClr>
                </a:solidFill>
                <a:latin typeface="微软雅黑" pitchFamily="34" charset="-122"/>
                <a:ea typeface="微软雅黑" pitchFamily="34" charset="-122"/>
              </a:rPr>
              <a:t>中等职业院校</a:t>
            </a:r>
            <a:endParaRPr lang="en-US" altLang="zh-CN" sz="1200" b="1" dirty="0" smtClean="0">
              <a:solidFill>
                <a:schemeClr val="tx1">
                  <a:lumMod val="65000"/>
                  <a:lumOff val="35000"/>
                </a:schemeClr>
              </a:solidFill>
              <a:latin typeface="微软雅黑" pitchFamily="34" charset="-122"/>
              <a:ea typeface="微软雅黑" pitchFamily="34" charset="-122"/>
            </a:endParaRPr>
          </a:p>
        </p:txBody>
      </p:sp>
      <p:sp>
        <p:nvSpPr>
          <p:cNvPr id="19" name="Shape 42"/>
          <p:cNvSpPr/>
          <p:nvPr/>
        </p:nvSpPr>
        <p:spPr>
          <a:xfrm>
            <a:off x="539552" y="627534"/>
            <a:ext cx="233397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400" b="1" dirty="0" smtClean="0">
                <a:solidFill>
                  <a:schemeClr val="bg1"/>
                </a:solidFill>
                <a:latin typeface="微软雅黑" pitchFamily="34" charset="-122"/>
                <a:ea typeface="微软雅黑" pitchFamily="34" charset="-122"/>
              </a:rPr>
              <a:t>教学工作诊断与改进政策解读</a:t>
            </a:r>
            <a:endParaRPr lang="zh-CN" altLang="zh-CN" sz="1400" b="1" dirty="0">
              <a:solidFill>
                <a:schemeClr val="bg1"/>
              </a:solidFill>
              <a:latin typeface="微软雅黑" pitchFamily="34" charset="-122"/>
              <a:ea typeface="微软雅黑" pitchFamily="34" charset="-122"/>
            </a:endParaRPr>
          </a:p>
        </p:txBody>
      </p:sp>
      <p:sp>
        <p:nvSpPr>
          <p:cNvPr id="21" name="TextBox 20"/>
          <p:cNvSpPr txBox="1"/>
          <p:nvPr/>
        </p:nvSpPr>
        <p:spPr>
          <a:xfrm>
            <a:off x="2843808" y="3003798"/>
            <a:ext cx="3096344" cy="1200329"/>
          </a:xfrm>
          <a:prstGeom prst="rect">
            <a:avLst/>
          </a:prstGeom>
          <a:noFill/>
        </p:spPr>
        <p:txBody>
          <a:bodyPr wrap="square" rtlCol="0">
            <a:spAutoFit/>
          </a:bodyPr>
          <a:lstStyle/>
          <a:p>
            <a:pPr algn="dist"/>
            <a:r>
              <a:rPr lang="zh-CN" altLang="en-US" sz="2400" b="1" dirty="0" smtClean="0">
                <a:solidFill>
                  <a:srgbClr val="00B0F0"/>
                </a:solidFill>
                <a:latin typeface="微软雅黑" pitchFamily="34" charset="-122"/>
                <a:ea typeface="微软雅黑" pitchFamily="34" charset="-122"/>
                <a:cs typeface="宋体" pitchFamily="2" charset="-122"/>
              </a:rPr>
              <a:t>把握政策  吃透精神</a:t>
            </a:r>
            <a:r>
              <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rPr>
              <a:t>准确把控诊改方向</a:t>
            </a:r>
          </a:p>
          <a:p>
            <a:pPr algn="dist"/>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文本框 6"/>
          <p:cNvSpPr>
            <a:spLocks noChangeArrowheads="1"/>
          </p:cNvSpPr>
          <p:nvPr/>
        </p:nvSpPr>
        <p:spPr bwMode="auto">
          <a:xfrm>
            <a:off x="3203848" y="627534"/>
            <a:ext cx="2508806" cy="346239"/>
          </a:xfrm>
          <a:prstGeom prst="rect">
            <a:avLst/>
          </a:prstGeom>
          <a:noFill/>
          <a:ln>
            <a:noFill/>
          </a:ln>
          <a:extLst/>
        </p:spPr>
        <p:txBody>
          <a:bodyPr wrap="square" lIns="68571" tIns="34285" rIns="68571" bIns="34285">
            <a:spAutoFit/>
          </a:bodyPr>
          <a:lstStyle/>
          <a:p>
            <a:pPr lvl="0" defTabSz="914400" rtl="0" fontAlgn="base">
              <a:spcBef>
                <a:spcPct val="0"/>
              </a:spcBef>
              <a:spcAft>
                <a:spcPct val="0"/>
              </a:spcAft>
            </a:pPr>
            <a:r>
              <a:rPr lang="zh-CN" altLang="zh-CN" sz="1800" b="1" dirty="0" smtClean="0">
                <a:solidFill>
                  <a:schemeClr val="tx1"/>
                </a:solidFill>
                <a:latin typeface="微软雅黑" pitchFamily="34" charset="-122"/>
                <a:ea typeface="微软雅黑" pitchFamily="34" charset="-122"/>
                <a:cs typeface="宋体" pitchFamily="2" charset="-122"/>
              </a:rPr>
              <a:t>什么是诊改</a:t>
            </a:r>
            <a:endParaRPr lang="zh-CN" altLang="zh-CN" sz="1600" dirty="0" smtClean="0">
              <a:solidFill>
                <a:schemeClr val="tx1"/>
              </a:solidFill>
              <a:latin typeface="微软雅黑" pitchFamily="34" charset="-122"/>
              <a:ea typeface="微软雅黑" pitchFamily="34" charset="-122"/>
              <a:cs typeface="宋体" pitchFamily="2" charset="-122"/>
            </a:endParaRPr>
          </a:p>
        </p:txBody>
      </p:sp>
      <p:sp>
        <p:nvSpPr>
          <p:cNvPr id="153" name="标题 152"/>
          <p:cNvSpPr>
            <a:spLocks noGrp="1"/>
          </p:cNvSpPr>
          <p:nvPr>
            <p:ph type="title"/>
          </p:nvPr>
        </p:nvSpPr>
        <p:spPr/>
        <p:txBody>
          <a:bodyPr/>
          <a:lstStyle/>
          <a:p>
            <a:r>
              <a:rPr lang="zh-CN" altLang="en-US" dirty="0" smtClean="0"/>
              <a:t>引言</a:t>
            </a:r>
            <a:endParaRPr lang="zh-CN" altLang="en-US" dirty="0"/>
          </a:p>
        </p:txBody>
      </p:sp>
      <p:sp>
        <p:nvSpPr>
          <p:cNvPr id="156" name="矩形 155"/>
          <p:cNvSpPr/>
          <p:nvPr/>
        </p:nvSpPr>
        <p:spPr>
          <a:xfrm>
            <a:off x="3491880" y="1131590"/>
            <a:ext cx="2105063" cy="400110"/>
          </a:xfrm>
          <a:prstGeom prst="rect">
            <a:avLst/>
          </a:prstGeom>
        </p:spPr>
        <p:txBody>
          <a:bodyPr wrap="none">
            <a:spAutoFit/>
          </a:bodyPr>
          <a:lstStyle/>
          <a:p>
            <a:pPr marL="0" marR="0" indent="0" defTabSz="171450" eaLnBrk="1" fontAlgn="auto" latinLnBrk="0" hangingPunct="1">
              <a:lnSpc>
                <a:spcPct val="100000"/>
              </a:lnSpc>
              <a:spcBef>
                <a:spcPts val="0"/>
              </a:spcBef>
              <a:spcAft>
                <a:spcPts val="0"/>
              </a:spcAft>
              <a:buClrTx/>
              <a:buSzTx/>
              <a:buFontTx/>
              <a:buNone/>
              <a:tabLst/>
              <a:defRPr/>
            </a:pPr>
            <a:r>
              <a:rPr lang="zh-CN" altLang="zh-CN" sz="2000" dirty="0" smtClean="0">
                <a:latin typeface="微软雅黑" pitchFamily="34" charset="-122"/>
                <a:ea typeface="微软雅黑" pitchFamily="34" charset="-122"/>
                <a:cs typeface="Lucida Grande"/>
                <a:sym typeface="Lucida Grande"/>
              </a:rPr>
              <a:t>诊改</a:t>
            </a:r>
            <a:r>
              <a:rPr lang="en-US" altLang="zh-CN" sz="2000" dirty="0" smtClean="0">
                <a:latin typeface="微软雅黑" pitchFamily="34" charset="-122"/>
                <a:ea typeface="微软雅黑" pitchFamily="34" charset="-122"/>
                <a:cs typeface="Lucida Grande"/>
                <a:sym typeface="Lucida Grande"/>
              </a:rPr>
              <a:t>=</a:t>
            </a:r>
            <a:r>
              <a:rPr lang="zh-CN" altLang="zh-CN" sz="2000" dirty="0" smtClean="0">
                <a:latin typeface="微软雅黑" pitchFamily="34" charset="-122"/>
                <a:ea typeface="微软雅黑" pitchFamily="34" charset="-122"/>
                <a:cs typeface="Lucida Grande"/>
                <a:sym typeface="Lucida Grande"/>
              </a:rPr>
              <a:t>诊断</a:t>
            </a:r>
            <a:r>
              <a:rPr lang="en-US" altLang="zh-CN" sz="2000" dirty="0" smtClean="0">
                <a:latin typeface="微软雅黑" pitchFamily="34" charset="-122"/>
                <a:ea typeface="微软雅黑" pitchFamily="34" charset="-122"/>
                <a:cs typeface="Lucida Grande"/>
                <a:sym typeface="Lucida Grande"/>
              </a:rPr>
              <a:t>+</a:t>
            </a:r>
            <a:r>
              <a:rPr lang="zh-CN" altLang="zh-CN" sz="2000" dirty="0" smtClean="0">
                <a:latin typeface="微软雅黑" pitchFamily="34" charset="-122"/>
                <a:ea typeface="微软雅黑" pitchFamily="34" charset="-122"/>
                <a:cs typeface="Lucida Grande"/>
                <a:sym typeface="Lucida Grande"/>
              </a:rPr>
              <a:t>改进</a:t>
            </a:r>
          </a:p>
        </p:txBody>
      </p:sp>
      <p:sp>
        <p:nvSpPr>
          <p:cNvPr id="157" name="等腰三角形 21"/>
          <p:cNvSpPr/>
          <p:nvPr/>
        </p:nvSpPr>
        <p:spPr bwMode="auto">
          <a:xfrm rot="16200000" flipH="1">
            <a:off x="4454326" y="1897338"/>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prstTxWarp prst="textNoShape">
              <a:avLst/>
            </a:prstTxWarp>
          </a:bodyPr>
          <a:lstStyle/>
          <a:p>
            <a:pPr algn="r"/>
            <a:endParaRPr lang="zh-CN" altLang="en-US" sz="1260">
              <a:solidFill>
                <a:schemeClr val="bg1"/>
              </a:solidFill>
              <a:latin typeface="微软雅黑" pitchFamily="34" charset="-122"/>
              <a:ea typeface="微软雅黑" pitchFamily="34" charset="-122"/>
            </a:endParaRPr>
          </a:p>
        </p:txBody>
      </p:sp>
      <p:sp>
        <p:nvSpPr>
          <p:cNvPr id="158" name="等腰三角形 21"/>
          <p:cNvSpPr/>
          <p:nvPr/>
        </p:nvSpPr>
        <p:spPr bwMode="auto">
          <a:xfrm rot="5400000">
            <a:off x="2197405" y="1897338"/>
            <a:ext cx="2278100" cy="233078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72009" tIns="36005" rIns="72009" bIns="36005" numCol="1" anchor="ctr" anchorCtr="0" compatLnSpc="1">
            <a:prstTxWarp prst="textNoShape">
              <a:avLst/>
            </a:prstTxWarp>
          </a:bodyPr>
          <a:lstStyle/>
          <a:p>
            <a:pPr algn="r"/>
            <a:endParaRPr lang="zh-CN" altLang="en-US" sz="1260">
              <a:solidFill>
                <a:schemeClr val="bg1"/>
              </a:solidFill>
              <a:latin typeface="微软雅黑" pitchFamily="34" charset="-122"/>
              <a:ea typeface="微软雅黑" pitchFamily="34" charset="-122"/>
            </a:endParaRPr>
          </a:p>
        </p:txBody>
      </p:sp>
      <p:sp>
        <p:nvSpPr>
          <p:cNvPr id="159" name="椭圆 158"/>
          <p:cNvSpPr/>
          <p:nvPr/>
        </p:nvSpPr>
        <p:spPr bwMode="auto">
          <a:xfrm>
            <a:off x="2172502" y="1733653"/>
            <a:ext cx="2873232"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a:ea typeface="微软雅黑" pitchFamily="34" charset="-122"/>
            </a:endParaRPr>
          </a:p>
        </p:txBody>
      </p:sp>
      <p:sp>
        <p:nvSpPr>
          <p:cNvPr id="160" name="椭圆 159"/>
          <p:cNvSpPr/>
          <p:nvPr/>
        </p:nvSpPr>
        <p:spPr bwMode="auto">
          <a:xfrm>
            <a:off x="3891690" y="1733653"/>
            <a:ext cx="2874484" cy="2872859"/>
          </a:xfrm>
          <a:prstGeom prst="ellipse">
            <a:avLst/>
          </a:prstGeom>
          <a:noFill/>
          <a:ln w="12700" cap="flat" cmpd="sng" algn="ctr">
            <a:solidFill>
              <a:schemeClr val="bg1">
                <a:lumMod val="75000"/>
              </a:schemeClr>
            </a:solidFill>
            <a:prstDash val="dash"/>
          </a:ln>
          <a:effectLst/>
        </p:spPr>
        <p:txBody>
          <a:bodyPr lIns="72009" tIns="36005" rIns="72009" bIns="36005" anchor="ctr"/>
          <a:lstStyle/>
          <a:p>
            <a:pPr algn="ctr">
              <a:defRPr/>
            </a:pPr>
            <a:endParaRPr lang="zh-CN" altLang="en-US" sz="1890" kern="0" dirty="0">
              <a:solidFill>
                <a:sysClr val="window" lastClr="FFFFFF"/>
              </a:solidFill>
              <a:latin typeface="Calibri"/>
              <a:ea typeface="微软雅黑" pitchFamily="34" charset="-122"/>
            </a:endParaRPr>
          </a:p>
        </p:txBody>
      </p:sp>
      <p:cxnSp>
        <p:nvCxnSpPr>
          <p:cNvPr id="162" name="直接连接符 161"/>
          <p:cNvCxnSpPr>
            <a:cxnSpLocks noChangeShapeType="1"/>
          </p:cNvCxnSpPr>
          <p:nvPr/>
        </p:nvCxnSpPr>
        <p:spPr bwMode="auto">
          <a:xfrm>
            <a:off x="2721392" y="3020263"/>
            <a:ext cx="465119" cy="0"/>
          </a:xfrm>
          <a:prstGeom prst="line">
            <a:avLst/>
          </a:prstGeom>
          <a:noFill/>
          <a:ln w="19050" algn="ctr">
            <a:solidFill>
              <a:srgbClr val="00B0F0"/>
            </a:solidFill>
            <a:round/>
            <a:headEnd type="none" w="med" len="med"/>
            <a:tailEnd type="triangle" w="med" len="med"/>
          </a:ln>
        </p:spPr>
      </p:cxnSp>
      <p:cxnSp>
        <p:nvCxnSpPr>
          <p:cNvPr id="165" name="直接连接符 164"/>
          <p:cNvCxnSpPr>
            <a:cxnSpLocks noChangeShapeType="1"/>
          </p:cNvCxnSpPr>
          <p:nvPr/>
        </p:nvCxnSpPr>
        <p:spPr bwMode="auto">
          <a:xfrm flipH="1">
            <a:off x="5818434" y="3017763"/>
            <a:ext cx="465119" cy="0"/>
          </a:xfrm>
          <a:prstGeom prst="line">
            <a:avLst/>
          </a:prstGeom>
          <a:noFill/>
          <a:ln w="19050" algn="ctr">
            <a:solidFill>
              <a:srgbClr val="00B0F0"/>
            </a:solidFill>
            <a:round/>
            <a:headEnd type="none" w="med" len="med"/>
            <a:tailEnd type="triangle" w="med" len="med"/>
          </a:ln>
        </p:spPr>
      </p:cxnSp>
      <p:sp>
        <p:nvSpPr>
          <p:cNvPr id="169" name="Oval 19"/>
          <p:cNvSpPr>
            <a:spLocks noChangeArrowheads="1"/>
          </p:cNvSpPr>
          <p:nvPr/>
        </p:nvSpPr>
        <p:spPr bwMode="auto">
          <a:xfrm>
            <a:off x="6366074" y="2642718"/>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r>
              <a:rPr lang="zh-CN" altLang="en-US" sz="2000" b="1" dirty="0" smtClean="0">
                <a:solidFill>
                  <a:schemeClr val="tx1">
                    <a:lumMod val="65000"/>
                    <a:lumOff val="35000"/>
                  </a:schemeClr>
                </a:solidFill>
                <a:latin typeface="微软雅黑" pitchFamily="34" charset="-122"/>
                <a:ea typeface="微软雅黑" pitchFamily="34" charset="-122"/>
              </a:rPr>
              <a:t>改进</a:t>
            </a:r>
            <a:endParaRPr lang="zh-CN" altLang="en-US" sz="2000" b="1" dirty="0">
              <a:solidFill>
                <a:schemeClr val="tx1">
                  <a:lumMod val="65000"/>
                  <a:lumOff val="35000"/>
                </a:schemeClr>
              </a:solidFill>
              <a:latin typeface="微软雅黑" pitchFamily="34" charset="-122"/>
              <a:ea typeface="微软雅黑" pitchFamily="34" charset="-122"/>
            </a:endParaRPr>
          </a:p>
        </p:txBody>
      </p:sp>
      <p:sp>
        <p:nvSpPr>
          <p:cNvPr id="171" name="Oval 19"/>
          <p:cNvSpPr>
            <a:spLocks noChangeArrowheads="1"/>
          </p:cNvSpPr>
          <p:nvPr/>
        </p:nvSpPr>
        <p:spPr bwMode="auto">
          <a:xfrm>
            <a:off x="1836166" y="2642718"/>
            <a:ext cx="782699" cy="78259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r>
              <a:rPr lang="zh-CN" altLang="zh-CN" sz="2000" b="1" dirty="0" smtClean="0">
                <a:solidFill>
                  <a:schemeClr val="tx1">
                    <a:lumMod val="65000"/>
                    <a:lumOff val="35000"/>
                  </a:schemeClr>
                </a:solidFill>
                <a:latin typeface="微软雅黑" pitchFamily="34" charset="-122"/>
                <a:ea typeface="微软雅黑" pitchFamily="34" charset="-122"/>
                <a:cs typeface="Lucida Grande"/>
                <a:sym typeface="Lucida Grande"/>
              </a:rPr>
              <a:t>诊断</a:t>
            </a:r>
            <a:endParaRPr lang="zh-CN" altLang="en-US" sz="1800" b="1" dirty="0">
              <a:solidFill>
                <a:schemeClr val="tx1">
                  <a:lumMod val="65000"/>
                  <a:lumOff val="35000"/>
                </a:schemeClr>
              </a:solidFill>
              <a:latin typeface="微软雅黑" pitchFamily="34" charset="-122"/>
              <a:ea typeface="微软雅黑" pitchFamily="34" charset="-122"/>
            </a:endParaRPr>
          </a:p>
        </p:txBody>
      </p:sp>
      <p:grpSp>
        <p:nvGrpSpPr>
          <p:cNvPr id="173" name="组合 172"/>
          <p:cNvGrpSpPr/>
          <p:nvPr/>
        </p:nvGrpSpPr>
        <p:grpSpPr>
          <a:xfrm>
            <a:off x="3668967" y="2218541"/>
            <a:ext cx="1603241" cy="1603447"/>
            <a:chOff x="5049626" y="2709612"/>
            <a:chExt cx="2035596" cy="2036122"/>
          </a:xfrm>
        </p:grpSpPr>
        <p:sp>
          <p:nvSpPr>
            <p:cNvPr id="174" name="椭圆 173"/>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smtClean="0">
                  <a:solidFill>
                    <a:schemeClr val="tx1">
                      <a:lumMod val="75000"/>
                      <a:lumOff val="25000"/>
                    </a:schemeClr>
                  </a:solidFill>
                  <a:latin typeface="微软雅黑" pitchFamily="34" charset="-122"/>
                  <a:ea typeface="微软雅黑" pitchFamily="34" charset="-122"/>
                </a:rPr>
                <a:t>诊改</a:t>
              </a:r>
              <a:endParaRPr lang="zh-CN" altLang="en-US" sz="3200" b="1" dirty="0">
                <a:solidFill>
                  <a:schemeClr val="tx1">
                    <a:lumMod val="75000"/>
                    <a:lumOff val="25000"/>
                  </a:schemeClr>
                </a:solidFill>
                <a:latin typeface="微软雅黑" pitchFamily="34" charset="-122"/>
                <a:ea typeface="微软雅黑" pitchFamily="34" charset="-122"/>
              </a:endParaRPr>
            </a:p>
          </p:txBody>
        </p:sp>
        <p:sp>
          <p:nvSpPr>
            <p:cNvPr id="175" name="同心圆 174"/>
            <p:cNvSpPr/>
            <p:nvPr/>
          </p:nvSpPr>
          <p:spPr>
            <a:xfrm>
              <a:off x="5175546" y="2835796"/>
              <a:ext cx="1783756" cy="1783754"/>
            </a:xfrm>
            <a:prstGeom prst="donut">
              <a:avLst>
                <a:gd name="adj" fmla="val 900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1"/>
                                        </p:tgtEl>
                                        <p:attrNameLst>
                                          <p:attrName>style.visibility</p:attrName>
                                        </p:attrNameLst>
                                      </p:cBhvr>
                                      <p:to>
                                        <p:strVal val="visible"/>
                                      </p:to>
                                    </p:set>
                                    <p:anim calcmode="lin" valueType="num">
                                      <p:cBhvr>
                                        <p:cTn id="7" dur="500" fill="hold"/>
                                        <p:tgtEl>
                                          <p:spTgt spid="1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1"/>
                                        </p:tgtEl>
                                        <p:attrNameLst>
                                          <p:attrName>ppt_y</p:attrName>
                                        </p:attrNameLst>
                                      </p:cBhvr>
                                      <p:tavLst>
                                        <p:tav tm="0">
                                          <p:val>
                                            <p:strVal val="#ppt_y"/>
                                          </p:val>
                                        </p:tav>
                                        <p:tav tm="100000">
                                          <p:val>
                                            <p:strVal val="#ppt_y"/>
                                          </p:val>
                                        </p:tav>
                                      </p:tavLst>
                                    </p:anim>
                                    <p:anim calcmode="lin" valueType="num">
                                      <p:cBhvr>
                                        <p:cTn id="9" dur="500" fill="hold"/>
                                        <p:tgtEl>
                                          <p:spTgt spid="1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1"/>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151"/>
                                        </p:tgtEl>
                                      </p:cBhvr>
                                    </p:animEffect>
                                  </p:childTnLst>
                                </p:cTn>
                              </p:par>
                            </p:childTnLst>
                          </p:cTn>
                        </p:par>
                        <p:par>
                          <p:cTn id="12" fill="hold">
                            <p:stCondLst>
                              <p:cond delay="700"/>
                            </p:stCondLst>
                            <p:childTnLst>
                              <p:par>
                                <p:cTn id="13" presetID="53" presetClass="entr" presetSubtype="16" fill="hold" nodeType="afterEffect">
                                  <p:stCondLst>
                                    <p:cond delay="0"/>
                                  </p:stCondLst>
                                  <p:childTnLst>
                                    <p:set>
                                      <p:cBhvr>
                                        <p:cTn id="14" dur="1" fill="hold">
                                          <p:stCondLst>
                                            <p:cond delay="0"/>
                                          </p:stCondLst>
                                        </p:cTn>
                                        <p:tgtEl>
                                          <p:spTgt spid="173"/>
                                        </p:tgtEl>
                                        <p:attrNameLst>
                                          <p:attrName>style.visibility</p:attrName>
                                        </p:attrNameLst>
                                      </p:cBhvr>
                                      <p:to>
                                        <p:strVal val="visible"/>
                                      </p:to>
                                    </p:set>
                                    <p:anim calcmode="lin" valueType="num">
                                      <p:cBhvr>
                                        <p:cTn id="15" dur="500" fill="hold"/>
                                        <p:tgtEl>
                                          <p:spTgt spid="173"/>
                                        </p:tgtEl>
                                        <p:attrNameLst>
                                          <p:attrName>ppt_w</p:attrName>
                                        </p:attrNameLst>
                                      </p:cBhvr>
                                      <p:tavLst>
                                        <p:tav tm="0">
                                          <p:val>
                                            <p:fltVal val="0"/>
                                          </p:val>
                                        </p:tav>
                                        <p:tav tm="100000">
                                          <p:val>
                                            <p:strVal val="#ppt_w"/>
                                          </p:val>
                                        </p:tav>
                                      </p:tavLst>
                                    </p:anim>
                                    <p:anim calcmode="lin" valueType="num">
                                      <p:cBhvr>
                                        <p:cTn id="16" dur="500" fill="hold"/>
                                        <p:tgtEl>
                                          <p:spTgt spid="173"/>
                                        </p:tgtEl>
                                        <p:attrNameLst>
                                          <p:attrName>ppt_h</p:attrName>
                                        </p:attrNameLst>
                                      </p:cBhvr>
                                      <p:tavLst>
                                        <p:tav tm="0">
                                          <p:val>
                                            <p:fltVal val="0"/>
                                          </p:val>
                                        </p:tav>
                                        <p:tav tm="100000">
                                          <p:val>
                                            <p:strVal val="#ppt_h"/>
                                          </p:val>
                                        </p:tav>
                                      </p:tavLst>
                                    </p:anim>
                                    <p:animEffect transition="in" filter="fade">
                                      <p:cBhvr>
                                        <p:cTn id="17" dur="500"/>
                                        <p:tgtEl>
                                          <p:spTgt spid="173"/>
                                        </p:tgtEl>
                                      </p:cBhvr>
                                    </p:animEffect>
                                  </p:childTnLst>
                                </p:cTn>
                              </p:par>
                            </p:childTnLst>
                          </p:cTn>
                        </p:par>
                        <p:par>
                          <p:cTn id="18" fill="hold">
                            <p:stCondLst>
                              <p:cond delay="1200"/>
                            </p:stCondLst>
                            <p:childTnLst>
                              <p:par>
                                <p:cTn id="19" presetID="22" presetClass="entr" presetSubtype="8" fill="hold" grpId="0" nodeType="after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wipe(left)">
                                      <p:cBhvr>
                                        <p:cTn id="21" dur="500"/>
                                        <p:tgtEl>
                                          <p:spTgt spid="16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wipe(right)">
                                      <p:cBhvr>
                                        <p:cTn id="24" dur="500"/>
                                        <p:tgtEl>
                                          <p:spTgt spid="159"/>
                                        </p:tgtEl>
                                      </p:cBhvr>
                                    </p:animEffect>
                                  </p:childTnLst>
                                </p:cTn>
                              </p:par>
                            </p:childTnLst>
                          </p:cTn>
                        </p:par>
                        <p:par>
                          <p:cTn id="25" fill="hold">
                            <p:stCondLst>
                              <p:cond delay="1700"/>
                            </p:stCondLst>
                            <p:childTnLst>
                              <p:par>
                                <p:cTn id="26" presetID="22" presetClass="entr" presetSubtype="2" fill="hold" grpId="0" nodeType="afterEffect">
                                  <p:stCondLst>
                                    <p:cond delay="0"/>
                                  </p:stCondLst>
                                  <p:childTnLst>
                                    <p:set>
                                      <p:cBhvr>
                                        <p:cTn id="27" dur="1" fill="hold">
                                          <p:stCondLst>
                                            <p:cond delay="0"/>
                                          </p:stCondLst>
                                        </p:cTn>
                                        <p:tgtEl>
                                          <p:spTgt spid="157"/>
                                        </p:tgtEl>
                                        <p:attrNameLst>
                                          <p:attrName>style.visibility</p:attrName>
                                        </p:attrNameLst>
                                      </p:cBhvr>
                                      <p:to>
                                        <p:strVal val="visible"/>
                                      </p:to>
                                    </p:set>
                                    <p:animEffect transition="in" filter="wipe(right)">
                                      <p:cBhvr>
                                        <p:cTn id="28" dur="500"/>
                                        <p:tgtEl>
                                          <p:spTgt spid="15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wipe(left)">
                                      <p:cBhvr>
                                        <p:cTn id="31" dur="500"/>
                                        <p:tgtEl>
                                          <p:spTgt spid="158"/>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171"/>
                                        </p:tgtEl>
                                        <p:attrNameLst>
                                          <p:attrName>style.visibility</p:attrName>
                                        </p:attrNameLst>
                                      </p:cBhvr>
                                      <p:to>
                                        <p:strVal val="visible"/>
                                      </p:to>
                                    </p:set>
                                    <p:animScale>
                                      <p:cBhvr>
                                        <p:cTn id="34" dur="1000" decel="50000" fill="hold">
                                          <p:stCondLst>
                                            <p:cond delay="0"/>
                                          </p:stCondLst>
                                        </p:cTn>
                                        <p:tgtEl>
                                          <p:spTgt spid="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71"/>
                                        </p:tgtEl>
                                        <p:attrNameLst>
                                          <p:attrName>ppt_x</p:attrName>
                                          <p:attrName>ppt_y</p:attrName>
                                        </p:attrNameLst>
                                      </p:cBhvr>
                                    </p:animMotion>
                                    <p:animEffect transition="in" filter="fade">
                                      <p:cBhvr>
                                        <p:cTn id="36" dur="1000"/>
                                        <p:tgtEl>
                                          <p:spTgt spid="171"/>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69"/>
                                        </p:tgtEl>
                                        <p:attrNameLst>
                                          <p:attrName>style.visibility</p:attrName>
                                        </p:attrNameLst>
                                      </p:cBhvr>
                                      <p:to>
                                        <p:strVal val="visible"/>
                                      </p:to>
                                    </p:set>
                                    <p:animScale>
                                      <p:cBhvr>
                                        <p:cTn id="39" dur="1000" decel="50000" fill="hold">
                                          <p:stCondLst>
                                            <p:cond delay="0"/>
                                          </p:stCondLst>
                                        </p:cTn>
                                        <p:tgtEl>
                                          <p:spTgt spid="1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69"/>
                                        </p:tgtEl>
                                        <p:attrNameLst>
                                          <p:attrName>ppt_x</p:attrName>
                                          <p:attrName>ppt_y</p:attrName>
                                        </p:attrNameLst>
                                      </p:cBhvr>
                                    </p:animMotion>
                                    <p:animEffect transition="in" filter="fade">
                                      <p:cBhvr>
                                        <p:cTn id="41" dur="1000"/>
                                        <p:tgtEl>
                                          <p:spTgt spid="169"/>
                                        </p:tgtEl>
                                      </p:cBhvr>
                                    </p:animEffect>
                                  </p:childTnLst>
                                </p:cTn>
                              </p:par>
                              <p:par>
                                <p:cTn id="42" presetID="12" presetClass="entr" presetSubtype="8" fill="hold" nodeType="withEffect">
                                  <p:stCondLst>
                                    <p:cond delay="0"/>
                                  </p:stCondLst>
                                  <p:childTnLst>
                                    <p:set>
                                      <p:cBhvr>
                                        <p:cTn id="43" dur="1" fill="hold">
                                          <p:stCondLst>
                                            <p:cond delay="0"/>
                                          </p:stCondLst>
                                        </p:cTn>
                                        <p:tgtEl>
                                          <p:spTgt spid="162"/>
                                        </p:tgtEl>
                                        <p:attrNameLst>
                                          <p:attrName>style.visibility</p:attrName>
                                        </p:attrNameLst>
                                      </p:cBhvr>
                                      <p:to>
                                        <p:strVal val="visible"/>
                                      </p:to>
                                    </p:set>
                                    <p:anim calcmode="lin" valueType="num">
                                      <p:cBhvr additive="base">
                                        <p:cTn id="44" dur="500"/>
                                        <p:tgtEl>
                                          <p:spTgt spid="162"/>
                                        </p:tgtEl>
                                        <p:attrNameLst>
                                          <p:attrName>ppt_x</p:attrName>
                                        </p:attrNameLst>
                                      </p:cBhvr>
                                      <p:tavLst>
                                        <p:tav tm="0">
                                          <p:val>
                                            <p:strVal val="#ppt_x-#ppt_w*1.125000"/>
                                          </p:val>
                                        </p:tav>
                                        <p:tav tm="100000">
                                          <p:val>
                                            <p:strVal val="#ppt_x"/>
                                          </p:val>
                                        </p:tav>
                                      </p:tavLst>
                                    </p:anim>
                                    <p:animEffect transition="in" filter="wipe(right)">
                                      <p:cBhvr>
                                        <p:cTn id="45" dur="500"/>
                                        <p:tgtEl>
                                          <p:spTgt spid="162"/>
                                        </p:tgtEl>
                                      </p:cBhvr>
                                    </p:animEffect>
                                  </p:childTnLst>
                                </p:cTn>
                              </p:par>
                              <p:par>
                                <p:cTn id="46" presetID="12" presetClass="entr" presetSubtype="2" fill="hold" nodeType="with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additive="base">
                                        <p:cTn id="48" dur="500"/>
                                        <p:tgtEl>
                                          <p:spTgt spid="165"/>
                                        </p:tgtEl>
                                        <p:attrNameLst>
                                          <p:attrName>ppt_x</p:attrName>
                                        </p:attrNameLst>
                                      </p:cBhvr>
                                      <p:tavLst>
                                        <p:tav tm="0">
                                          <p:val>
                                            <p:strVal val="#ppt_x+#ppt_w*1.125000"/>
                                          </p:val>
                                        </p:tav>
                                        <p:tav tm="100000">
                                          <p:val>
                                            <p:strVal val="#ppt_x"/>
                                          </p:val>
                                        </p:tav>
                                      </p:tavLst>
                                    </p:anim>
                                    <p:animEffect transition="in" filter="wipe(left)">
                                      <p:cBhvr>
                                        <p:cTn id="4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ldLvl="0" autoUpdateAnimBg="0"/>
      <p:bldP spid="157" grpId="0" animBg="1"/>
      <p:bldP spid="158" grpId="0" animBg="1"/>
      <p:bldP spid="159" grpId="0" animBg="1"/>
      <p:bldP spid="160" grpId="0" animBg="1"/>
      <p:bldP spid="169" grpId="0" animBg="1"/>
      <p:bldP spid="1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36"/>
          <p:cNvSpPr/>
          <p:nvPr/>
        </p:nvSpPr>
        <p:spPr>
          <a:xfrm>
            <a:off x="515471" y="1067579"/>
            <a:ext cx="8113058" cy="713145"/>
          </a:xfrm>
          <a:prstGeom prst="roundRect">
            <a:avLst>
              <a:gd name="adj" fmla="val 6678"/>
            </a:avLst>
          </a:prstGeom>
          <a:ln w="25400">
            <a:solidFill>
              <a:srgbClr val="85888D"/>
            </a:solidFill>
            <a:miter lim="400000"/>
          </a:ln>
          <a:extLst>
            <a:ext uri="{C572A759-6A51-4108-AA02-DFA0A04FC94B}">
              <ma14:wrappingTextBoxFlag xmlns="" xmlns:ma14="http://schemas.microsoft.com/office/mac/drawingml/2011/main" val="1"/>
            </a:ext>
          </a:extLst>
        </p:spPr>
        <p:txBody>
          <a:bodyPr lIns="0" tIns="0" rIns="0" bIns="0" anchor="ctr"/>
          <a:lstStyle>
            <a:lvl1pPr>
              <a:defRPr sz="3200"/>
            </a:lvl1pPr>
          </a:lstStyle>
          <a:p>
            <a:pPr lvl="0">
              <a:defRPr sz="1800"/>
            </a:pPr>
            <a:r>
              <a:rPr sz="1200" dirty="0"/>
              <a:t> </a:t>
            </a:r>
          </a:p>
        </p:txBody>
      </p:sp>
      <p:sp>
        <p:nvSpPr>
          <p:cNvPr id="24" name="Shape 138"/>
          <p:cNvSpPr/>
          <p:nvPr/>
        </p:nvSpPr>
        <p:spPr>
          <a:xfrm>
            <a:off x="515471" y="1956575"/>
            <a:ext cx="8113058" cy="801588"/>
          </a:xfrm>
          <a:prstGeom prst="roundRect">
            <a:avLst>
              <a:gd name="adj" fmla="val 6678"/>
            </a:avLst>
          </a:prstGeom>
          <a:ln w="25400">
            <a:solidFill>
              <a:srgbClr val="85888D"/>
            </a:solidFill>
            <a:miter lim="400000"/>
          </a:ln>
        </p:spPr>
        <p:txBody>
          <a:bodyPr lIns="0" tIns="0" rIns="0" bIns="0" anchor="ctr"/>
          <a:lstStyle/>
          <a:p>
            <a:pPr lvl="0">
              <a:defRPr sz="3200"/>
            </a:pPr>
            <a:endParaRPr/>
          </a:p>
        </p:txBody>
      </p:sp>
      <p:sp>
        <p:nvSpPr>
          <p:cNvPr id="25" name="Shape 139"/>
          <p:cNvSpPr/>
          <p:nvPr/>
        </p:nvSpPr>
        <p:spPr>
          <a:xfrm>
            <a:off x="515471" y="2904795"/>
            <a:ext cx="8113058" cy="713145"/>
          </a:xfrm>
          <a:prstGeom prst="roundRect">
            <a:avLst>
              <a:gd name="adj" fmla="val 6678"/>
            </a:avLst>
          </a:prstGeom>
          <a:ln w="25400">
            <a:solidFill>
              <a:srgbClr val="85888D"/>
            </a:solidFill>
            <a:miter lim="400000"/>
          </a:ln>
        </p:spPr>
        <p:txBody>
          <a:bodyPr lIns="0" tIns="0" rIns="0" bIns="0" anchor="ctr"/>
          <a:lstStyle/>
          <a:p>
            <a:pPr lvl="0">
              <a:defRPr sz="3200"/>
            </a:pPr>
            <a:endParaRPr/>
          </a:p>
        </p:txBody>
      </p:sp>
      <p:sp>
        <p:nvSpPr>
          <p:cNvPr id="26" name="Shape 140"/>
          <p:cNvSpPr/>
          <p:nvPr/>
        </p:nvSpPr>
        <p:spPr>
          <a:xfrm>
            <a:off x="515471" y="3823404"/>
            <a:ext cx="8113058" cy="713145"/>
          </a:xfrm>
          <a:prstGeom prst="roundRect">
            <a:avLst>
              <a:gd name="adj" fmla="val 6678"/>
            </a:avLst>
          </a:prstGeom>
          <a:ln w="25400">
            <a:solidFill>
              <a:srgbClr val="85888D"/>
            </a:solidFill>
            <a:miter lim="400000"/>
          </a:ln>
        </p:spPr>
        <p:txBody>
          <a:bodyPr lIns="0" tIns="0" rIns="0" bIns="0" anchor="ctr"/>
          <a:lstStyle/>
          <a:p>
            <a:pPr lvl="0">
              <a:defRPr sz="3200"/>
            </a:pPr>
            <a:endParaRPr/>
          </a:p>
        </p:txBody>
      </p:sp>
      <p:sp>
        <p:nvSpPr>
          <p:cNvPr id="34" name="Shape 148"/>
          <p:cNvSpPr/>
          <p:nvPr/>
        </p:nvSpPr>
        <p:spPr>
          <a:xfrm>
            <a:off x="683568" y="1563638"/>
            <a:ext cx="1296144" cy="144016"/>
          </a:xfrm>
          <a:prstGeom prst="roundRect">
            <a:avLst>
              <a:gd name="adj" fmla="val 46237"/>
            </a:avLst>
          </a:prstGeom>
          <a:solidFill>
            <a:srgbClr val="26C6DA"/>
          </a:solidFill>
          <a:ln w="12700">
            <a:miter lim="400000"/>
          </a:ln>
        </p:spPr>
        <p:txBody>
          <a:bodyPr lIns="0" tIns="0" rIns="0" bIns="0" anchor="ctr"/>
          <a:lstStyle/>
          <a:p>
            <a:pPr lvl="0">
              <a:defRPr sz="3200"/>
            </a:pPr>
            <a:endParaRPr/>
          </a:p>
        </p:txBody>
      </p:sp>
      <p:sp>
        <p:nvSpPr>
          <p:cNvPr id="63" name="矩形 62"/>
          <p:cNvSpPr/>
          <p:nvPr/>
        </p:nvSpPr>
        <p:spPr>
          <a:xfrm>
            <a:off x="2051720" y="1059582"/>
            <a:ext cx="6065912" cy="646331"/>
          </a:xfrm>
          <a:prstGeom prst="rect">
            <a:avLst/>
          </a:prstGeom>
        </p:spPr>
        <p:txBody>
          <a:bodyPr wrap="square">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教育部办公厅</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关于建立职业院校教学工作诊断与改进制度的通知</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教职成厅</a:t>
            </a:r>
            <a:r>
              <a:rPr lang="en-US" altLang="zh-CN" sz="1800" b="1" dirty="0" smtClean="0">
                <a:solidFill>
                  <a:schemeClr val="tx1"/>
                </a:solidFill>
                <a:latin typeface="微软雅黑" pitchFamily="34" charset="-122"/>
                <a:ea typeface="微软雅黑" pitchFamily="34" charset="-122"/>
                <a:cs typeface="宋体" pitchFamily="2" charset="-122"/>
              </a:rPr>
              <a:t>[2015]2</a:t>
            </a:r>
            <a:r>
              <a:rPr lang="zh-CN" altLang="en-US" sz="1800" b="1" dirty="0" smtClean="0">
                <a:solidFill>
                  <a:schemeClr val="tx1"/>
                </a:solidFill>
                <a:latin typeface="微软雅黑" pitchFamily="34" charset="-122"/>
                <a:ea typeface="微软雅黑" pitchFamily="34" charset="-122"/>
                <a:cs typeface="宋体" pitchFamily="2" charset="-122"/>
              </a:rPr>
              <a:t>号</a:t>
            </a:r>
            <a:r>
              <a:rPr lang="en-US" altLang="zh-CN" sz="1800" b="1" dirty="0" smtClean="0">
                <a:solidFill>
                  <a:schemeClr val="tx1"/>
                </a:solidFill>
                <a:latin typeface="微软雅黑" pitchFamily="34" charset="-122"/>
                <a:ea typeface="微软雅黑" pitchFamily="34" charset="-122"/>
                <a:cs typeface="宋体" pitchFamily="2" charset="-122"/>
              </a:rPr>
              <a:t>)</a:t>
            </a:r>
            <a:endParaRPr lang="zh-CN" altLang="en-US" sz="1600" dirty="0" smtClean="0">
              <a:solidFill>
                <a:schemeClr val="tx1"/>
              </a:solidFill>
              <a:latin typeface="微软雅黑" pitchFamily="34" charset="-122"/>
              <a:ea typeface="微软雅黑" pitchFamily="34" charset="-122"/>
              <a:cs typeface="宋体" pitchFamily="2" charset="-122"/>
            </a:endParaRPr>
          </a:p>
        </p:txBody>
      </p:sp>
      <p:sp>
        <p:nvSpPr>
          <p:cNvPr id="64" name="矩形 63"/>
          <p:cNvSpPr/>
          <p:nvPr/>
        </p:nvSpPr>
        <p:spPr>
          <a:xfrm>
            <a:off x="683568" y="1203598"/>
            <a:ext cx="1354858" cy="369332"/>
          </a:xfrm>
          <a:prstGeom prst="rect">
            <a:avLst/>
          </a:prstGeom>
        </p:spPr>
        <p:txBody>
          <a:bodyPr wrap="none">
            <a:spAutoFit/>
          </a:bodyPr>
          <a:lstStyle/>
          <a:p>
            <a:r>
              <a:rPr lang="en-US" altLang="zh-CN" sz="1800" b="1" dirty="0" smtClean="0">
                <a:solidFill>
                  <a:schemeClr val="tx1"/>
                </a:solidFill>
                <a:latin typeface="Arial" pitchFamily="34" charset="0"/>
                <a:ea typeface="仿宋_GB2312"/>
                <a:cs typeface="宋体" pitchFamily="2" charset="-122"/>
              </a:rPr>
              <a:t>2015</a:t>
            </a:r>
            <a:r>
              <a:rPr lang="zh-CN" altLang="en-US" sz="1800" b="1" dirty="0" smtClean="0">
                <a:solidFill>
                  <a:schemeClr val="tx1"/>
                </a:solidFill>
                <a:latin typeface="Arial" pitchFamily="34" charset="0"/>
                <a:ea typeface="仿宋_GB2312"/>
                <a:cs typeface="宋体" pitchFamily="2" charset="-122"/>
              </a:rPr>
              <a:t>年</a:t>
            </a:r>
            <a:r>
              <a:rPr lang="en-US" altLang="zh-CN" sz="1800" b="1" dirty="0" smtClean="0">
                <a:solidFill>
                  <a:schemeClr val="tx1"/>
                </a:solidFill>
                <a:latin typeface="Arial" pitchFamily="34" charset="0"/>
                <a:ea typeface="仿宋_GB2312"/>
                <a:cs typeface="宋体" pitchFamily="2" charset="-122"/>
              </a:rPr>
              <a:t>7</a:t>
            </a:r>
            <a:r>
              <a:rPr lang="zh-CN" altLang="en-US" sz="1800" b="1" dirty="0" smtClean="0">
                <a:solidFill>
                  <a:schemeClr val="tx1"/>
                </a:solidFill>
                <a:latin typeface="Arial" pitchFamily="34" charset="0"/>
                <a:ea typeface="仿宋_GB2312"/>
                <a:cs typeface="宋体" pitchFamily="2" charset="-122"/>
              </a:rPr>
              <a:t>月 </a:t>
            </a:r>
            <a:endParaRPr lang="zh-CN" altLang="en-US" dirty="0"/>
          </a:p>
        </p:txBody>
      </p:sp>
      <p:sp>
        <p:nvSpPr>
          <p:cNvPr id="65" name="Shape 148"/>
          <p:cNvSpPr/>
          <p:nvPr/>
        </p:nvSpPr>
        <p:spPr>
          <a:xfrm>
            <a:off x="683568" y="2427734"/>
            <a:ext cx="1296144" cy="144016"/>
          </a:xfrm>
          <a:prstGeom prst="roundRect">
            <a:avLst>
              <a:gd name="adj" fmla="val 46237"/>
            </a:avLst>
          </a:prstGeom>
          <a:solidFill>
            <a:srgbClr val="F23E5C"/>
          </a:solidFill>
          <a:ln w="12700">
            <a:miter lim="400000"/>
          </a:ln>
        </p:spPr>
        <p:txBody>
          <a:bodyPr lIns="0" tIns="0" rIns="0" bIns="0" anchor="ctr"/>
          <a:lstStyle/>
          <a:p>
            <a:pPr>
              <a:defRPr sz="3200"/>
            </a:pPr>
            <a:endParaRPr sz="3200"/>
          </a:p>
        </p:txBody>
      </p:sp>
      <p:sp>
        <p:nvSpPr>
          <p:cNvPr id="66" name="矩形 65"/>
          <p:cNvSpPr/>
          <p:nvPr/>
        </p:nvSpPr>
        <p:spPr>
          <a:xfrm>
            <a:off x="2051720" y="1923678"/>
            <a:ext cx="6408712" cy="830997"/>
          </a:xfrm>
          <a:prstGeom prst="rect">
            <a:avLst/>
          </a:prstGeom>
        </p:spPr>
        <p:txBody>
          <a:bodyPr wrap="square">
            <a:spAutoFit/>
          </a:bodyPr>
          <a:lstStyle/>
          <a:p>
            <a:pPr marL="0" marR="0" lvl="0" algn="l" defTabSz="914400" rtl="0" eaLnBrk="1" fontAlgn="base" latinLnBrk="0" hangingPunct="1">
              <a:lnSpc>
                <a:spcPct val="100000"/>
              </a:lnSpc>
              <a:spcBef>
                <a:spcPct val="0"/>
              </a:spcBef>
              <a:spcAft>
                <a:spcPct val="0"/>
              </a:spcAft>
              <a:buClrTx/>
              <a:buSzTx/>
              <a:buFontTx/>
              <a:buNone/>
              <a:tabLst/>
            </a:pPr>
            <a:r>
              <a:rPr lang="en-US" altLang="zh-CN" sz="1600" b="1" dirty="0" smtClean="0">
                <a:solidFill>
                  <a:schemeClr val="tx1"/>
                </a:solidFill>
                <a:latin typeface="微软雅黑" pitchFamily="34" charset="-122"/>
                <a:ea typeface="微软雅黑" pitchFamily="34" charset="-122"/>
                <a:cs typeface="宋体" pitchFamily="2" charset="-122"/>
              </a:rPr>
              <a:t>《</a:t>
            </a:r>
            <a:r>
              <a:rPr lang="zh-CN" altLang="en-US" sz="1600" b="1" dirty="0" smtClean="0">
                <a:solidFill>
                  <a:schemeClr val="tx1"/>
                </a:solidFill>
                <a:latin typeface="微软雅黑" pitchFamily="34" charset="-122"/>
                <a:ea typeface="微软雅黑" pitchFamily="34" charset="-122"/>
                <a:cs typeface="宋体" pitchFamily="2" charset="-122"/>
              </a:rPr>
              <a:t>关于做好中等职业学校教学诊断与改进工作的通知</a:t>
            </a:r>
            <a:r>
              <a:rPr lang="en-US" altLang="zh-CN" sz="1600" b="1" dirty="0" smtClean="0">
                <a:solidFill>
                  <a:schemeClr val="tx1"/>
                </a:solidFill>
                <a:latin typeface="微软雅黑" pitchFamily="34" charset="-122"/>
                <a:ea typeface="微软雅黑" pitchFamily="34" charset="-122"/>
                <a:cs typeface="宋体" pitchFamily="2" charset="-122"/>
              </a:rPr>
              <a:t>》</a:t>
            </a:r>
            <a:r>
              <a:rPr lang="zh-CN" altLang="en-US" sz="1600" b="1" dirty="0" smtClean="0">
                <a:solidFill>
                  <a:schemeClr val="tx1"/>
                </a:solidFill>
                <a:latin typeface="微软雅黑" pitchFamily="34" charset="-122"/>
                <a:ea typeface="微软雅黑" pitchFamily="34" charset="-122"/>
                <a:cs typeface="宋体" pitchFamily="2" charset="-122"/>
              </a:rPr>
              <a:t>（教职成司函</a:t>
            </a:r>
            <a:r>
              <a:rPr lang="en-US" altLang="zh-CN" sz="1600" b="1" dirty="0" smtClean="0">
                <a:solidFill>
                  <a:schemeClr val="tx1"/>
                </a:solidFill>
                <a:latin typeface="微软雅黑" pitchFamily="34" charset="-122"/>
                <a:ea typeface="微软雅黑" pitchFamily="34" charset="-122"/>
                <a:cs typeface="宋体" pitchFamily="2" charset="-122"/>
              </a:rPr>
              <a:t>〔2016〕37</a:t>
            </a:r>
            <a:r>
              <a:rPr lang="zh-CN" altLang="en-US" sz="1600" b="1" dirty="0" smtClean="0">
                <a:solidFill>
                  <a:schemeClr val="tx1"/>
                </a:solidFill>
                <a:latin typeface="微软雅黑" pitchFamily="34" charset="-122"/>
                <a:ea typeface="微软雅黑" pitchFamily="34" charset="-122"/>
                <a:cs typeface="宋体" pitchFamily="2" charset="-122"/>
              </a:rPr>
              <a:t>号），印发了</a:t>
            </a:r>
            <a:r>
              <a:rPr lang="en-US" altLang="zh-CN" sz="1600" b="1" dirty="0" smtClean="0">
                <a:solidFill>
                  <a:schemeClr val="tx1"/>
                </a:solidFill>
                <a:latin typeface="微软雅黑" pitchFamily="34" charset="-122"/>
                <a:ea typeface="微软雅黑" pitchFamily="34" charset="-122"/>
                <a:cs typeface="宋体" pitchFamily="2" charset="-122"/>
              </a:rPr>
              <a:t>《</a:t>
            </a:r>
            <a:r>
              <a:rPr lang="zh-CN" altLang="en-US" sz="1600" b="1" dirty="0" smtClean="0">
                <a:solidFill>
                  <a:schemeClr val="tx1"/>
                </a:solidFill>
                <a:latin typeface="微软雅黑" pitchFamily="34" charset="-122"/>
                <a:ea typeface="微软雅黑" pitchFamily="34" charset="-122"/>
                <a:cs typeface="宋体" pitchFamily="2" charset="-122"/>
              </a:rPr>
              <a:t>中等职业学校教学工作诊断与改进指导方案（试行）</a:t>
            </a:r>
            <a:r>
              <a:rPr lang="en-US" altLang="zh-CN" sz="1600" b="1" dirty="0" smtClean="0">
                <a:solidFill>
                  <a:schemeClr val="tx1"/>
                </a:solidFill>
                <a:latin typeface="微软雅黑" pitchFamily="34" charset="-122"/>
                <a:ea typeface="微软雅黑" pitchFamily="34" charset="-122"/>
                <a:cs typeface="宋体" pitchFamily="2" charset="-122"/>
              </a:rPr>
              <a:t>》</a:t>
            </a:r>
            <a:endParaRPr lang="zh-CN" altLang="en-US" sz="1400" dirty="0" smtClean="0">
              <a:solidFill>
                <a:schemeClr val="tx1"/>
              </a:solidFill>
              <a:latin typeface="微软雅黑" pitchFamily="34" charset="-122"/>
              <a:ea typeface="微软雅黑" pitchFamily="34" charset="-122"/>
              <a:cs typeface="宋体" pitchFamily="2" charset="-122"/>
            </a:endParaRPr>
          </a:p>
        </p:txBody>
      </p:sp>
      <p:sp>
        <p:nvSpPr>
          <p:cNvPr id="67" name="矩形 66"/>
          <p:cNvSpPr/>
          <p:nvPr/>
        </p:nvSpPr>
        <p:spPr>
          <a:xfrm>
            <a:off x="683568" y="2067694"/>
            <a:ext cx="1354858" cy="369332"/>
          </a:xfrm>
          <a:prstGeom prst="rect">
            <a:avLst/>
          </a:prstGeom>
        </p:spPr>
        <p:txBody>
          <a:bodyPr wrap="none">
            <a:spAutoFit/>
          </a:bodyPr>
          <a:lstStyle/>
          <a:p>
            <a:r>
              <a:rPr lang="en-US" altLang="zh-CN" sz="1800" b="1" dirty="0" smtClean="0">
                <a:solidFill>
                  <a:schemeClr val="tx1"/>
                </a:solidFill>
                <a:latin typeface="Arial" pitchFamily="34" charset="0"/>
                <a:ea typeface="仿宋_GB2312"/>
                <a:cs typeface="宋体" pitchFamily="2" charset="-122"/>
              </a:rPr>
              <a:t>2016</a:t>
            </a:r>
            <a:r>
              <a:rPr lang="zh-CN" altLang="en-US" sz="1800" b="1" dirty="0" smtClean="0">
                <a:solidFill>
                  <a:schemeClr val="tx1"/>
                </a:solidFill>
                <a:latin typeface="Arial" pitchFamily="34" charset="0"/>
                <a:ea typeface="仿宋_GB2312"/>
                <a:cs typeface="宋体" pitchFamily="2" charset="-122"/>
              </a:rPr>
              <a:t>年</a:t>
            </a:r>
            <a:r>
              <a:rPr lang="en-US" altLang="zh-CN" sz="1800" b="1" dirty="0" smtClean="0">
                <a:solidFill>
                  <a:schemeClr val="tx1"/>
                </a:solidFill>
                <a:latin typeface="Arial" pitchFamily="34" charset="0"/>
                <a:ea typeface="仿宋_GB2312"/>
                <a:cs typeface="宋体" pitchFamily="2" charset="-122"/>
              </a:rPr>
              <a:t>4</a:t>
            </a:r>
            <a:r>
              <a:rPr lang="zh-CN" altLang="en-US" sz="1800" b="1" dirty="0" smtClean="0">
                <a:solidFill>
                  <a:schemeClr val="tx1"/>
                </a:solidFill>
                <a:latin typeface="Arial" pitchFamily="34" charset="0"/>
                <a:ea typeface="仿宋_GB2312"/>
                <a:cs typeface="宋体" pitchFamily="2" charset="-122"/>
              </a:rPr>
              <a:t>月 </a:t>
            </a:r>
            <a:endParaRPr lang="zh-CN" altLang="en-US" dirty="0"/>
          </a:p>
        </p:txBody>
      </p:sp>
      <p:sp>
        <p:nvSpPr>
          <p:cNvPr id="68" name="Shape 148"/>
          <p:cNvSpPr/>
          <p:nvPr/>
        </p:nvSpPr>
        <p:spPr>
          <a:xfrm>
            <a:off x="683568" y="3363838"/>
            <a:ext cx="1296144" cy="144016"/>
          </a:xfrm>
          <a:prstGeom prst="roundRect">
            <a:avLst>
              <a:gd name="adj" fmla="val 46237"/>
            </a:avLst>
          </a:prstGeom>
          <a:solidFill>
            <a:srgbClr val="26C6DA"/>
          </a:solidFill>
          <a:ln w="12700">
            <a:miter lim="400000"/>
          </a:ln>
        </p:spPr>
        <p:txBody>
          <a:bodyPr lIns="0" tIns="0" rIns="0" bIns="0" anchor="ctr"/>
          <a:lstStyle/>
          <a:p>
            <a:pPr lvl="0">
              <a:defRPr sz="3200"/>
            </a:pPr>
            <a:endParaRPr/>
          </a:p>
        </p:txBody>
      </p:sp>
      <p:sp>
        <p:nvSpPr>
          <p:cNvPr id="69" name="矩形 68"/>
          <p:cNvSpPr/>
          <p:nvPr/>
        </p:nvSpPr>
        <p:spPr>
          <a:xfrm>
            <a:off x="2051720" y="2933531"/>
            <a:ext cx="6065912" cy="646331"/>
          </a:xfrm>
          <a:prstGeom prst="rect">
            <a:avLst/>
          </a:prstGeom>
        </p:spPr>
        <p:txBody>
          <a:bodyPr wrap="square">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河南省教育厅关于印发</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河南省中等职业学校教学诊断与改进工作实施方案</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的通知（教职成</a:t>
            </a:r>
            <a:r>
              <a:rPr lang="en-US" altLang="zh-CN" sz="1800" b="1" dirty="0" smtClean="0">
                <a:solidFill>
                  <a:schemeClr val="tx1"/>
                </a:solidFill>
                <a:latin typeface="微软雅黑" pitchFamily="34" charset="-122"/>
                <a:ea typeface="微软雅黑" pitchFamily="34" charset="-122"/>
                <a:cs typeface="宋体" pitchFamily="2" charset="-122"/>
              </a:rPr>
              <a:t>〔2017〕37</a:t>
            </a:r>
            <a:r>
              <a:rPr lang="zh-CN" altLang="en-US" sz="1800" b="1" dirty="0" smtClean="0">
                <a:solidFill>
                  <a:schemeClr val="tx1"/>
                </a:solidFill>
                <a:latin typeface="微软雅黑" pitchFamily="34" charset="-122"/>
                <a:ea typeface="微软雅黑" pitchFamily="34" charset="-122"/>
                <a:cs typeface="宋体" pitchFamily="2" charset="-122"/>
              </a:rPr>
              <a:t>号）</a:t>
            </a:r>
            <a:endParaRPr lang="zh-CN" altLang="en-US" sz="1600" dirty="0" smtClean="0">
              <a:solidFill>
                <a:schemeClr val="tx1"/>
              </a:solidFill>
              <a:latin typeface="微软雅黑" pitchFamily="34" charset="-122"/>
              <a:ea typeface="微软雅黑" pitchFamily="34" charset="-122"/>
              <a:cs typeface="宋体" pitchFamily="2" charset="-122"/>
            </a:endParaRPr>
          </a:p>
        </p:txBody>
      </p:sp>
      <p:sp>
        <p:nvSpPr>
          <p:cNvPr id="70" name="矩形 69"/>
          <p:cNvSpPr/>
          <p:nvPr/>
        </p:nvSpPr>
        <p:spPr>
          <a:xfrm>
            <a:off x="683568" y="3003798"/>
            <a:ext cx="1354858" cy="369332"/>
          </a:xfrm>
          <a:prstGeom prst="rect">
            <a:avLst/>
          </a:prstGeom>
        </p:spPr>
        <p:txBody>
          <a:bodyPr wrap="none">
            <a:spAutoFit/>
          </a:bodyPr>
          <a:lstStyle/>
          <a:p>
            <a:r>
              <a:rPr lang="en-US" altLang="zh-CN" sz="1800" b="1" dirty="0" smtClean="0">
                <a:solidFill>
                  <a:schemeClr val="tx1"/>
                </a:solidFill>
                <a:latin typeface="Arial" pitchFamily="34" charset="0"/>
                <a:ea typeface="仿宋_GB2312"/>
                <a:cs typeface="宋体" pitchFamily="2" charset="-122"/>
              </a:rPr>
              <a:t>2017</a:t>
            </a:r>
            <a:r>
              <a:rPr lang="zh-CN" altLang="en-US" sz="1800" b="1" dirty="0" smtClean="0">
                <a:solidFill>
                  <a:schemeClr val="tx1"/>
                </a:solidFill>
                <a:latin typeface="Arial" pitchFamily="34" charset="0"/>
                <a:ea typeface="仿宋_GB2312"/>
                <a:cs typeface="宋体" pitchFamily="2" charset="-122"/>
              </a:rPr>
              <a:t>年</a:t>
            </a:r>
            <a:r>
              <a:rPr lang="en-US" altLang="zh-CN" sz="1800" b="1" dirty="0" smtClean="0">
                <a:solidFill>
                  <a:schemeClr val="tx1"/>
                </a:solidFill>
                <a:latin typeface="Arial" pitchFamily="34" charset="0"/>
                <a:ea typeface="仿宋_GB2312"/>
                <a:cs typeface="宋体" pitchFamily="2" charset="-122"/>
              </a:rPr>
              <a:t>2</a:t>
            </a:r>
            <a:r>
              <a:rPr lang="zh-CN" altLang="en-US" sz="1800" b="1" dirty="0" smtClean="0">
                <a:solidFill>
                  <a:schemeClr val="tx1"/>
                </a:solidFill>
                <a:latin typeface="Arial" pitchFamily="34" charset="0"/>
                <a:ea typeface="仿宋_GB2312"/>
                <a:cs typeface="宋体" pitchFamily="2" charset="-122"/>
              </a:rPr>
              <a:t>月 </a:t>
            </a:r>
            <a:endParaRPr lang="zh-CN" altLang="en-US" dirty="0"/>
          </a:p>
        </p:txBody>
      </p:sp>
      <p:sp>
        <p:nvSpPr>
          <p:cNvPr id="71" name="Shape 148"/>
          <p:cNvSpPr/>
          <p:nvPr/>
        </p:nvSpPr>
        <p:spPr>
          <a:xfrm>
            <a:off x="683568" y="4312136"/>
            <a:ext cx="1296144" cy="144016"/>
          </a:xfrm>
          <a:prstGeom prst="roundRect">
            <a:avLst>
              <a:gd name="adj" fmla="val 46237"/>
            </a:avLst>
          </a:prstGeom>
          <a:solidFill>
            <a:srgbClr val="EC7825"/>
          </a:solidFill>
          <a:ln w="12700">
            <a:miter lim="400000"/>
          </a:ln>
        </p:spPr>
        <p:txBody>
          <a:bodyPr lIns="0" tIns="0" rIns="0" bIns="0" anchor="ctr"/>
          <a:lstStyle/>
          <a:p>
            <a:pPr>
              <a:defRPr sz="3200"/>
            </a:pPr>
            <a:endParaRPr sz="3200"/>
          </a:p>
        </p:txBody>
      </p:sp>
      <p:sp>
        <p:nvSpPr>
          <p:cNvPr id="72" name="矩形 71"/>
          <p:cNvSpPr/>
          <p:nvPr/>
        </p:nvSpPr>
        <p:spPr>
          <a:xfrm>
            <a:off x="2051720" y="3808080"/>
            <a:ext cx="6065912" cy="646331"/>
          </a:xfrm>
          <a:prstGeom prst="rect">
            <a:avLst/>
          </a:prstGeom>
        </p:spPr>
        <p:txBody>
          <a:bodyPr wrap="square">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教育部职成教司</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关于全面推进职业院校教学工作诊断与改进制度建设的通知</a:t>
            </a:r>
            <a:r>
              <a:rPr lang="en-US" altLang="zh-CN" sz="1800" b="1" dirty="0" smtClean="0">
                <a:solidFill>
                  <a:schemeClr val="tx1"/>
                </a:solidFill>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（教职成司函</a:t>
            </a:r>
            <a:r>
              <a:rPr lang="en-US" altLang="zh-CN" sz="1800" b="1" dirty="0" smtClean="0">
                <a:solidFill>
                  <a:schemeClr val="tx1"/>
                </a:solidFill>
                <a:latin typeface="微软雅黑" pitchFamily="34" charset="-122"/>
                <a:ea typeface="微软雅黑" pitchFamily="34" charset="-122"/>
                <a:cs typeface="宋体" pitchFamily="2" charset="-122"/>
              </a:rPr>
              <a:t>〔2017〕56</a:t>
            </a:r>
            <a:r>
              <a:rPr lang="zh-CN" altLang="en-US" sz="1800" b="1" dirty="0" smtClean="0">
                <a:solidFill>
                  <a:schemeClr val="tx1"/>
                </a:solidFill>
                <a:latin typeface="微软雅黑" pitchFamily="34" charset="-122"/>
                <a:ea typeface="微软雅黑" pitchFamily="34" charset="-122"/>
                <a:cs typeface="宋体" pitchFamily="2" charset="-122"/>
              </a:rPr>
              <a:t>号） </a:t>
            </a:r>
            <a:endParaRPr lang="zh-CN" altLang="en-US" sz="1600" dirty="0" smtClean="0">
              <a:solidFill>
                <a:schemeClr val="tx1"/>
              </a:solidFill>
              <a:latin typeface="微软雅黑" pitchFamily="34" charset="-122"/>
              <a:ea typeface="微软雅黑" pitchFamily="34" charset="-122"/>
              <a:cs typeface="宋体" pitchFamily="2" charset="-122"/>
            </a:endParaRPr>
          </a:p>
        </p:txBody>
      </p:sp>
      <p:sp>
        <p:nvSpPr>
          <p:cNvPr id="73" name="矩形 72"/>
          <p:cNvSpPr/>
          <p:nvPr/>
        </p:nvSpPr>
        <p:spPr>
          <a:xfrm>
            <a:off x="683568" y="3952096"/>
            <a:ext cx="1354858" cy="369332"/>
          </a:xfrm>
          <a:prstGeom prst="rect">
            <a:avLst/>
          </a:prstGeom>
        </p:spPr>
        <p:txBody>
          <a:bodyPr wrap="none">
            <a:spAutoFit/>
          </a:bodyPr>
          <a:lstStyle/>
          <a:p>
            <a:r>
              <a:rPr lang="en-US" altLang="zh-CN" sz="1800" b="1" dirty="0" smtClean="0">
                <a:solidFill>
                  <a:schemeClr val="tx1"/>
                </a:solidFill>
                <a:latin typeface="Arial" pitchFamily="34" charset="0"/>
                <a:ea typeface="仿宋_GB2312"/>
                <a:cs typeface="宋体" pitchFamily="2" charset="-122"/>
              </a:rPr>
              <a:t>2017</a:t>
            </a:r>
            <a:r>
              <a:rPr lang="zh-CN" altLang="en-US" sz="1800" b="1" dirty="0" smtClean="0">
                <a:solidFill>
                  <a:schemeClr val="tx1"/>
                </a:solidFill>
                <a:latin typeface="Arial" pitchFamily="34" charset="0"/>
                <a:ea typeface="仿宋_GB2312"/>
                <a:cs typeface="宋体" pitchFamily="2" charset="-122"/>
              </a:rPr>
              <a:t>年</a:t>
            </a:r>
            <a:r>
              <a:rPr lang="en-US" altLang="zh-CN" sz="1800" b="1" dirty="0" smtClean="0">
                <a:solidFill>
                  <a:schemeClr val="tx1"/>
                </a:solidFill>
                <a:latin typeface="Arial" pitchFamily="34" charset="0"/>
                <a:ea typeface="仿宋_GB2312"/>
                <a:cs typeface="宋体" pitchFamily="2" charset="-122"/>
              </a:rPr>
              <a:t>6</a:t>
            </a:r>
            <a:r>
              <a:rPr lang="zh-CN" altLang="en-US" sz="1800" b="1" dirty="0" smtClean="0">
                <a:solidFill>
                  <a:schemeClr val="tx1"/>
                </a:solidFill>
                <a:latin typeface="Arial" pitchFamily="34" charset="0"/>
                <a:ea typeface="仿宋_GB2312"/>
                <a:cs typeface="宋体" pitchFamily="2" charset="-122"/>
              </a:rPr>
              <a:t>月 </a:t>
            </a:r>
            <a:endParaRPr lang="zh-CN" alt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914"/>
          <p:cNvSpPr/>
          <p:nvPr/>
        </p:nvSpPr>
        <p:spPr>
          <a:xfrm>
            <a:off x="2862334" y="1180493"/>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26C6DA"/>
          </a:solidFill>
          <a:ln w="12700">
            <a:miter lim="400000"/>
          </a:ln>
        </p:spPr>
        <p:txBody>
          <a:bodyPr lIns="0" tIns="0" rIns="0" bIns="0" anchor="ctr"/>
          <a:lstStyle/>
          <a:p>
            <a:pPr>
              <a:buClrTx/>
              <a:defRPr sz="3200"/>
            </a:pPr>
            <a:endParaRPr sz="3200"/>
          </a:p>
        </p:txBody>
      </p:sp>
      <p:sp>
        <p:nvSpPr>
          <p:cNvPr id="5" name="Shape 6915"/>
          <p:cNvSpPr/>
          <p:nvPr/>
        </p:nvSpPr>
        <p:spPr>
          <a:xfrm>
            <a:off x="4532905" y="1180492"/>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26C6DA"/>
          </a:solidFill>
          <a:ln w="12700">
            <a:miter lim="400000"/>
          </a:ln>
        </p:spPr>
        <p:txBody>
          <a:bodyPr lIns="0" tIns="0" rIns="0" bIns="0" anchor="ctr"/>
          <a:lstStyle/>
          <a:p>
            <a:pPr>
              <a:buClrTx/>
              <a:defRPr sz="3200"/>
            </a:pPr>
            <a:endParaRPr sz="3200"/>
          </a:p>
        </p:txBody>
      </p:sp>
      <p:sp>
        <p:nvSpPr>
          <p:cNvPr id="6" name="Shape 6916"/>
          <p:cNvSpPr/>
          <p:nvPr/>
        </p:nvSpPr>
        <p:spPr>
          <a:xfrm>
            <a:off x="2862335" y="2685443"/>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26C6DA"/>
          </a:solidFill>
          <a:ln w="12700">
            <a:miter lim="400000"/>
          </a:ln>
        </p:spPr>
        <p:txBody>
          <a:bodyPr lIns="0" tIns="0" rIns="0" bIns="0" anchor="ctr"/>
          <a:lstStyle/>
          <a:p>
            <a:pPr>
              <a:defRPr sz="3200"/>
            </a:pPr>
            <a:endParaRPr sz="3200"/>
          </a:p>
        </p:txBody>
      </p:sp>
      <p:sp>
        <p:nvSpPr>
          <p:cNvPr id="7" name="Shape 6917"/>
          <p:cNvSpPr/>
          <p:nvPr/>
        </p:nvSpPr>
        <p:spPr>
          <a:xfrm>
            <a:off x="4355976" y="2859782"/>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26C6DA"/>
          </a:solidFill>
          <a:ln w="12700">
            <a:miter lim="400000"/>
          </a:ln>
        </p:spPr>
        <p:txBody>
          <a:bodyPr lIns="0" tIns="0" rIns="0" bIns="0" anchor="ctr"/>
          <a:lstStyle/>
          <a:p>
            <a:pPr>
              <a:defRPr sz="3200"/>
            </a:pPr>
            <a:endParaRPr sz="3200"/>
          </a:p>
        </p:txBody>
      </p:sp>
      <p:sp>
        <p:nvSpPr>
          <p:cNvPr id="13" name="矩形 12"/>
          <p:cNvSpPr/>
          <p:nvPr/>
        </p:nvSpPr>
        <p:spPr>
          <a:xfrm>
            <a:off x="3995936" y="2283718"/>
            <a:ext cx="1005403" cy="1077218"/>
          </a:xfrm>
          <a:prstGeom prst="rect">
            <a:avLst/>
          </a:prstGeom>
        </p:spPr>
        <p:txBody>
          <a:bodyPr wrap="none">
            <a:spAutoFit/>
          </a:bodyPr>
          <a:lstStyle/>
          <a:p>
            <a:r>
              <a:rPr lang="zh-CN" altLang="en-US" sz="3200" b="1" dirty="0" smtClean="0">
                <a:solidFill>
                  <a:schemeClr val="tx1">
                    <a:lumMod val="75000"/>
                    <a:lumOff val="25000"/>
                  </a:schemeClr>
                </a:solidFill>
                <a:latin typeface="微软雅黑" pitchFamily="34" charset="-122"/>
                <a:ea typeface="微软雅黑" pitchFamily="34" charset="-122"/>
                <a:cs typeface="Lucida Grande"/>
                <a:sym typeface="Lucida Grande"/>
              </a:rPr>
              <a:t>教学</a:t>
            </a:r>
            <a:endParaRPr lang="en-US" altLang="zh-CN" sz="3200" b="1" dirty="0" smtClean="0">
              <a:solidFill>
                <a:schemeClr val="tx1">
                  <a:lumMod val="75000"/>
                  <a:lumOff val="25000"/>
                </a:schemeClr>
              </a:solidFill>
              <a:latin typeface="微软雅黑" pitchFamily="34" charset="-122"/>
              <a:ea typeface="微软雅黑" pitchFamily="34" charset="-122"/>
              <a:cs typeface="Lucida Grande"/>
              <a:sym typeface="Lucida Grande"/>
            </a:endParaRPr>
          </a:p>
          <a:p>
            <a:r>
              <a:rPr lang="zh-CN" altLang="zh-CN" sz="3200" b="1" dirty="0" smtClean="0">
                <a:solidFill>
                  <a:schemeClr val="tx1">
                    <a:lumMod val="75000"/>
                    <a:lumOff val="25000"/>
                  </a:schemeClr>
                </a:solidFill>
                <a:latin typeface="微软雅黑" pitchFamily="34" charset="-122"/>
                <a:ea typeface="微软雅黑" pitchFamily="34" charset="-122"/>
                <a:cs typeface="Lucida Grande"/>
                <a:sym typeface="Lucida Grande"/>
              </a:rPr>
              <a:t>诊改</a:t>
            </a:r>
            <a:endParaRPr lang="zh-CN" altLang="en-US" sz="3200" b="1"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3419872" y="555526"/>
            <a:ext cx="2160240" cy="584775"/>
          </a:xfrm>
          <a:prstGeom prst="rect">
            <a:avLst/>
          </a:prstGeom>
          <a:ln>
            <a:noFill/>
          </a:ln>
        </p:spPr>
        <p:txBody>
          <a:bodyPr wrap="square">
            <a:spAutoFit/>
          </a:bodyPr>
          <a:lstStyle/>
          <a:p>
            <a:r>
              <a:rPr lang="zh-CN"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工作</a:t>
            </a:r>
            <a:r>
              <a:rPr lang="zh-CN" altLang="zh-CN" sz="3200" b="1" dirty="0" smtClean="0">
                <a:ln w="12700">
                  <a:noFill/>
                  <a:prstDash val="solid"/>
                </a:ln>
                <a:solidFill>
                  <a:srgbClr val="F23E5C"/>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方针</a:t>
            </a:r>
            <a:endParaRPr lang="zh-CN" altLang="en-US" sz="3200" b="1" dirty="0" smtClean="0">
              <a:ln w="12700">
                <a:noFill/>
                <a:prstDash val="solid"/>
              </a:ln>
              <a:solidFill>
                <a:srgbClr val="F23E5C"/>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endParaRPr>
          </a:p>
        </p:txBody>
      </p:sp>
      <p:sp>
        <p:nvSpPr>
          <p:cNvPr id="15" name="矩形 14"/>
          <p:cNvSpPr/>
          <p:nvPr/>
        </p:nvSpPr>
        <p:spPr>
          <a:xfrm>
            <a:off x="6228184" y="2499742"/>
            <a:ext cx="1005403" cy="1077218"/>
          </a:xfrm>
          <a:prstGeom prst="rect">
            <a:avLst/>
          </a:prstGeom>
          <a:ln>
            <a:noFill/>
          </a:ln>
        </p:spPr>
        <p:txBody>
          <a:bodyPr wrap="none">
            <a:spAutoFit/>
          </a:bodyPr>
          <a:lstStyle/>
          <a:p>
            <a:r>
              <a:rPr lang="zh-CN"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工作</a:t>
            </a:r>
            <a:endParaRPr lang="en-US"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endParaRPr>
          </a:p>
          <a:p>
            <a:r>
              <a:rPr lang="zh-CN" altLang="en-US" sz="3200" b="1" dirty="0" smtClean="0">
                <a:ln w="12700">
                  <a:noFill/>
                  <a:prstDash val="solid"/>
                </a:ln>
                <a:solidFill>
                  <a:srgbClr val="F23E5C"/>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目标</a:t>
            </a:r>
          </a:p>
        </p:txBody>
      </p:sp>
      <p:sp>
        <p:nvSpPr>
          <p:cNvPr id="16" name="矩形 15"/>
          <p:cNvSpPr/>
          <p:nvPr/>
        </p:nvSpPr>
        <p:spPr>
          <a:xfrm>
            <a:off x="3563888" y="4443958"/>
            <a:ext cx="1872208" cy="584775"/>
          </a:xfrm>
          <a:prstGeom prst="rect">
            <a:avLst/>
          </a:prstGeom>
          <a:ln>
            <a:noFill/>
          </a:ln>
        </p:spPr>
        <p:txBody>
          <a:bodyPr wrap="square">
            <a:spAutoFit/>
          </a:bodyPr>
          <a:lstStyle/>
          <a:p>
            <a:r>
              <a:rPr lang="zh-CN"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工作</a:t>
            </a:r>
            <a:r>
              <a:rPr lang="zh-CN" altLang="en-US" sz="3200" b="1" dirty="0" smtClean="0">
                <a:ln w="12700">
                  <a:noFill/>
                  <a:prstDash val="solid"/>
                </a:ln>
                <a:solidFill>
                  <a:srgbClr val="F23E5C"/>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任务</a:t>
            </a:r>
          </a:p>
        </p:txBody>
      </p:sp>
      <p:sp>
        <p:nvSpPr>
          <p:cNvPr id="17" name="矩形 16"/>
          <p:cNvSpPr/>
          <p:nvPr/>
        </p:nvSpPr>
        <p:spPr>
          <a:xfrm>
            <a:off x="1691680" y="2355726"/>
            <a:ext cx="1005403" cy="1077218"/>
          </a:xfrm>
          <a:prstGeom prst="rect">
            <a:avLst/>
          </a:prstGeom>
          <a:ln>
            <a:noFill/>
          </a:ln>
        </p:spPr>
        <p:txBody>
          <a:bodyPr wrap="none">
            <a:spAutoFit/>
          </a:bodyPr>
          <a:lstStyle/>
          <a:p>
            <a:r>
              <a:rPr lang="zh-CN"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工作</a:t>
            </a:r>
            <a:endParaRPr lang="en-US" altLang="zh-CN" sz="3200" b="1" dirty="0" smtClean="0">
              <a:ln w="12700">
                <a:noFill/>
                <a:prstDash val="solid"/>
              </a:ln>
              <a:solidFill>
                <a:schemeClr val="tx1">
                  <a:lumMod val="65000"/>
                  <a:lumOff val="35000"/>
                </a:schemeClr>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endParaRPr>
          </a:p>
          <a:p>
            <a:r>
              <a:rPr lang="zh-CN" altLang="en-US" sz="3200" b="1" dirty="0" smtClean="0">
                <a:ln w="12700">
                  <a:noFill/>
                  <a:prstDash val="solid"/>
                </a:ln>
                <a:solidFill>
                  <a:srgbClr val="F23E5C"/>
                </a:solidFill>
                <a:effectLst>
                  <a:outerShdw blurRad="41275" dist="20320" dir="1800000" algn="tl" rotWithShape="0">
                    <a:srgbClr val="000000">
                      <a:alpha val="40000"/>
                    </a:srgbClr>
                  </a:outerShdw>
                </a:effectLst>
                <a:latin typeface="微软雅黑" pitchFamily="34" charset="-122"/>
                <a:ea typeface="微软雅黑" pitchFamily="34" charset="-122"/>
                <a:cs typeface="Lucida Grande"/>
                <a:sym typeface="Lucida Grande"/>
              </a:rPr>
              <a:t>原则</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843558"/>
            <a:ext cx="2504212"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（一）诊改</a:t>
            </a:r>
            <a:r>
              <a:rPr lang="zh-CN" altLang="zh-CN" sz="2000" b="1" dirty="0" smtClean="0">
                <a:solidFill>
                  <a:schemeClr val="accent5"/>
                </a:solidFill>
                <a:latin typeface="微软雅黑" pitchFamily="34" charset="-122"/>
                <a:ea typeface="微软雅黑" pitchFamily="34" charset="-122"/>
                <a:cs typeface="Lucida Grande"/>
                <a:sym typeface="Lucida Grande"/>
              </a:rPr>
              <a:t>工作方针</a:t>
            </a:r>
            <a:endParaRPr lang="zh-CN" altLang="en-US" dirty="0">
              <a:solidFill>
                <a:schemeClr val="accent5"/>
              </a:solidFill>
              <a:latin typeface="微软雅黑" pitchFamily="34" charset="-122"/>
              <a:ea typeface="微软雅黑" pitchFamily="34" charset="-122"/>
            </a:endParaRPr>
          </a:p>
        </p:txBody>
      </p:sp>
      <p:grpSp>
        <p:nvGrpSpPr>
          <p:cNvPr id="3" name="组合 2"/>
          <p:cNvGrpSpPr/>
          <p:nvPr/>
        </p:nvGrpSpPr>
        <p:grpSpPr>
          <a:xfrm>
            <a:off x="1835696" y="1563638"/>
            <a:ext cx="1511085" cy="1509370"/>
            <a:chOff x="5305424" y="2638424"/>
            <a:chExt cx="1579563" cy="1577975"/>
          </a:xfrm>
          <a:solidFill>
            <a:srgbClr val="000000">
              <a:alpha val="60000"/>
            </a:srgbClr>
          </a:solidFill>
        </p:grpSpPr>
        <p:sp>
          <p:nvSpPr>
            <p:cNvPr id="4"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2"/>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endParaRPr>
            </a:p>
          </p:txBody>
        </p:sp>
        <p:sp>
          <p:nvSpPr>
            <p:cNvPr id="5" name="Freeform 7"/>
            <p:cNvSpPr>
              <a:spLocks noEditPoints="1"/>
            </p:cNvSpPr>
            <p:nvPr/>
          </p:nvSpPr>
          <p:spPr bwMode="auto">
            <a:xfrm>
              <a:off x="5602287" y="2933700"/>
              <a:ext cx="985837"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endParaRPr>
            </a:p>
          </p:txBody>
        </p:sp>
      </p:grpSp>
      <p:grpSp>
        <p:nvGrpSpPr>
          <p:cNvPr id="6" name="组合 5"/>
          <p:cNvGrpSpPr/>
          <p:nvPr/>
        </p:nvGrpSpPr>
        <p:grpSpPr>
          <a:xfrm>
            <a:off x="2752361" y="2478832"/>
            <a:ext cx="1896829" cy="1893545"/>
            <a:chOff x="5102225" y="2441575"/>
            <a:chExt cx="1982788" cy="1979613"/>
          </a:xfrm>
          <a:solidFill>
            <a:srgbClr val="000000">
              <a:alpha val="60000"/>
            </a:srgbClr>
          </a:solidFill>
          <a:effectLst/>
        </p:grpSpPr>
        <p:sp>
          <p:nvSpPr>
            <p:cNvPr id="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p:nvPr/>
        </p:nvGrpSpPr>
        <p:grpSpPr>
          <a:xfrm>
            <a:off x="4355976" y="1967693"/>
            <a:ext cx="1496871" cy="1518604"/>
            <a:chOff x="5803900" y="2852738"/>
            <a:chExt cx="1300163" cy="1319212"/>
          </a:xfrm>
          <a:solidFill>
            <a:srgbClr val="000000">
              <a:alpha val="60000"/>
            </a:srgbClr>
          </a:solidFill>
          <a:effectLst/>
        </p:grpSpPr>
        <p:sp>
          <p:nvSpPr>
            <p:cNvPr id="10"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4"/>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5652120" y="2327733"/>
            <a:ext cx="1658066" cy="1656184"/>
            <a:chOff x="5305425" y="2638425"/>
            <a:chExt cx="1579563" cy="1577975"/>
          </a:xfrm>
          <a:solidFill>
            <a:srgbClr val="000000">
              <a:alpha val="60000"/>
            </a:srgbClr>
          </a:solidFill>
          <a:effectLst/>
        </p:grpSpPr>
        <p:sp>
          <p:nvSpPr>
            <p:cNvPr id="1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5"/>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矩形 14"/>
          <p:cNvSpPr/>
          <p:nvPr/>
        </p:nvSpPr>
        <p:spPr>
          <a:xfrm>
            <a:off x="2267744" y="1967693"/>
            <a:ext cx="648072" cy="623248"/>
          </a:xfrm>
          <a:prstGeom prst="rect">
            <a:avLst/>
          </a:prstGeom>
          <a:solidFill>
            <a:schemeClr val="bg1"/>
          </a:solidFill>
        </p:spPr>
        <p:txBody>
          <a:bodyPr wrap="square" lIns="68580" tIns="34290" rIns="68580" bIns="34290">
            <a:spAutoFit/>
          </a:bodyPr>
          <a:lstStyle/>
          <a:p>
            <a:r>
              <a:rPr lang="zh-CN" altLang="zh-CN" sz="1800" b="1" dirty="0" smtClean="0">
                <a:latin typeface="微软雅黑" pitchFamily="34" charset="-122"/>
                <a:ea typeface="微软雅黑" pitchFamily="34" charset="-122"/>
                <a:cs typeface="Lucida Grande"/>
                <a:sym typeface="Lucida Grande"/>
              </a:rPr>
              <a:t>需求</a:t>
            </a:r>
            <a:endParaRPr lang="en-US" altLang="zh-CN" sz="1800" b="1" dirty="0" smtClean="0">
              <a:latin typeface="微软雅黑" pitchFamily="34" charset="-122"/>
              <a:ea typeface="微软雅黑" pitchFamily="34" charset="-122"/>
              <a:cs typeface="Lucida Grande"/>
              <a:sym typeface="Lucida Grande"/>
            </a:endParaRPr>
          </a:p>
          <a:p>
            <a:r>
              <a:rPr lang="zh-CN" altLang="zh-CN" sz="1800" b="1" dirty="0" smtClean="0">
                <a:latin typeface="微软雅黑" pitchFamily="34" charset="-122"/>
                <a:ea typeface="微软雅黑" pitchFamily="34" charset="-122"/>
                <a:cs typeface="Lucida Grande"/>
                <a:sym typeface="Lucida Grande"/>
              </a:rPr>
              <a:t>导向</a:t>
            </a:r>
            <a:endParaRPr lang="en-US" altLang="zh-CN" sz="2000" b="1" dirty="0" smtClean="0">
              <a:solidFill>
                <a:schemeClr val="accent2"/>
              </a:solidFill>
              <a:latin typeface="微软雅黑" pitchFamily="34" charset="-122"/>
              <a:ea typeface="微软雅黑" pitchFamily="34" charset="-122"/>
              <a:cs typeface="华文黑体" pitchFamily="2" charset="-122"/>
            </a:endParaRPr>
          </a:p>
        </p:txBody>
      </p:sp>
      <p:sp>
        <p:nvSpPr>
          <p:cNvPr id="36" name="矩形 35"/>
          <p:cNvSpPr/>
          <p:nvPr/>
        </p:nvSpPr>
        <p:spPr>
          <a:xfrm>
            <a:off x="3275856" y="3047813"/>
            <a:ext cx="864096" cy="807913"/>
          </a:xfrm>
          <a:prstGeom prst="rect">
            <a:avLst/>
          </a:prstGeom>
          <a:solidFill>
            <a:schemeClr val="bg1"/>
          </a:solidFill>
        </p:spPr>
        <p:txBody>
          <a:bodyPr wrap="square" lIns="68580" tIns="34290" rIns="68580" bIns="34290">
            <a:spAutoFit/>
          </a:bodyPr>
          <a:lstStyle/>
          <a:p>
            <a:r>
              <a:rPr lang="zh-CN" altLang="en-US" sz="2400" b="1" dirty="0" smtClean="0">
                <a:latin typeface="微软雅黑" pitchFamily="34" charset="-122"/>
                <a:ea typeface="微软雅黑" pitchFamily="34" charset="-122"/>
                <a:cs typeface="Lucida Grande"/>
                <a:sym typeface="Lucida Grande"/>
              </a:rPr>
              <a:t>自我保证</a:t>
            </a:r>
            <a:endParaRPr lang="en-US" altLang="zh-CN" sz="2800" b="1" dirty="0" smtClean="0">
              <a:solidFill>
                <a:schemeClr val="accent2"/>
              </a:solidFill>
              <a:latin typeface="微软雅黑" pitchFamily="34" charset="-122"/>
              <a:ea typeface="微软雅黑" pitchFamily="34" charset="-122"/>
              <a:cs typeface="华文黑体" pitchFamily="2" charset="-122"/>
            </a:endParaRPr>
          </a:p>
        </p:txBody>
      </p:sp>
      <p:sp>
        <p:nvSpPr>
          <p:cNvPr id="37" name="矩形 36"/>
          <p:cNvSpPr/>
          <p:nvPr/>
        </p:nvSpPr>
        <p:spPr>
          <a:xfrm>
            <a:off x="4789722" y="2474782"/>
            <a:ext cx="648072" cy="561692"/>
          </a:xfrm>
          <a:prstGeom prst="rect">
            <a:avLst/>
          </a:prstGeom>
          <a:solidFill>
            <a:schemeClr val="bg1"/>
          </a:solidFill>
        </p:spPr>
        <p:txBody>
          <a:bodyPr wrap="square" lIns="68580" tIns="34290" rIns="68580" bIns="34290">
            <a:spAutoFit/>
          </a:bodyPr>
          <a:lstStyle/>
          <a:p>
            <a:r>
              <a:rPr lang="zh-CN" altLang="en-US" sz="1600" b="1" dirty="0" smtClean="0">
                <a:latin typeface="微软雅黑" pitchFamily="34" charset="-122"/>
                <a:ea typeface="微软雅黑" pitchFamily="34" charset="-122"/>
                <a:cs typeface="Lucida Grande"/>
                <a:sym typeface="Lucida Grande"/>
              </a:rPr>
              <a:t>多元诊断</a:t>
            </a:r>
            <a:endParaRPr lang="en-US" altLang="zh-CN" sz="1800" b="1" dirty="0" smtClean="0">
              <a:solidFill>
                <a:schemeClr val="accent2"/>
              </a:solidFill>
              <a:latin typeface="微软雅黑" pitchFamily="34" charset="-122"/>
              <a:ea typeface="微软雅黑" pitchFamily="34" charset="-122"/>
              <a:cs typeface="华文黑体" pitchFamily="2" charset="-122"/>
            </a:endParaRPr>
          </a:p>
        </p:txBody>
      </p:sp>
      <p:sp>
        <p:nvSpPr>
          <p:cNvPr id="38" name="矩形 37"/>
          <p:cNvSpPr/>
          <p:nvPr/>
        </p:nvSpPr>
        <p:spPr>
          <a:xfrm>
            <a:off x="6156176" y="2831789"/>
            <a:ext cx="648072" cy="684803"/>
          </a:xfrm>
          <a:prstGeom prst="rect">
            <a:avLst/>
          </a:prstGeom>
          <a:solidFill>
            <a:schemeClr val="bg1"/>
          </a:solidFill>
        </p:spPr>
        <p:txBody>
          <a:bodyPr wrap="square" lIns="68580" tIns="34290" rIns="68580" bIns="34290">
            <a:spAutoFit/>
          </a:bodyPr>
          <a:lstStyle/>
          <a:p>
            <a:r>
              <a:rPr lang="zh-CN" altLang="en-US" sz="2000" b="1" dirty="0" smtClean="0">
                <a:latin typeface="微软雅黑" pitchFamily="34" charset="-122"/>
                <a:ea typeface="微软雅黑" pitchFamily="34" charset="-122"/>
                <a:cs typeface="Lucida Grande"/>
                <a:sym typeface="Lucida Grande"/>
              </a:rPr>
              <a:t>重在改进</a:t>
            </a:r>
            <a:endParaRPr lang="en-US" altLang="zh-CN" sz="2400" b="1" dirty="0" smtClean="0">
              <a:solidFill>
                <a:schemeClr val="accent2"/>
              </a:solidFill>
              <a:latin typeface="微软雅黑" pitchFamily="34" charset="-122"/>
              <a:ea typeface="微软雅黑" pitchFamily="34" charset="-122"/>
              <a:cs typeface="华文黑体"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43200000">
                                      <p:cBhvr>
                                        <p:cTn id="10" dur="4000" fill="hold"/>
                                        <p:tgtEl>
                                          <p:spTgt spid="3"/>
                                        </p:tgtEl>
                                        <p:attrNameLst>
                                          <p:attrName>r</p:attrName>
                                        </p:attrNameLst>
                                      </p:cBhvr>
                                    </p:animRot>
                                  </p:childTnLst>
                                </p:cTn>
                              </p:par>
                              <p:par>
                                <p:cTn id="11" presetID="10"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2" presetClass="entr" presetSubtype="1" decel="10000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8" presetClass="emph" presetSubtype="0" repeatCount="indefinite" fill="hold" nodeType="withEffect">
                                  <p:stCondLst>
                                    <p:cond delay="500"/>
                                  </p:stCondLst>
                                  <p:childTnLst>
                                    <p:animRot by="43200000">
                                      <p:cBhvr>
                                        <p:cTn id="19" dur="3500" fill="hold"/>
                                        <p:tgtEl>
                                          <p:spTgt spid="6"/>
                                        </p:tgtEl>
                                        <p:attrNameLst>
                                          <p:attrName>r</p:attrName>
                                        </p:attrNameLst>
                                      </p:cBhvr>
                                    </p:animRot>
                                  </p:childTnLst>
                                </p:cTn>
                              </p:par>
                              <p:par>
                                <p:cTn id="20" presetID="2" presetClass="entr" presetSubtype="1" decel="10000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par>
                                <p:cTn id="24" presetID="8" presetClass="emph" presetSubtype="0" repeatCount="indefinite" fill="hold" nodeType="withEffect">
                                  <p:stCondLst>
                                    <p:cond delay="1000"/>
                                  </p:stCondLst>
                                  <p:childTnLst>
                                    <p:animRot by="-43200000">
                                      <p:cBhvr>
                                        <p:cTn id="25" dur="3500" fill="hold"/>
                                        <p:tgtEl>
                                          <p:spTgt spid="9"/>
                                        </p:tgtEl>
                                        <p:attrNameLst>
                                          <p:attrName>r</p:attrName>
                                        </p:attrNameLst>
                                      </p:cBhvr>
                                    </p:animRot>
                                  </p:childTnLst>
                                </p:cTn>
                              </p:par>
                              <p:par>
                                <p:cTn id="26" presetID="2" presetClass="entr" presetSubtype="1" decel="100000" fill="hold" nodeType="withEffect">
                                  <p:stCondLst>
                                    <p:cond delay="1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1500"/>
                                  </p:stCondLst>
                                  <p:childTnLst>
                                    <p:animRot by="43200000">
                                      <p:cBhvr>
                                        <p:cTn id="31" dur="3000" fill="hold"/>
                                        <p:tgtEl>
                                          <p:spTgt spid="12"/>
                                        </p:tgtEl>
                                        <p:attrNameLst>
                                          <p:attrName>r</p:attrName>
                                        </p:attrNameLst>
                                      </p:cBhvr>
                                    </p:animRot>
                                  </p:childTnLst>
                                </p:cTn>
                              </p:par>
                              <p:par>
                                <p:cTn id="32" presetID="10" presetClass="entr" presetSubtype="0"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6"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843558"/>
            <a:ext cx="2504212"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（一）诊改</a:t>
            </a:r>
            <a:r>
              <a:rPr lang="zh-CN" altLang="zh-CN" sz="2000" b="1" dirty="0" smtClean="0">
                <a:solidFill>
                  <a:schemeClr val="accent5"/>
                </a:solidFill>
                <a:latin typeface="微软雅黑" pitchFamily="34" charset="-122"/>
                <a:ea typeface="微软雅黑" pitchFamily="34" charset="-122"/>
                <a:cs typeface="Lucida Grande"/>
                <a:sym typeface="Lucida Grande"/>
              </a:rPr>
              <a:t>工作方针</a:t>
            </a:r>
            <a:endParaRPr lang="zh-CN" altLang="en-US" dirty="0">
              <a:solidFill>
                <a:schemeClr val="accent5"/>
              </a:solidFill>
              <a:latin typeface="微软雅黑" pitchFamily="34" charset="-122"/>
              <a:ea typeface="微软雅黑" pitchFamily="34" charset="-122"/>
            </a:endParaRPr>
          </a:p>
        </p:txBody>
      </p:sp>
      <p:grpSp>
        <p:nvGrpSpPr>
          <p:cNvPr id="3" name="组合 2"/>
          <p:cNvGrpSpPr/>
          <p:nvPr/>
        </p:nvGrpSpPr>
        <p:grpSpPr>
          <a:xfrm>
            <a:off x="2195736" y="1923678"/>
            <a:ext cx="1511085" cy="1509370"/>
            <a:chOff x="5305424" y="2638424"/>
            <a:chExt cx="1579563" cy="1577975"/>
          </a:xfrm>
          <a:solidFill>
            <a:srgbClr val="000000">
              <a:alpha val="60000"/>
            </a:srgbClr>
          </a:solidFill>
        </p:grpSpPr>
        <p:sp>
          <p:nvSpPr>
            <p:cNvPr id="4"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2"/>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endParaRPr>
            </a:p>
          </p:txBody>
        </p:sp>
        <p:sp>
          <p:nvSpPr>
            <p:cNvPr id="5" name="Freeform 7"/>
            <p:cNvSpPr>
              <a:spLocks noEditPoints="1"/>
            </p:cNvSpPr>
            <p:nvPr/>
          </p:nvSpPr>
          <p:spPr bwMode="auto">
            <a:xfrm>
              <a:off x="5602287" y="2933700"/>
              <a:ext cx="985837"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endParaRPr>
            </a:p>
          </p:txBody>
        </p:sp>
      </p:grpSp>
      <p:sp>
        <p:nvSpPr>
          <p:cNvPr id="15" name="矩形 14"/>
          <p:cNvSpPr/>
          <p:nvPr/>
        </p:nvSpPr>
        <p:spPr>
          <a:xfrm>
            <a:off x="2627784" y="2355726"/>
            <a:ext cx="648072" cy="623248"/>
          </a:xfrm>
          <a:prstGeom prst="rect">
            <a:avLst/>
          </a:prstGeom>
          <a:solidFill>
            <a:schemeClr val="bg1"/>
          </a:solidFill>
        </p:spPr>
        <p:txBody>
          <a:bodyPr wrap="square" lIns="68580" tIns="34290" rIns="68580" bIns="34290">
            <a:spAutoFit/>
          </a:bodyPr>
          <a:lstStyle/>
          <a:p>
            <a:r>
              <a:rPr lang="zh-CN" altLang="zh-CN" sz="1800" b="1" dirty="0" smtClean="0">
                <a:solidFill>
                  <a:schemeClr val="accent2"/>
                </a:solidFill>
                <a:latin typeface="微软雅黑" pitchFamily="34" charset="-122"/>
                <a:ea typeface="微软雅黑" pitchFamily="34" charset="-122"/>
                <a:cs typeface="Lucida Grande"/>
                <a:sym typeface="Lucida Grande"/>
              </a:rPr>
              <a:t>需求</a:t>
            </a:r>
            <a:endParaRPr lang="en-US" altLang="zh-CN" sz="1800" b="1" dirty="0" smtClean="0">
              <a:solidFill>
                <a:schemeClr val="accent2"/>
              </a:solidFill>
              <a:latin typeface="微软雅黑" pitchFamily="34" charset="-122"/>
              <a:ea typeface="微软雅黑" pitchFamily="34" charset="-122"/>
              <a:cs typeface="Lucida Grande"/>
              <a:sym typeface="Lucida Grande"/>
            </a:endParaRPr>
          </a:p>
          <a:p>
            <a:r>
              <a:rPr lang="zh-CN" altLang="zh-CN" sz="1800" b="1" dirty="0" smtClean="0">
                <a:solidFill>
                  <a:schemeClr val="accent2"/>
                </a:solidFill>
                <a:latin typeface="微软雅黑" pitchFamily="34" charset="-122"/>
                <a:ea typeface="微软雅黑" pitchFamily="34" charset="-122"/>
                <a:cs typeface="Lucida Grande"/>
                <a:sym typeface="Lucida Grande"/>
              </a:rPr>
              <a:t>导向</a:t>
            </a:r>
            <a:endParaRPr lang="en-US" altLang="zh-CN" sz="2000" b="1" dirty="0" smtClean="0">
              <a:solidFill>
                <a:schemeClr val="accent2"/>
              </a:solidFill>
              <a:latin typeface="微软雅黑" pitchFamily="34" charset="-122"/>
              <a:ea typeface="微软雅黑" pitchFamily="34" charset="-122"/>
              <a:cs typeface="华文黑体" pitchFamily="2" charset="-122"/>
            </a:endParaRPr>
          </a:p>
        </p:txBody>
      </p:sp>
      <p:sp>
        <p:nvSpPr>
          <p:cNvPr id="31" name="空心弧 30"/>
          <p:cNvSpPr/>
          <p:nvPr/>
        </p:nvSpPr>
        <p:spPr>
          <a:xfrm rot="10800000">
            <a:off x="1619672" y="1347614"/>
            <a:ext cx="2664296" cy="2664296"/>
          </a:xfrm>
          <a:prstGeom prst="blockArc">
            <a:avLst>
              <a:gd name="adj1" fmla="val 10937980"/>
              <a:gd name="adj2" fmla="val 21439859"/>
              <a:gd name="adj3" fmla="val 5999"/>
            </a:avLst>
          </a:prstGeom>
          <a:solidFill>
            <a:schemeClr val="bg2">
              <a:lumMod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4" name="矩形 33"/>
          <p:cNvSpPr/>
          <p:nvPr/>
        </p:nvSpPr>
        <p:spPr>
          <a:xfrm>
            <a:off x="467544" y="1491630"/>
            <a:ext cx="1565920" cy="923330"/>
          </a:xfrm>
          <a:prstGeom prst="rect">
            <a:avLst/>
          </a:prstGeom>
        </p:spPr>
        <p:txBody>
          <a:bodyPr wrap="square">
            <a:spAutoFit/>
          </a:bodyPr>
          <a:lstStyle/>
          <a:p>
            <a:r>
              <a:rPr lang="zh-CN" altLang="zh-CN" sz="1800" b="1" dirty="0" smtClean="0">
                <a:solidFill>
                  <a:schemeClr val="tx1">
                    <a:lumMod val="85000"/>
                    <a:lumOff val="15000"/>
                  </a:schemeClr>
                </a:solidFill>
                <a:latin typeface="微软雅黑" pitchFamily="34" charset="-122"/>
                <a:ea typeface="微软雅黑" pitchFamily="34" charset="-122"/>
                <a:cs typeface="Lucida Grande"/>
                <a:sym typeface="Lucida Grande"/>
              </a:rPr>
              <a:t>需求主体对学校人才培养工作质量</a:t>
            </a:r>
            <a:r>
              <a:rPr lang="zh-CN" altLang="zh-CN" sz="1800" b="1" dirty="0" smtClean="0">
                <a:latin typeface="微软雅黑" pitchFamily="34" charset="-122"/>
                <a:ea typeface="微软雅黑" pitchFamily="34" charset="-122"/>
                <a:cs typeface="Lucida Grande"/>
                <a:sym typeface="Lucida Grande"/>
              </a:rPr>
              <a:t>的需求</a:t>
            </a:r>
            <a:endParaRPr lang="zh-CN" altLang="en-US" sz="1800" dirty="0"/>
          </a:p>
        </p:txBody>
      </p:sp>
      <p:sp>
        <p:nvSpPr>
          <p:cNvPr id="35" name="矩形 34"/>
          <p:cNvSpPr/>
          <p:nvPr/>
        </p:nvSpPr>
        <p:spPr>
          <a:xfrm>
            <a:off x="3923928" y="1635646"/>
            <a:ext cx="1224135" cy="707886"/>
          </a:xfrm>
          <a:prstGeom prst="rect">
            <a:avLst/>
          </a:prstGeom>
        </p:spPr>
        <p:txBody>
          <a:bodyPr wrap="square">
            <a:spAutoFit/>
          </a:bodyPr>
          <a:lstStyle/>
          <a:p>
            <a:r>
              <a:rPr lang="zh-CN" altLang="zh-CN" sz="2000" b="1" dirty="0" smtClean="0">
                <a:solidFill>
                  <a:schemeClr val="tx1">
                    <a:lumMod val="85000"/>
                    <a:lumOff val="15000"/>
                  </a:schemeClr>
                </a:solidFill>
                <a:latin typeface="微软雅黑" pitchFamily="34" charset="-122"/>
                <a:ea typeface="微软雅黑" pitchFamily="34" charset="-122"/>
                <a:cs typeface="Lucida Grande"/>
                <a:sym typeface="Lucida Grande"/>
              </a:rPr>
              <a:t>学校未来发展定位</a:t>
            </a:r>
            <a:endParaRPr lang="zh-CN" altLang="en-US" sz="2000" dirty="0">
              <a:solidFill>
                <a:schemeClr val="tx1">
                  <a:lumMod val="85000"/>
                  <a:lumOff val="15000"/>
                </a:schemeClr>
              </a:solidFill>
            </a:endParaRPr>
          </a:p>
        </p:txBody>
      </p:sp>
      <p:sp>
        <p:nvSpPr>
          <p:cNvPr id="42" name="同心圆 41"/>
          <p:cNvSpPr/>
          <p:nvPr/>
        </p:nvSpPr>
        <p:spPr>
          <a:xfrm>
            <a:off x="4067944"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同心圆 42"/>
          <p:cNvSpPr/>
          <p:nvPr/>
        </p:nvSpPr>
        <p:spPr>
          <a:xfrm>
            <a:off x="1547664"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7" name="Shape 1661"/>
          <p:cNvSpPr/>
          <p:nvPr/>
        </p:nvSpPr>
        <p:spPr>
          <a:xfrm>
            <a:off x="5351014" y="1707654"/>
            <a:ext cx="719849" cy="716699"/>
          </a:xfrm>
          <a:prstGeom prst="rect">
            <a:avLst/>
          </a:prstGeom>
          <a:solidFill>
            <a:srgbClr val="F23E5C"/>
          </a:solidFill>
          <a:ln w="12700">
            <a:miter lim="400000"/>
          </a:ln>
        </p:spPr>
        <p:txBody>
          <a:bodyPr lIns="0" tIns="0" rIns="0" bIns="0" anchor="ctr"/>
          <a:lstStyle/>
          <a:p>
            <a:pPr lvl="0">
              <a:defRPr sz="3200"/>
            </a:pPr>
            <a:endParaRPr/>
          </a:p>
        </p:txBody>
      </p:sp>
      <p:sp>
        <p:nvSpPr>
          <p:cNvPr id="58" name="Shape 1665"/>
          <p:cNvSpPr/>
          <p:nvPr/>
        </p:nvSpPr>
        <p:spPr>
          <a:xfrm>
            <a:off x="5345832" y="2618718"/>
            <a:ext cx="719849" cy="716699"/>
          </a:xfrm>
          <a:prstGeom prst="rect">
            <a:avLst/>
          </a:prstGeom>
          <a:solidFill>
            <a:srgbClr val="00B0FF"/>
          </a:solidFill>
          <a:ln w="12700">
            <a:miter lim="400000"/>
          </a:ln>
        </p:spPr>
        <p:txBody>
          <a:bodyPr lIns="0" tIns="0" rIns="0" bIns="0" anchor="ctr"/>
          <a:lstStyle/>
          <a:p>
            <a:pPr lvl="0">
              <a:defRPr sz="3200"/>
            </a:pPr>
            <a:endParaRPr/>
          </a:p>
        </p:txBody>
      </p:sp>
      <p:sp>
        <p:nvSpPr>
          <p:cNvPr id="59" name="Shape 1669"/>
          <p:cNvSpPr/>
          <p:nvPr/>
        </p:nvSpPr>
        <p:spPr>
          <a:xfrm>
            <a:off x="5346821" y="3505791"/>
            <a:ext cx="719849" cy="716699"/>
          </a:xfrm>
          <a:prstGeom prst="rect">
            <a:avLst/>
          </a:prstGeom>
          <a:solidFill>
            <a:srgbClr val="EC7825"/>
          </a:solidFill>
          <a:ln w="12700">
            <a:miter lim="400000"/>
          </a:ln>
        </p:spPr>
        <p:txBody>
          <a:bodyPr lIns="0" tIns="0" rIns="0" bIns="0" anchor="ctr"/>
          <a:lstStyle/>
          <a:p>
            <a:pPr lvl="0">
              <a:defRPr sz="3200"/>
            </a:pPr>
            <a:endParaRPr/>
          </a:p>
        </p:txBody>
      </p:sp>
      <p:sp>
        <p:nvSpPr>
          <p:cNvPr id="64" name="矩形 63"/>
          <p:cNvSpPr/>
          <p:nvPr/>
        </p:nvSpPr>
        <p:spPr>
          <a:xfrm>
            <a:off x="5345832" y="1754622"/>
            <a:ext cx="646331" cy="646331"/>
          </a:xfrm>
          <a:prstGeom prst="rect">
            <a:avLst/>
          </a:prstGeom>
        </p:spPr>
        <p:txBody>
          <a:bodyPr wrap="none">
            <a:spAutoFit/>
          </a:bodyPr>
          <a:lstStyle/>
          <a:p>
            <a:r>
              <a:rPr lang="zh-CN" altLang="zh-CN" sz="1800" dirty="0" smtClean="0">
                <a:solidFill>
                  <a:schemeClr val="bg1"/>
                </a:solidFill>
                <a:latin typeface="微软雅黑" pitchFamily="34" charset="-122"/>
                <a:ea typeface="微软雅黑" pitchFamily="34" charset="-122"/>
                <a:cs typeface="Lucida Grande"/>
                <a:sym typeface="Lucida Grande"/>
              </a:rPr>
              <a:t>维持</a:t>
            </a:r>
            <a:endParaRPr lang="en-US" altLang="zh-CN" sz="1800" dirty="0" smtClean="0">
              <a:solidFill>
                <a:schemeClr val="bg1"/>
              </a:solidFill>
              <a:latin typeface="微软雅黑" pitchFamily="34" charset="-122"/>
              <a:ea typeface="微软雅黑" pitchFamily="34" charset="-122"/>
              <a:cs typeface="Lucida Grande"/>
              <a:sym typeface="Lucida Grande"/>
            </a:endParaRPr>
          </a:p>
          <a:p>
            <a:r>
              <a:rPr lang="zh-CN" altLang="zh-CN" sz="1800" dirty="0" smtClean="0">
                <a:solidFill>
                  <a:schemeClr val="bg1"/>
                </a:solidFill>
                <a:latin typeface="微软雅黑" pitchFamily="34" charset="-122"/>
                <a:ea typeface="微软雅黑" pitchFamily="34" charset="-122"/>
                <a:cs typeface="Lucida Grande"/>
                <a:sym typeface="Lucida Grande"/>
              </a:rPr>
              <a:t>生存</a:t>
            </a:r>
            <a:endParaRPr lang="zh-CN" altLang="en-US" sz="1800" dirty="0">
              <a:solidFill>
                <a:schemeClr val="bg1"/>
              </a:solidFill>
              <a:latin typeface="微软雅黑" pitchFamily="34" charset="-122"/>
              <a:ea typeface="微软雅黑" pitchFamily="34" charset="-122"/>
            </a:endParaRPr>
          </a:p>
        </p:txBody>
      </p:sp>
      <p:sp>
        <p:nvSpPr>
          <p:cNvPr id="65" name="矩形 64"/>
          <p:cNvSpPr/>
          <p:nvPr/>
        </p:nvSpPr>
        <p:spPr>
          <a:xfrm>
            <a:off x="5345832" y="2618718"/>
            <a:ext cx="646331" cy="646331"/>
          </a:xfrm>
          <a:prstGeom prst="rect">
            <a:avLst/>
          </a:prstGeom>
        </p:spPr>
        <p:txBody>
          <a:bodyPr wrap="none">
            <a:spAutoFit/>
          </a:bodyPr>
          <a:lstStyle/>
          <a:p>
            <a:r>
              <a:rPr lang="zh-CN" altLang="zh-CN" sz="1800" dirty="0" smtClean="0">
                <a:solidFill>
                  <a:schemeClr val="bg1"/>
                </a:solidFill>
                <a:latin typeface="微软雅黑" pitchFamily="34" charset="-122"/>
                <a:ea typeface="微软雅黑" pitchFamily="34" charset="-122"/>
                <a:cs typeface="Lucida Grande"/>
                <a:sym typeface="Lucida Grande"/>
              </a:rPr>
              <a:t>推进</a:t>
            </a:r>
            <a:endParaRPr lang="en-US" altLang="zh-CN" sz="1800" dirty="0" smtClean="0">
              <a:solidFill>
                <a:schemeClr val="bg1"/>
              </a:solidFill>
              <a:latin typeface="微软雅黑" pitchFamily="34" charset="-122"/>
              <a:ea typeface="微软雅黑" pitchFamily="34" charset="-122"/>
              <a:cs typeface="Lucida Grande"/>
              <a:sym typeface="Lucida Grande"/>
            </a:endParaRPr>
          </a:p>
          <a:p>
            <a:r>
              <a:rPr lang="zh-CN" altLang="zh-CN" sz="1800" dirty="0" smtClean="0">
                <a:solidFill>
                  <a:schemeClr val="bg1"/>
                </a:solidFill>
                <a:latin typeface="微软雅黑" pitchFamily="34" charset="-122"/>
                <a:ea typeface="微软雅黑" pitchFamily="34" charset="-122"/>
                <a:cs typeface="Lucida Grande"/>
                <a:sym typeface="Lucida Grande"/>
              </a:rPr>
              <a:t>发展</a:t>
            </a:r>
            <a:endParaRPr lang="zh-CN" altLang="en-US" sz="1800" dirty="0" smtClean="0">
              <a:solidFill>
                <a:schemeClr val="bg1"/>
              </a:solidFill>
              <a:latin typeface="微软雅黑" pitchFamily="34" charset="-122"/>
              <a:ea typeface="微软雅黑" pitchFamily="34" charset="-122"/>
              <a:cs typeface="Lucida Grande"/>
              <a:sym typeface="Lucida Grande"/>
            </a:endParaRPr>
          </a:p>
        </p:txBody>
      </p:sp>
      <p:sp>
        <p:nvSpPr>
          <p:cNvPr id="66" name="矩形 65"/>
          <p:cNvSpPr/>
          <p:nvPr/>
        </p:nvSpPr>
        <p:spPr>
          <a:xfrm>
            <a:off x="5371480" y="3556563"/>
            <a:ext cx="646331" cy="646331"/>
          </a:xfrm>
          <a:prstGeom prst="rect">
            <a:avLst/>
          </a:prstGeom>
        </p:spPr>
        <p:txBody>
          <a:bodyPr wrap="none">
            <a:spAutoFit/>
          </a:bodyPr>
          <a:lstStyle/>
          <a:p>
            <a:r>
              <a:rPr lang="zh-CN" altLang="zh-CN" sz="1800" dirty="0" smtClean="0">
                <a:solidFill>
                  <a:schemeClr val="bg1"/>
                </a:solidFill>
                <a:latin typeface="微软雅黑" pitchFamily="34" charset="-122"/>
                <a:ea typeface="微软雅黑" pitchFamily="34" charset="-122"/>
                <a:cs typeface="Lucida Grande"/>
                <a:sym typeface="Lucida Grande"/>
              </a:rPr>
              <a:t>打造</a:t>
            </a:r>
            <a:endParaRPr lang="en-US" altLang="zh-CN" sz="1800" dirty="0" smtClean="0">
              <a:solidFill>
                <a:schemeClr val="bg1"/>
              </a:solidFill>
              <a:latin typeface="微软雅黑" pitchFamily="34" charset="-122"/>
              <a:ea typeface="微软雅黑" pitchFamily="34" charset="-122"/>
              <a:cs typeface="Lucida Grande"/>
              <a:sym typeface="Lucida Grande"/>
            </a:endParaRPr>
          </a:p>
          <a:p>
            <a:r>
              <a:rPr lang="zh-CN" altLang="zh-CN" sz="1800" dirty="0" smtClean="0">
                <a:solidFill>
                  <a:schemeClr val="bg1"/>
                </a:solidFill>
                <a:latin typeface="微软雅黑" pitchFamily="34" charset="-122"/>
                <a:ea typeface="微软雅黑" pitchFamily="34" charset="-122"/>
                <a:cs typeface="Lucida Grande"/>
                <a:sym typeface="Lucida Grande"/>
              </a:rPr>
              <a:t>高峰</a:t>
            </a:r>
            <a:endParaRPr lang="zh-CN" altLang="en-US" sz="1800" dirty="0" smtClean="0">
              <a:solidFill>
                <a:schemeClr val="bg1"/>
              </a:solidFill>
              <a:latin typeface="微软雅黑" pitchFamily="34" charset="-122"/>
              <a:ea typeface="微软雅黑" pitchFamily="34" charset="-122"/>
              <a:cs typeface="Lucida Grande"/>
              <a:sym typeface="Lucida Grande"/>
            </a:endParaRPr>
          </a:p>
        </p:txBody>
      </p:sp>
      <p:sp>
        <p:nvSpPr>
          <p:cNvPr id="67" name="矩形 66"/>
          <p:cNvSpPr/>
          <p:nvPr/>
        </p:nvSpPr>
        <p:spPr>
          <a:xfrm>
            <a:off x="6137920" y="1707654"/>
            <a:ext cx="2322512" cy="584775"/>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其问题焦点往往是决定学校存亡的相关要素</a:t>
            </a:r>
            <a:endParaRPr lang="zh-CN" altLang="en-US" sz="1600" dirty="0">
              <a:latin typeface="微软雅黑" pitchFamily="34" charset="-122"/>
              <a:ea typeface="微软雅黑" pitchFamily="34" charset="-122"/>
            </a:endParaRPr>
          </a:p>
        </p:txBody>
      </p:sp>
      <p:sp>
        <p:nvSpPr>
          <p:cNvPr id="68" name="矩形 67"/>
          <p:cNvSpPr/>
          <p:nvPr/>
        </p:nvSpPr>
        <p:spPr>
          <a:xfrm>
            <a:off x="6137920" y="2643758"/>
            <a:ext cx="2304256" cy="584775"/>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问题焦点往往是推进学校特色发展的相关环</a:t>
            </a:r>
            <a:r>
              <a:rPr lang="zh-CN" altLang="en-US" sz="1600" dirty="0" smtClean="0">
                <a:latin typeface="微软雅黑" pitchFamily="34" charset="-122"/>
                <a:ea typeface="微软雅黑" pitchFamily="34" charset="-122"/>
                <a:cs typeface="Lucida Grande"/>
                <a:sym typeface="Lucida Grande"/>
              </a:rPr>
              <a:t>节</a:t>
            </a:r>
          </a:p>
        </p:txBody>
      </p:sp>
      <p:sp>
        <p:nvSpPr>
          <p:cNvPr id="69" name="矩形 68"/>
          <p:cNvSpPr/>
          <p:nvPr/>
        </p:nvSpPr>
        <p:spPr>
          <a:xfrm>
            <a:off x="6137920" y="3579862"/>
            <a:ext cx="2160240" cy="584775"/>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问题焦点是制约学校走向高峰的瓶颈要素</a:t>
            </a:r>
            <a:endParaRPr lang="zh-CN" altLang="en-US" sz="1600" dirty="0" smtClean="0">
              <a:latin typeface="微软雅黑" pitchFamily="34" charset="-122"/>
              <a:ea typeface="微软雅黑" pitchFamily="34" charset="-122"/>
              <a:cs typeface="Lucida Grande"/>
              <a:sym typeface="Lucida Grande"/>
            </a:endParaRPr>
          </a:p>
        </p:txBody>
      </p:sp>
      <p:sp>
        <p:nvSpPr>
          <p:cNvPr id="21" name="矩形 20"/>
          <p:cNvSpPr/>
          <p:nvPr/>
        </p:nvSpPr>
        <p:spPr>
          <a:xfrm>
            <a:off x="467544" y="4299942"/>
            <a:ext cx="8136904" cy="677108"/>
          </a:xfrm>
          <a:prstGeom prst="rect">
            <a:avLst/>
          </a:prstGeom>
          <a:solidFill>
            <a:schemeClr val="tx1">
              <a:lumMod val="65000"/>
              <a:lumOff val="35000"/>
            </a:schemeClr>
          </a:solidFill>
        </p:spPr>
        <p:txBody>
          <a:bodyPr wrap="square">
            <a:spAutoFit/>
          </a:bodyPr>
          <a:lstStyle/>
          <a:p>
            <a:r>
              <a:rPr lang="zh-CN" altLang="zh-CN" dirty="0" smtClean="0">
                <a:solidFill>
                  <a:schemeClr val="bg1"/>
                </a:solidFill>
                <a:latin typeface="微软雅黑" pitchFamily="34" charset="-122"/>
                <a:ea typeface="微软雅黑" pitchFamily="34" charset="-122"/>
              </a:rPr>
              <a:t>中职教学诊改以目标为引领，以问题为导向，有助于自身真实问题的解决，有助于个性特色的打造，有助于学校的可持续发展。</a:t>
            </a:r>
            <a:endParaRPr lang="zh-CN" altLang="en-US"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79"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（一）诊改</a:t>
            </a:r>
            <a:r>
              <a:rPr lang="zh-CN" altLang="zh-CN" sz="2000" b="1" dirty="0" smtClean="0">
                <a:solidFill>
                  <a:schemeClr val="accent5"/>
                </a:solidFill>
                <a:latin typeface="微软雅黑" pitchFamily="34" charset="-122"/>
                <a:ea typeface="微软雅黑" pitchFamily="34" charset="-122"/>
                <a:cs typeface="Lucida Grande"/>
                <a:sym typeface="Lucida Grande"/>
              </a:rPr>
              <a:t>自我保证</a:t>
            </a:r>
            <a:endParaRPr lang="zh-CN" altLang="en-US" sz="2000" b="1" dirty="0">
              <a:solidFill>
                <a:schemeClr val="accent5"/>
              </a:solidFill>
              <a:latin typeface="微软雅黑" pitchFamily="34" charset="-122"/>
              <a:ea typeface="微软雅黑" pitchFamily="34" charset="-122"/>
              <a:cs typeface="Lucida Grande"/>
              <a:sym typeface="Lucida Grande"/>
            </a:endParaRPr>
          </a:p>
        </p:txBody>
      </p:sp>
      <p:grpSp>
        <p:nvGrpSpPr>
          <p:cNvPr id="3" name="组合 2"/>
          <p:cNvGrpSpPr/>
          <p:nvPr/>
        </p:nvGrpSpPr>
        <p:grpSpPr>
          <a:xfrm>
            <a:off x="1259632" y="1563638"/>
            <a:ext cx="1511085" cy="1509370"/>
            <a:chOff x="5305424" y="2638424"/>
            <a:chExt cx="1579563" cy="1577975"/>
          </a:xfrm>
          <a:solidFill>
            <a:srgbClr val="000000">
              <a:alpha val="60000"/>
            </a:srgbClr>
          </a:solidFill>
        </p:grpSpPr>
        <p:sp>
          <p:nvSpPr>
            <p:cNvPr id="4"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3"/>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noEditPoints="1"/>
            </p:cNvSpPr>
            <p:nvPr/>
          </p:nvSpPr>
          <p:spPr bwMode="auto">
            <a:xfrm>
              <a:off x="5602287" y="2933700"/>
              <a:ext cx="985837"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矩形 5"/>
          <p:cNvSpPr/>
          <p:nvPr/>
        </p:nvSpPr>
        <p:spPr>
          <a:xfrm>
            <a:off x="1691680" y="1995686"/>
            <a:ext cx="648072" cy="623248"/>
          </a:xfrm>
          <a:prstGeom prst="rect">
            <a:avLst/>
          </a:prstGeom>
          <a:solidFill>
            <a:schemeClr val="bg1"/>
          </a:solidFill>
        </p:spPr>
        <p:txBody>
          <a:bodyPr wrap="square" lIns="68580" tIns="34290" rIns="68580" bIns="34290">
            <a:spAutoFit/>
          </a:bodyPr>
          <a:lstStyle/>
          <a:p>
            <a:r>
              <a:rPr lang="zh-CN" altLang="en-US" sz="1800" b="1" dirty="0" smtClean="0">
                <a:solidFill>
                  <a:schemeClr val="accent3">
                    <a:lumMod val="75000"/>
                  </a:schemeClr>
                </a:solidFill>
                <a:latin typeface="微软雅黑" pitchFamily="34" charset="-122"/>
                <a:ea typeface="微软雅黑" pitchFamily="34" charset="-122"/>
                <a:cs typeface="Lucida Grande"/>
                <a:sym typeface="Lucida Grande"/>
              </a:rPr>
              <a:t>自我保证</a:t>
            </a:r>
          </a:p>
        </p:txBody>
      </p:sp>
      <p:sp>
        <p:nvSpPr>
          <p:cNvPr id="12" name="矩形 11"/>
          <p:cNvSpPr/>
          <p:nvPr/>
        </p:nvSpPr>
        <p:spPr>
          <a:xfrm>
            <a:off x="3851920" y="1635646"/>
            <a:ext cx="4320480" cy="1695336"/>
          </a:xfrm>
          <a:prstGeom prst="rect">
            <a:avLst/>
          </a:prstGeom>
        </p:spPr>
        <p:txBody>
          <a:bodyPr wrap="square">
            <a:spAutoFit/>
          </a:bodyPr>
          <a:lstStyle/>
          <a:p>
            <a:pPr algn="l">
              <a:lnSpc>
                <a:spcPts val="2500"/>
              </a:lnSpc>
            </a:pPr>
            <a:r>
              <a:rPr lang="zh-CN" altLang="zh-CN" sz="2000" dirty="0" smtClean="0">
                <a:latin typeface="微软雅黑" pitchFamily="34" charset="-122"/>
                <a:ea typeface="微软雅黑" pitchFamily="34" charset="-122"/>
                <a:cs typeface="Lucida Grande"/>
                <a:sym typeface="Lucida Grande"/>
              </a:rPr>
              <a:t>中职学校</a:t>
            </a:r>
            <a:r>
              <a:rPr lang="zh-CN" altLang="en-US" sz="2000" dirty="0" smtClean="0">
                <a:latin typeface="微软雅黑" pitchFamily="34" charset="-122"/>
                <a:ea typeface="微软雅黑" pitchFamily="34" charset="-122"/>
                <a:cs typeface="Lucida Grande"/>
                <a:sym typeface="Lucida Grande"/>
              </a:rPr>
              <a:t>应</a:t>
            </a:r>
            <a:r>
              <a:rPr lang="zh-CN" altLang="zh-CN" sz="2000" dirty="0" smtClean="0">
                <a:latin typeface="微软雅黑" pitchFamily="34" charset="-122"/>
                <a:ea typeface="微软雅黑" pitchFamily="34" charset="-122"/>
                <a:cs typeface="Lucida Grande"/>
                <a:sym typeface="Lucida Grande"/>
              </a:rPr>
              <a:t>培植自我发展的能力，学校要从自身资源禀赋、发展定位、工作实际出发，定位自己的发展目标，打造符合自身发展要求的</a:t>
            </a:r>
            <a:r>
              <a:rPr lang="zh-CN" altLang="zh-CN" sz="2000" b="1" dirty="0" smtClean="0">
                <a:solidFill>
                  <a:srgbClr val="C00000"/>
                </a:solidFill>
                <a:latin typeface="微软雅黑" pitchFamily="34" charset="-122"/>
                <a:ea typeface="微软雅黑" pitchFamily="34" charset="-122"/>
                <a:cs typeface="Lucida Grande"/>
                <a:sym typeface="Lucida Grande"/>
              </a:rPr>
              <a:t>目标链</a:t>
            </a:r>
            <a:r>
              <a:rPr lang="zh-CN" altLang="zh-CN" sz="2000" dirty="0" smtClean="0">
                <a:latin typeface="微软雅黑" pitchFamily="34" charset="-122"/>
                <a:ea typeface="微软雅黑" pitchFamily="34" charset="-122"/>
                <a:cs typeface="Lucida Grande"/>
                <a:sym typeface="Lucida Grande"/>
              </a:rPr>
              <a:t>、</a:t>
            </a:r>
            <a:r>
              <a:rPr lang="zh-CN" altLang="zh-CN" sz="2000" b="1" dirty="0" smtClean="0">
                <a:solidFill>
                  <a:srgbClr val="C00000"/>
                </a:solidFill>
                <a:latin typeface="微软雅黑" pitchFamily="34" charset="-122"/>
                <a:ea typeface="微软雅黑" pitchFamily="34" charset="-122"/>
                <a:cs typeface="Lucida Grande"/>
                <a:sym typeface="Lucida Grande"/>
              </a:rPr>
              <a:t>标准链</a:t>
            </a:r>
            <a:r>
              <a:rPr lang="zh-CN" altLang="zh-CN" sz="2000" dirty="0" smtClean="0">
                <a:latin typeface="微软雅黑" pitchFamily="34" charset="-122"/>
                <a:ea typeface="微软雅黑" pitchFamily="34" charset="-122"/>
                <a:cs typeface="Lucida Grande"/>
                <a:sym typeface="Lucida Grande"/>
              </a:rPr>
              <a:t>、</a:t>
            </a:r>
            <a:r>
              <a:rPr lang="zh-CN" altLang="zh-CN" sz="2000" b="1" dirty="0" smtClean="0">
                <a:solidFill>
                  <a:srgbClr val="C00000"/>
                </a:solidFill>
                <a:latin typeface="微软雅黑" pitchFamily="34" charset="-122"/>
                <a:ea typeface="微软雅黑" pitchFamily="34" charset="-122"/>
                <a:cs typeface="Lucida Grande"/>
                <a:sym typeface="Lucida Grande"/>
              </a:rPr>
              <a:t>实施链</a:t>
            </a:r>
            <a:r>
              <a:rPr lang="zh-CN" altLang="zh-CN" sz="2000" dirty="0" smtClean="0">
                <a:latin typeface="微软雅黑" pitchFamily="34" charset="-122"/>
                <a:ea typeface="微软雅黑" pitchFamily="34" charset="-122"/>
                <a:cs typeface="Lucida Grande"/>
                <a:sym typeface="Lucida Grande"/>
              </a:rPr>
              <a:t>和</a:t>
            </a:r>
            <a:r>
              <a:rPr lang="zh-CN" altLang="zh-CN" sz="2000" b="1" dirty="0" smtClean="0">
                <a:solidFill>
                  <a:srgbClr val="C00000"/>
                </a:solidFill>
                <a:latin typeface="微软雅黑" pitchFamily="34" charset="-122"/>
                <a:ea typeface="微软雅黑" pitchFamily="34" charset="-122"/>
                <a:cs typeface="Lucida Grande"/>
                <a:sym typeface="Lucida Grande"/>
              </a:rPr>
              <a:t>保障链</a:t>
            </a:r>
            <a:r>
              <a:rPr lang="zh-CN" altLang="zh-CN" sz="2000" dirty="0" smtClean="0">
                <a:latin typeface="微软雅黑" pitchFamily="34" charset="-122"/>
                <a:ea typeface="微软雅黑" pitchFamily="34" charset="-122"/>
                <a:cs typeface="Lucida Grande"/>
                <a:sym typeface="Lucida Grande"/>
              </a:rPr>
              <a:t>。</a:t>
            </a:r>
            <a:endParaRPr lang="zh-CN" altLang="en-US" dirty="0">
              <a:latin typeface="微软雅黑" pitchFamily="34" charset="-122"/>
              <a:ea typeface="微软雅黑" pitchFamily="34" charset="-122"/>
            </a:endParaRPr>
          </a:p>
        </p:txBody>
      </p:sp>
      <p:sp>
        <p:nvSpPr>
          <p:cNvPr id="13" name="矩形 12"/>
          <p:cNvSpPr/>
          <p:nvPr/>
        </p:nvSpPr>
        <p:spPr>
          <a:xfrm>
            <a:off x="467544" y="4299942"/>
            <a:ext cx="8136904" cy="677108"/>
          </a:xfrm>
          <a:prstGeom prst="rect">
            <a:avLst/>
          </a:prstGeom>
          <a:solidFill>
            <a:schemeClr val="tx1">
              <a:lumMod val="65000"/>
              <a:lumOff val="35000"/>
            </a:schemeClr>
          </a:solidFill>
        </p:spPr>
        <p:txBody>
          <a:bodyPr wrap="square">
            <a:spAutoFit/>
          </a:bodyPr>
          <a:lstStyle/>
          <a:p>
            <a:r>
              <a:rPr lang="zh-CN" altLang="en-US" dirty="0" smtClean="0">
                <a:solidFill>
                  <a:schemeClr val="bg1"/>
                </a:solidFill>
                <a:latin typeface="微软雅黑" pitchFamily="34" charset="-122"/>
                <a:ea typeface="微软雅黑" pitchFamily="34" charset="-122"/>
              </a:rPr>
              <a:t>随着中职学校教学诊改的制度化周期性运行，学校的自主发展意识、自主发展能力将逐步建立和巩固，最终实现可持续发展。</a:t>
            </a:r>
          </a:p>
        </p:txBody>
      </p:sp>
      <p:sp>
        <p:nvSpPr>
          <p:cNvPr id="14" name="空心弧 13"/>
          <p:cNvSpPr/>
          <p:nvPr/>
        </p:nvSpPr>
        <p:spPr>
          <a:xfrm rot="10800000">
            <a:off x="683568" y="987574"/>
            <a:ext cx="2664296" cy="2664296"/>
          </a:xfrm>
          <a:prstGeom prst="blockArc">
            <a:avLst>
              <a:gd name="adj1" fmla="val 10937980"/>
              <a:gd name="adj2" fmla="val 21439859"/>
              <a:gd name="adj3" fmla="val 5999"/>
            </a:avLst>
          </a:prstGeom>
          <a:solidFill>
            <a:schemeClr val="bg2">
              <a:lumMod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同心圆 14"/>
          <p:cNvSpPr/>
          <p:nvPr/>
        </p:nvSpPr>
        <p:spPr>
          <a:xfrm>
            <a:off x="3131840" y="206769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同心圆 15"/>
          <p:cNvSpPr/>
          <p:nvPr/>
        </p:nvSpPr>
        <p:spPr>
          <a:xfrm>
            <a:off x="611560" y="206769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79"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（一）诊改</a:t>
            </a:r>
            <a:r>
              <a:rPr lang="zh-CN" altLang="zh-CN" sz="2000" b="1" dirty="0" smtClean="0">
                <a:solidFill>
                  <a:schemeClr val="accent5"/>
                </a:solidFill>
                <a:latin typeface="微软雅黑" pitchFamily="34" charset="-122"/>
                <a:ea typeface="微软雅黑" pitchFamily="34" charset="-122"/>
                <a:cs typeface="Lucida Grande"/>
                <a:sym typeface="Lucida Grande"/>
              </a:rPr>
              <a:t>自我保证</a:t>
            </a:r>
            <a:endParaRPr lang="zh-CN" altLang="en-US" sz="2000" b="1" dirty="0">
              <a:solidFill>
                <a:schemeClr val="accent5"/>
              </a:solidFill>
              <a:latin typeface="微软雅黑" pitchFamily="34" charset="-122"/>
              <a:ea typeface="微软雅黑" pitchFamily="34" charset="-122"/>
              <a:cs typeface="Lucida Grande"/>
              <a:sym typeface="Lucida Grande"/>
            </a:endParaRPr>
          </a:p>
        </p:txBody>
      </p:sp>
      <p:grpSp>
        <p:nvGrpSpPr>
          <p:cNvPr id="3" name="组合 2"/>
          <p:cNvGrpSpPr/>
          <p:nvPr/>
        </p:nvGrpSpPr>
        <p:grpSpPr>
          <a:xfrm>
            <a:off x="3779912" y="1923678"/>
            <a:ext cx="1511085" cy="1509370"/>
            <a:chOff x="5305424" y="2638424"/>
            <a:chExt cx="1579563" cy="1577975"/>
          </a:xfrm>
          <a:solidFill>
            <a:srgbClr val="000000">
              <a:alpha val="60000"/>
            </a:srgbClr>
          </a:solidFill>
        </p:grpSpPr>
        <p:sp>
          <p:nvSpPr>
            <p:cNvPr id="4"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noEditPoints="1"/>
            </p:cNvSpPr>
            <p:nvPr/>
          </p:nvSpPr>
          <p:spPr bwMode="auto">
            <a:xfrm>
              <a:off x="5602287" y="2933700"/>
              <a:ext cx="985837"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矩形 5"/>
          <p:cNvSpPr/>
          <p:nvPr/>
        </p:nvSpPr>
        <p:spPr>
          <a:xfrm>
            <a:off x="4211960" y="2355726"/>
            <a:ext cx="648072" cy="623248"/>
          </a:xfrm>
          <a:prstGeom prst="rect">
            <a:avLst/>
          </a:prstGeom>
          <a:solidFill>
            <a:schemeClr val="bg1"/>
          </a:solidFill>
        </p:spPr>
        <p:txBody>
          <a:bodyPr wrap="square" lIns="68580" tIns="34290" rIns="68580" bIns="34290">
            <a:spAutoFit/>
          </a:bodyPr>
          <a:lstStyle/>
          <a:p>
            <a:r>
              <a:rPr lang="zh-CN" altLang="en-US" sz="1800" b="1" dirty="0" smtClean="0">
                <a:solidFill>
                  <a:schemeClr val="accent4">
                    <a:lumMod val="75000"/>
                  </a:schemeClr>
                </a:solidFill>
                <a:latin typeface="微软雅黑" pitchFamily="34" charset="-122"/>
                <a:ea typeface="微软雅黑" pitchFamily="34" charset="-122"/>
                <a:cs typeface="Lucida Grande"/>
                <a:sym typeface="Lucida Grande"/>
              </a:rPr>
              <a:t>多元诊断</a:t>
            </a:r>
          </a:p>
        </p:txBody>
      </p:sp>
      <p:sp>
        <p:nvSpPr>
          <p:cNvPr id="18" name="空心弧 17"/>
          <p:cNvSpPr/>
          <p:nvPr/>
        </p:nvSpPr>
        <p:spPr>
          <a:xfrm rot="10800000">
            <a:off x="3203848" y="1347614"/>
            <a:ext cx="2664296" cy="2664296"/>
          </a:xfrm>
          <a:prstGeom prst="blockArc">
            <a:avLst>
              <a:gd name="adj1" fmla="val 10937980"/>
              <a:gd name="adj2" fmla="val 21439859"/>
              <a:gd name="adj3" fmla="val 5999"/>
            </a:avLst>
          </a:prstGeom>
          <a:solidFill>
            <a:schemeClr val="bg2">
              <a:lumMod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同心圆 18"/>
          <p:cNvSpPr/>
          <p:nvPr/>
        </p:nvSpPr>
        <p:spPr>
          <a:xfrm>
            <a:off x="5652120"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同心圆 19"/>
          <p:cNvSpPr/>
          <p:nvPr/>
        </p:nvSpPr>
        <p:spPr>
          <a:xfrm>
            <a:off x="3131840"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矩形 20"/>
          <p:cNvSpPr/>
          <p:nvPr/>
        </p:nvSpPr>
        <p:spPr>
          <a:xfrm>
            <a:off x="2267744" y="1851670"/>
            <a:ext cx="1565920" cy="400110"/>
          </a:xfrm>
          <a:prstGeom prst="rect">
            <a:avLst/>
          </a:prstGeom>
        </p:spPr>
        <p:txBody>
          <a:bodyPr wrap="square">
            <a:spAutoFit/>
          </a:bodyPr>
          <a:lstStyle/>
          <a:p>
            <a:r>
              <a:rPr lang="zh-CN" altLang="en-US" sz="2000" b="1" dirty="0" smtClean="0">
                <a:solidFill>
                  <a:schemeClr val="tx1">
                    <a:lumMod val="85000"/>
                    <a:lumOff val="15000"/>
                  </a:schemeClr>
                </a:solidFill>
                <a:latin typeface="微软雅黑" pitchFamily="34" charset="-122"/>
                <a:ea typeface="微软雅黑" pitchFamily="34" charset="-122"/>
                <a:cs typeface="Lucida Grande"/>
                <a:sym typeface="Lucida Grande"/>
              </a:rPr>
              <a:t>诊断主体</a:t>
            </a:r>
            <a:endParaRPr lang="zh-CN" altLang="en-US" sz="2000" b="1" dirty="0">
              <a:solidFill>
                <a:schemeClr val="tx1">
                  <a:lumMod val="85000"/>
                  <a:lumOff val="15000"/>
                </a:schemeClr>
              </a:solidFill>
              <a:latin typeface="微软雅黑" pitchFamily="34" charset="-122"/>
              <a:ea typeface="微软雅黑" pitchFamily="34" charset="-122"/>
              <a:cs typeface="Lucida Grande"/>
              <a:sym typeface="Lucida Grande"/>
            </a:endParaRPr>
          </a:p>
        </p:txBody>
      </p:sp>
      <p:sp>
        <p:nvSpPr>
          <p:cNvPr id="22" name="矩形 21"/>
          <p:cNvSpPr/>
          <p:nvPr/>
        </p:nvSpPr>
        <p:spPr>
          <a:xfrm>
            <a:off x="5436096" y="1851670"/>
            <a:ext cx="1224135" cy="400110"/>
          </a:xfrm>
          <a:prstGeom prst="rect">
            <a:avLst/>
          </a:prstGeom>
        </p:spPr>
        <p:txBody>
          <a:bodyPr wrap="square">
            <a:spAutoFit/>
          </a:bodyPr>
          <a:lstStyle/>
          <a:p>
            <a:r>
              <a:rPr lang="zh-CN" altLang="en-US" sz="2000" b="1" dirty="0" smtClean="0">
                <a:solidFill>
                  <a:schemeClr val="tx1">
                    <a:lumMod val="85000"/>
                    <a:lumOff val="15000"/>
                  </a:schemeClr>
                </a:solidFill>
                <a:latin typeface="微软雅黑" pitchFamily="34" charset="-122"/>
                <a:ea typeface="微软雅黑" pitchFamily="34" charset="-122"/>
                <a:cs typeface="Lucida Grande"/>
                <a:sym typeface="Lucida Grande"/>
              </a:rPr>
              <a:t>诊断内容</a:t>
            </a:r>
            <a:endParaRPr lang="zh-CN" altLang="en-US" sz="2000" dirty="0">
              <a:solidFill>
                <a:schemeClr val="tx1">
                  <a:lumMod val="85000"/>
                  <a:lumOff val="15000"/>
                </a:schemeClr>
              </a:solidFill>
            </a:endParaRPr>
          </a:p>
        </p:txBody>
      </p:sp>
      <p:sp>
        <p:nvSpPr>
          <p:cNvPr id="23" name="矩形 22"/>
          <p:cNvSpPr/>
          <p:nvPr/>
        </p:nvSpPr>
        <p:spPr>
          <a:xfrm>
            <a:off x="539552" y="2427734"/>
            <a:ext cx="2376264" cy="1815882"/>
          </a:xfrm>
          <a:prstGeom prst="rect">
            <a:avLst/>
          </a:prstGeom>
        </p:spPr>
        <p:txBody>
          <a:bodyPr wrap="square">
            <a:spAutoFit/>
          </a:bodyPr>
          <a:lstStyle/>
          <a:p>
            <a:pPr algn="just"/>
            <a:r>
              <a:rPr lang="zh-CN" altLang="zh-CN" sz="1600" dirty="0" smtClean="0">
                <a:latin typeface="微软雅黑" pitchFamily="34" charset="-122"/>
                <a:ea typeface="微软雅黑" pitchFamily="34" charset="-122"/>
                <a:cs typeface="Lucida Grande"/>
                <a:sym typeface="Lucida Grande"/>
              </a:rPr>
              <a:t>省教育厅统筹规划、市（含省直管县（市））教育局协同组织实施，中等职业学校自主诊改、利益相关方有效参与、主管（办）部门协同改进</a:t>
            </a:r>
            <a:endParaRPr lang="zh-CN" altLang="en-US" sz="1600" dirty="0">
              <a:latin typeface="微软雅黑" pitchFamily="34" charset="-122"/>
              <a:ea typeface="微软雅黑" pitchFamily="34" charset="-122"/>
            </a:endParaRPr>
          </a:p>
        </p:txBody>
      </p:sp>
      <p:sp>
        <p:nvSpPr>
          <p:cNvPr id="24" name="矩形 23"/>
          <p:cNvSpPr/>
          <p:nvPr/>
        </p:nvSpPr>
        <p:spPr>
          <a:xfrm>
            <a:off x="6300192" y="2499742"/>
            <a:ext cx="2376264" cy="1323439"/>
          </a:xfrm>
          <a:prstGeom prst="rect">
            <a:avLst/>
          </a:prstGeom>
        </p:spPr>
        <p:txBody>
          <a:bodyPr wrap="square">
            <a:spAutoFit/>
          </a:bodyPr>
          <a:lstStyle/>
          <a:p>
            <a:pPr algn="just"/>
            <a:r>
              <a:rPr lang="zh-CN" altLang="en-US" sz="1600" dirty="0" smtClean="0">
                <a:latin typeface="微软雅黑" pitchFamily="34" charset="-122"/>
                <a:ea typeface="微软雅黑" pitchFamily="34" charset="-122"/>
                <a:cs typeface="Lucida Grande"/>
                <a:sym typeface="Lucida Grande"/>
              </a:rPr>
              <a:t>广义的教学工作</a:t>
            </a:r>
            <a:r>
              <a:rPr lang="zh-CN" altLang="zh-CN" sz="1600" dirty="0" smtClean="0">
                <a:latin typeface="微软雅黑" pitchFamily="34" charset="-122"/>
                <a:ea typeface="微软雅黑" pitchFamily="34" charset="-122"/>
                <a:cs typeface="Lucida Grande"/>
                <a:sym typeface="Lucida Grande"/>
              </a:rPr>
              <a:t>应包括学校组织的一切有利于学生身心发展、有利于把学生培养成为高素质技术技能型人才的活动</a:t>
            </a:r>
            <a:endParaRPr lang="zh-CN" altLang="en-US" sz="1600" dirty="0" smtClean="0">
              <a:latin typeface="微软雅黑" pitchFamily="34" charset="-122"/>
              <a:ea typeface="微软雅黑" pitchFamily="34" charset="-122"/>
              <a:cs typeface="Lucida Grande"/>
              <a:sym typeface="Lucida Grande"/>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79"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（一）诊改</a:t>
            </a:r>
            <a:r>
              <a:rPr lang="zh-CN" altLang="zh-CN" sz="2000" b="1" dirty="0" smtClean="0">
                <a:solidFill>
                  <a:schemeClr val="accent5"/>
                </a:solidFill>
                <a:latin typeface="微软雅黑" pitchFamily="34" charset="-122"/>
                <a:ea typeface="微软雅黑" pitchFamily="34" charset="-122"/>
                <a:cs typeface="Lucida Grande"/>
                <a:sym typeface="Lucida Grande"/>
              </a:rPr>
              <a:t>自我保证</a:t>
            </a:r>
            <a:endParaRPr lang="zh-CN" altLang="en-US" sz="2000" b="1" dirty="0">
              <a:solidFill>
                <a:schemeClr val="accent5"/>
              </a:solidFill>
              <a:latin typeface="微软雅黑" pitchFamily="34" charset="-122"/>
              <a:ea typeface="微软雅黑" pitchFamily="34" charset="-122"/>
              <a:cs typeface="Lucida Grande"/>
              <a:sym typeface="Lucida Grande"/>
            </a:endParaRPr>
          </a:p>
        </p:txBody>
      </p:sp>
      <p:grpSp>
        <p:nvGrpSpPr>
          <p:cNvPr id="3" name="组合 2"/>
          <p:cNvGrpSpPr/>
          <p:nvPr/>
        </p:nvGrpSpPr>
        <p:grpSpPr>
          <a:xfrm>
            <a:off x="3779912" y="1923678"/>
            <a:ext cx="1511085" cy="1509370"/>
            <a:chOff x="5305424" y="2638424"/>
            <a:chExt cx="1579563" cy="1577975"/>
          </a:xfrm>
          <a:solidFill>
            <a:srgbClr val="000000">
              <a:alpha val="60000"/>
            </a:srgbClr>
          </a:solidFill>
        </p:grpSpPr>
        <p:sp>
          <p:nvSpPr>
            <p:cNvPr id="4"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5"/>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noEditPoints="1"/>
            </p:cNvSpPr>
            <p:nvPr/>
          </p:nvSpPr>
          <p:spPr bwMode="auto">
            <a:xfrm>
              <a:off x="5602287" y="2933700"/>
              <a:ext cx="985837"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矩形 5"/>
          <p:cNvSpPr/>
          <p:nvPr/>
        </p:nvSpPr>
        <p:spPr>
          <a:xfrm>
            <a:off x="4211960" y="2355726"/>
            <a:ext cx="648072" cy="623248"/>
          </a:xfrm>
          <a:prstGeom prst="rect">
            <a:avLst/>
          </a:prstGeom>
          <a:solidFill>
            <a:schemeClr val="bg1"/>
          </a:solidFill>
        </p:spPr>
        <p:txBody>
          <a:bodyPr wrap="square" lIns="68580" tIns="34290" rIns="68580" bIns="34290">
            <a:spAutoFit/>
          </a:bodyPr>
          <a:lstStyle/>
          <a:p>
            <a:r>
              <a:rPr lang="zh-CN" altLang="en-US" sz="1800" b="1" dirty="0" smtClean="0">
                <a:solidFill>
                  <a:schemeClr val="accent5">
                    <a:lumMod val="75000"/>
                  </a:schemeClr>
                </a:solidFill>
                <a:latin typeface="微软雅黑" pitchFamily="34" charset="-122"/>
                <a:ea typeface="微软雅黑" pitchFamily="34" charset="-122"/>
                <a:cs typeface="Lucida Grande"/>
                <a:sym typeface="Lucida Grande"/>
              </a:rPr>
              <a:t>重在改进</a:t>
            </a:r>
          </a:p>
        </p:txBody>
      </p:sp>
      <p:sp>
        <p:nvSpPr>
          <p:cNvPr id="18" name="空心弧 17"/>
          <p:cNvSpPr/>
          <p:nvPr/>
        </p:nvSpPr>
        <p:spPr>
          <a:xfrm rot="10800000">
            <a:off x="3203848" y="1347614"/>
            <a:ext cx="2664296" cy="2664296"/>
          </a:xfrm>
          <a:prstGeom prst="blockArc">
            <a:avLst>
              <a:gd name="adj1" fmla="val 10937980"/>
              <a:gd name="adj2" fmla="val 21439859"/>
              <a:gd name="adj3" fmla="val 5999"/>
            </a:avLst>
          </a:prstGeom>
          <a:solidFill>
            <a:schemeClr val="bg2">
              <a:lumMod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同心圆 18"/>
          <p:cNvSpPr/>
          <p:nvPr/>
        </p:nvSpPr>
        <p:spPr>
          <a:xfrm>
            <a:off x="5652120"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同心圆 19"/>
          <p:cNvSpPr/>
          <p:nvPr/>
        </p:nvSpPr>
        <p:spPr>
          <a:xfrm>
            <a:off x="3131840" y="2427734"/>
            <a:ext cx="360040" cy="360040"/>
          </a:xfrm>
          <a:prstGeom prst="donut">
            <a:avLst/>
          </a:prstGeom>
          <a:solidFill>
            <a:srgbClr val="34A6B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矩形 20"/>
          <p:cNvSpPr/>
          <p:nvPr/>
        </p:nvSpPr>
        <p:spPr>
          <a:xfrm>
            <a:off x="1187624" y="1491630"/>
            <a:ext cx="2520280" cy="707886"/>
          </a:xfrm>
          <a:prstGeom prst="rect">
            <a:avLst/>
          </a:prstGeom>
        </p:spPr>
        <p:txBody>
          <a:bodyPr wrap="square">
            <a:spAutoFit/>
          </a:bodyPr>
          <a:lstStyle/>
          <a:p>
            <a:pPr algn="l"/>
            <a:r>
              <a:rPr lang="zh-CN" altLang="en-US" sz="2000" dirty="0" smtClean="0">
                <a:solidFill>
                  <a:schemeClr val="tx1">
                    <a:lumMod val="85000"/>
                    <a:lumOff val="15000"/>
                  </a:schemeClr>
                </a:solidFill>
                <a:latin typeface="微软雅黑" pitchFamily="34" charset="-122"/>
                <a:ea typeface="微软雅黑" pitchFamily="34" charset="-122"/>
                <a:cs typeface="Lucida Grande"/>
                <a:sym typeface="Lucida Grande"/>
              </a:rPr>
              <a:t>强调</a:t>
            </a:r>
            <a:r>
              <a:rPr lang="zh-CN" altLang="en-US" sz="2000" b="1" dirty="0" smtClean="0">
                <a:solidFill>
                  <a:schemeClr val="tx1">
                    <a:lumMod val="85000"/>
                    <a:lumOff val="15000"/>
                  </a:schemeClr>
                </a:solidFill>
                <a:latin typeface="微软雅黑" pitchFamily="34" charset="-122"/>
                <a:ea typeface="微软雅黑" pitchFamily="34" charset="-122"/>
                <a:cs typeface="Lucida Grande"/>
                <a:sym typeface="Lucida Grande"/>
              </a:rPr>
              <a:t>问题查找</a:t>
            </a:r>
            <a:r>
              <a:rPr lang="zh-CN" altLang="en-US" sz="2000" dirty="0" smtClean="0">
                <a:solidFill>
                  <a:schemeClr val="tx1">
                    <a:lumMod val="85000"/>
                    <a:lumOff val="15000"/>
                  </a:schemeClr>
                </a:solidFill>
                <a:latin typeface="微软雅黑" pitchFamily="34" charset="-122"/>
                <a:ea typeface="微软雅黑" pitchFamily="34" charset="-122"/>
                <a:cs typeface="Lucida Grande"/>
                <a:sym typeface="Lucida Grande"/>
              </a:rPr>
              <a:t>，注重</a:t>
            </a:r>
            <a:r>
              <a:rPr lang="zh-CN" altLang="en-US" sz="2000" b="1" dirty="0" smtClean="0">
                <a:solidFill>
                  <a:schemeClr val="tx1">
                    <a:lumMod val="85000"/>
                    <a:lumOff val="15000"/>
                  </a:schemeClr>
                </a:solidFill>
                <a:latin typeface="微软雅黑" pitchFamily="34" charset="-122"/>
                <a:ea typeface="微软雅黑" pitchFamily="34" charset="-122"/>
                <a:cs typeface="Lucida Grande"/>
                <a:sym typeface="Lucida Grande"/>
              </a:rPr>
              <a:t>自我认知后的改进</a:t>
            </a:r>
            <a:endParaRPr lang="zh-CN" altLang="en-US" sz="2000" b="1" dirty="0">
              <a:solidFill>
                <a:schemeClr val="tx1">
                  <a:lumMod val="85000"/>
                  <a:lumOff val="15000"/>
                </a:schemeClr>
              </a:solidFill>
              <a:latin typeface="微软雅黑" pitchFamily="34" charset="-122"/>
              <a:ea typeface="微软雅黑" pitchFamily="34" charset="-122"/>
              <a:cs typeface="Lucida Grande"/>
              <a:sym typeface="Lucida Grande"/>
            </a:endParaRPr>
          </a:p>
        </p:txBody>
      </p:sp>
      <p:sp>
        <p:nvSpPr>
          <p:cNvPr id="22" name="矩形 21"/>
          <p:cNvSpPr/>
          <p:nvPr/>
        </p:nvSpPr>
        <p:spPr>
          <a:xfrm>
            <a:off x="5724128" y="1563638"/>
            <a:ext cx="2304256" cy="707886"/>
          </a:xfrm>
          <a:prstGeom prst="rect">
            <a:avLst/>
          </a:prstGeom>
        </p:spPr>
        <p:txBody>
          <a:bodyPr wrap="square">
            <a:spAutoFit/>
          </a:bodyPr>
          <a:lstStyle/>
          <a:p>
            <a:pPr algn="l"/>
            <a:r>
              <a:rPr lang="zh-CN" altLang="zh-CN" sz="2000" b="1" dirty="0" smtClean="0">
                <a:solidFill>
                  <a:schemeClr val="tx1">
                    <a:lumMod val="85000"/>
                    <a:lumOff val="15000"/>
                  </a:schemeClr>
                </a:solidFill>
                <a:latin typeface="微软雅黑" pitchFamily="34" charset="-122"/>
                <a:ea typeface="微软雅黑" pitchFamily="34" charset="-122"/>
                <a:cs typeface="Lucida Grande"/>
                <a:sym typeface="Lucida Grande"/>
              </a:rPr>
              <a:t>常态化的</a:t>
            </a:r>
            <a:endParaRPr lang="en-US" altLang="zh-CN" sz="2000" b="1" dirty="0" smtClean="0">
              <a:solidFill>
                <a:schemeClr val="tx1">
                  <a:lumMod val="85000"/>
                  <a:lumOff val="15000"/>
                </a:schemeClr>
              </a:solidFill>
              <a:latin typeface="微软雅黑" pitchFamily="34" charset="-122"/>
              <a:ea typeface="微软雅黑" pitchFamily="34" charset="-122"/>
              <a:cs typeface="Lucida Grande"/>
              <a:sym typeface="Lucida Grande"/>
            </a:endParaRPr>
          </a:p>
          <a:p>
            <a:pPr algn="l"/>
            <a:r>
              <a:rPr lang="zh-CN" altLang="zh-CN" sz="2000" b="1" dirty="0" smtClean="0">
                <a:solidFill>
                  <a:schemeClr val="tx1">
                    <a:lumMod val="85000"/>
                    <a:lumOff val="15000"/>
                  </a:schemeClr>
                </a:solidFill>
                <a:latin typeface="微软雅黑" pitchFamily="34" charset="-122"/>
                <a:ea typeface="微软雅黑" pitchFamily="34" charset="-122"/>
                <a:cs typeface="Lucida Grande"/>
                <a:sym typeface="Lucida Grande"/>
              </a:rPr>
              <a:t>循环运转</a:t>
            </a:r>
            <a:endParaRPr lang="zh-CN" altLang="en-US" sz="2000" b="1" dirty="0">
              <a:solidFill>
                <a:schemeClr val="tx1">
                  <a:lumMod val="85000"/>
                  <a:lumOff val="15000"/>
                </a:schemeClr>
              </a:solidFill>
              <a:latin typeface="微软雅黑" pitchFamily="34" charset="-122"/>
              <a:ea typeface="微软雅黑" pitchFamily="34" charset="-122"/>
              <a:cs typeface="Lucida Grande"/>
              <a:sym typeface="Lucida Grande"/>
            </a:endParaRPr>
          </a:p>
        </p:txBody>
      </p:sp>
      <p:sp>
        <p:nvSpPr>
          <p:cNvPr id="25" name="矩形 24"/>
          <p:cNvSpPr/>
          <p:nvPr/>
        </p:nvSpPr>
        <p:spPr>
          <a:xfrm>
            <a:off x="467544" y="4299942"/>
            <a:ext cx="8136904" cy="384721"/>
          </a:xfrm>
          <a:prstGeom prst="rect">
            <a:avLst/>
          </a:prstGeom>
          <a:solidFill>
            <a:schemeClr val="tx1">
              <a:lumMod val="65000"/>
              <a:lumOff val="35000"/>
            </a:schemeClr>
          </a:solidFill>
        </p:spPr>
        <p:txBody>
          <a:bodyPr wrap="square">
            <a:spAutoFit/>
          </a:bodyPr>
          <a:lstStyle/>
          <a:p>
            <a:r>
              <a:rPr lang="zh-CN" altLang="en-US" dirty="0" smtClean="0">
                <a:solidFill>
                  <a:schemeClr val="bg1"/>
                </a:solidFill>
                <a:latin typeface="微软雅黑" pitchFamily="34" charset="-122"/>
                <a:ea typeface="微软雅黑" pitchFamily="34" charset="-122"/>
              </a:rPr>
              <a:t>中职学校应建立“常态化自主保证人才培养质量的基本形式”</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0"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二</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工作目标</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3" name="矩形 2"/>
          <p:cNvSpPr/>
          <p:nvPr/>
        </p:nvSpPr>
        <p:spPr>
          <a:xfrm>
            <a:off x="2771800" y="1563638"/>
            <a:ext cx="5040560" cy="1146917"/>
          </a:xfrm>
          <a:prstGeom prst="rect">
            <a:avLst/>
          </a:prstGeom>
        </p:spPr>
        <p:txBody>
          <a:bodyPr wrap="square">
            <a:spAutoFit/>
          </a:bodyPr>
          <a:lstStyle/>
          <a:p>
            <a:pPr algn="l">
              <a:lnSpc>
                <a:spcPts val="2800"/>
              </a:lnSpc>
            </a:pPr>
            <a:r>
              <a:rPr lang="en-US" altLang="zh-CN" sz="2200" b="1" dirty="0" smtClean="0">
                <a:solidFill>
                  <a:schemeClr val="tx1">
                    <a:lumMod val="65000"/>
                    <a:lumOff val="35000"/>
                  </a:schemeClr>
                </a:solidFill>
                <a:latin typeface="微软雅黑" pitchFamily="34" charset="-122"/>
                <a:ea typeface="微软雅黑" pitchFamily="34" charset="-122"/>
              </a:rPr>
              <a:t>              </a:t>
            </a:r>
            <a:r>
              <a:rPr lang="zh-CN" altLang="zh-CN" sz="2200" b="1" dirty="0" smtClean="0">
                <a:solidFill>
                  <a:schemeClr val="tx1">
                    <a:lumMod val="65000"/>
                    <a:lumOff val="35000"/>
                  </a:schemeClr>
                </a:solidFill>
                <a:latin typeface="微软雅黑" pitchFamily="34" charset="-122"/>
                <a:ea typeface="微软雅黑" pitchFamily="34" charset="-122"/>
              </a:rPr>
              <a:t>建立基于中等职业学校人才培养工作状态数据、学校自主诊改、教育行政部门抽样复核的工作机制。</a:t>
            </a:r>
            <a:endParaRPr lang="zh-CN" altLang="en-US" sz="2200" b="1" dirty="0">
              <a:solidFill>
                <a:schemeClr val="tx1">
                  <a:lumMod val="65000"/>
                  <a:lumOff val="35000"/>
                </a:schemeClr>
              </a:solidFill>
              <a:latin typeface="微软雅黑" pitchFamily="34" charset="-122"/>
              <a:ea typeface="微软雅黑" pitchFamily="34" charset="-122"/>
            </a:endParaRPr>
          </a:p>
        </p:txBody>
      </p:sp>
      <p:sp>
        <p:nvSpPr>
          <p:cNvPr id="5" name="Right Arrow 30"/>
          <p:cNvSpPr/>
          <p:nvPr/>
        </p:nvSpPr>
        <p:spPr>
          <a:xfrm>
            <a:off x="5796136" y="3291830"/>
            <a:ext cx="3024335" cy="703942"/>
          </a:xfrm>
          <a:prstGeom prst="chevron">
            <a:avLst/>
          </a:prstGeom>
          <a:solidFill>
            <a:schemeClr val="accent2"/>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mn-ea"/>
            </a:endParaRPr>
          </a:p>
        </p:txBody>
      </p:sp>
      <p:sp>
        <p:nvSpPr>
          <p:cNvPr id="6" name="Right Arrow 29"/>
          <p:cNvSpPr/>
          <p:nvPr/>
        </p:nvSpPr>
        <p:spPr>
          <a:xfrm>
            <a:off x="3203848" y="3291830"/>
            <a:ext cx="3107065" cy="703942"/>
          </a:xfrm>
          <a:prstGeom prst="chevron">
            <a:avLst/>
          </a:prstGeom>
          <a:solidFill>
            <a:schemeClr val="accent1"/>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mn-ea"/>
            </a:endParaRPr>
          </a:p>
        </p:txBody>
      </p:sp>
      <p:sp>
        <p:nvSpPr>
          <p:cNvPr id="7" name="Right Arrow 2"/>
          <p:cNvSpPr/>
          <p:nvPr/>
        </p:nvSpPr>
        <p:spPr>
          <a:xfrm>
            <a:off x="467544" y="3281461"/>
            <a:ext cx="3212859" cy="713118"/>
          </a:xfrm>
          <a:prstGeom prst="chevron">
            <a:avLst/>
          </a:prstGeom>
          <a:solidFill>
            <a:srgbClr val="205E60"/>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mn-ea"/>
            </a:endParaRPr>
          </a:p>
        </p:txBody>
      </p:sp>
      <p:sp>
        <p:nvSpPr>
          <p:cNvPr id="8" name="TextBox 7"/>
          <p:cNvSpPr txBox="1"/>
          <p:nvPr/>
        </p:nvSpPr>
        <p:spPr>
          <a:xfrm>
            <a:off x="971599" y="3252665"/>
            <a:ext cx="2022840" cy="746459"/>
          </a:xfrm>
          <a:prstGeom prst="rect">
            <a:avLst/>
          </a:prstGeom>
          <a:noFill/>
        </p:spPr>
        <p:txBody>
          <a:bodyPr wrap="square" lIns="68681" tIns="34340" rIns="68681" bIns="34340" rtlCol="0">
            <a:spAutoFit/>
          </a:bodyPr>
          <a:lstStyle/>
          <a:p>
            <a:r>
              <a:rPr lang="zh-CN" altLang="en-US" sz="2200" b="1" dirty="0" smtClean="0">
                <a:solidFill>
                  <a:srgbClr val="F7F7F0"/>
                </a:solidFill>
                <a:latin typeface="微软雅黑" pitchFamily="34" charset="-122"/>
                <a:ea typeface="微软雅黑" pitchFamily="34" charset="-122"/>
              </a:rPr>
              <a:t>人才培养工作</a:t>
            </a:r>
            <a:endParaRPr lang="en-US" altLang="zh-CN" sz="2200" b="1" dirty="0" smtClean="0">
              <a:solidFill>
                <a:srgbClr val="F7F7F0"/>
              </a:solidFill>
              <a:latin typeface="微软雅黑" pitchFamily="34" charset="-122"/>
              <a:ea typeface="微软雅黑" pitchFamily="34" charset="-122"/>
            </a:endParaRPr>
          </a:p>
          <a:p>
            <a:r>
              <a:rPr lang="zh-CN" altLang="en-US" sz="2200" b="1" dirty="0" smtClean="0">
                <a:solidFill>
                  <a:srgbClr val="F7F7F0"/>
                </a:solidFill>
                <a:latin typeface="微软雅黑" pitchFamily="34" charset="-122"/>
                <a:ea typeface="微软雅黑" pitchFamily="34" charset="-122"/>
              </a:rPr>
              <a:t>状态数据</a:t>
            </a:r>
            <a:endParaRPr lang="en-US" sz="2200" b="1" dirty="0">
              <a:solidFill>
                <a:srgbClr val="F7F7F0"/>
              </a:solidFill>
              <a:latin typeface="微软雅黑" pitchFamily="34" charset="-122"/>
              <a:ea typeface="微软雅黑" pitchFamily="34" charset="-122"/>
            </a:endParaRPr>
          </a:p>
        </p:txBody>
      </p:sp>
      <p:sp>
        <p:nvSpPr>
          <p:cNvPr id="11" name="TextBox 10"/>
          <p:cNvSpPr txBox="1"/>
          <p:nvPr/>
        </p:nvSpPr>
        <p:spPr>
          <a:xfrm>
            <a:off x="3923927" y="3396681"/>
            <a:ext cx="2022840" cy="438683"/>
          </a:xfrm>
          <a:prstGeom prst="rect">
            <a:avLst/>
          </a:prstGeom>
          <a:noFill/>
        </p:spPr>
        <p:txBody>
          <a:bodyPr wrap="square" lIns="68681" tIns="34340" rIns="68681" bIns="34340" rtlCol="0">
            <a:spAutoFit/>
          </a:bodyPr>
          <a:lstStyle/>
          <a:p>
            <a:r>
              <a:rPr lang="zh-CN" altLang="en-US" sz="2400" b="1" dirty="0" smtClean="0">
                <a:solidFill>
                  <a:srgbClr val="F7F7F0"/>
                </a:solidFill>
                <a:latin typeface="微软雅黑" pitchFamily="34" charset="-122"/>
                <a:ea typeface="微软雅黑" pitchFamily="34" charset="-122"/>
              </a:rPr>
              <a:t>校自主诊改</a:t>
            </a:r>
            <a:endParaRPr lang="en-US" sz="2400" b="1" dirty="0">
              <a:solidFill>
                <a:srgbClr val="F7F7F0"/>
              </a:solidFill>
              <a:latin typeface="微软雅黑" pitchFamily="34" charset="-122"/>
              <a:ea typeface="微软雅黑" pitchFamily="34" charset="-122"/>
            </a:endParaRPr>
          </a:p>
        </p:txBody>
      </p:sp>
      <p:sp>
        <p:nvSpPr>
          <p:cNvPr id="12" name="TextBox 11"/>
          <p:cNvSpPr txBox="1"/>
          <p:nvPr/>
        </p:nvSpPr>
        <p:spPr>
          <a:xfrm>
            <a:off x="6444207" y="3252665"/>
            <a:ext cx="2022840" cy="746459"/>
          </a:xfrm>
          <a:prstGeom prst="rect">
            <a:avLst/>
          </a:prstGeom>
          <a:noFill/>
        </p:spPr>
        <p:txBody>
          <a:bodyPr wrap="square" lIns="68681" tIns="34340" rIns="68681" bIns="34340" rtlCol="0">
            <a:spAutoFit/>
          </a:bodyPr>
          <a:lstStyle/>
          <a:p>
            <a:r>
              <a:rPr lang="zh-CN" altLang="en-US" sz="2200" b="1" dirty="0" smtClean="0">
                <a:solidFill>
                  <a:srgbClr val="F7F7F0"/>
                </a:solidFill>
                <a:latin typeface="微软雅黑" pitchFamily="34" charset="-122"/>
                <a:ea typeface="微软雅黑" pitchFamily="34" charset="-122"/>
              </a:rPr>
              <a:t>教育行政部门抽样复核</a:t>
            </a:r>
            <a:endParaRPr lang="en-US" sz="2200" b="1" dirty="0">
              <a:solidFill>
                <a:srgbClr val="F7F7F0"/>
              </a:solidFill>
              <a:latin typeface="微软雅黑" pitchFamily="34" charset="-122"/>
              <a:ea typeface="微软雅黑" pitchFamily="34" charset="-122"/>
            </a:endParaRPr>
          </a:p>
        </p:txBody>
      </p:sp>
      <p:sp>
        <p:nvSpPr>
          <p:cNvPr id="13" name="矩形 12"/>
          <p:cNvSpPr/>
          <p:nvPr/>
        </p:nvSpPr>
        <p:spPr>
          <a:xfrm>
            <a:off x="1547663" y="4116761"/>
            <a:ext cx="671979" cy="384721"/>
          </a:xfrm>
          <a:prstGeom prst="rect">
            <a:avLst/>
          </a:prstGeom>
        </p:spPr>
        <p:txBody>
          <a:bodyPr wrap="none">
            <a:spAutoFit/>
          </a:bodyPr>
          <a:lstStyle/>
          <a:p>
            <a:r>
              <a:rPr lang="zh-CN" altLang="zh-CN" b="1" dirty="0" smtClean="0">
                <a:solidFill>
                  <a:schemeClr val="tx1">
                    <a:lumMod val="75000"/>
                    <a:lumOff val="25000"/>
                  </a:schemeClr>
                </a:solidFill>
                <a:latin typeface="微软雅黑" pitchFamily="34" charset="-122"/>
                <a:ea typeface="微软雅黑" pitchFamily="34" charset="-122"/>
              </a:rPr>
              <a:t>前提</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4355976" y="4116761"/>
            <a:ext cx="671980" cy="384721"/>
          </a:xfrm>
          <a:prstGeom prst="rect">
            <a:avLst/>
          </a:prstGeom>
        </p:spPr>
        <p:txBody>
          <a:bodyPr wrap="none">
            <a:spAutoFit/>
          </a:bodyPr>
          <a:lstStyle/>
          <a:p>
            <a:r>
              <a:rPr lang="zh-CN" altLang="en-US" b="1" dirty="0" smtClean="0">
                <a:solidFill>
                  <a:schemeClr val="tx1">
                    <a:lumMod val="75000"/>
                    <a:lumOff val="25000"/>
                  </a:schemeClr>
                </a:solidFill>
                <a:latin typeface="微软雅黑" pitchFamily="34" charset="-122"/>
                <a:ea typeface="微软雅黑" pitchFamily="34" charset="-122"/>
              </a:rPr>
              <a:t>关键</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5" name="矩形 14"/>
          <p:cNvSpPr/>
          <p:nvPr/>
        </p:nvSpPr>
        <p:spPr>
          <a:xfrm>
            <a:off x="6948263" y="4116761"/>
            <a:ext cx="671980" cy="384721"/>
          </a:xfrm>
          <a:prstGeom prst="rect">
            <a:avLst/>
          </a:prstGeom>
        </p:spPr>
        <p:txBody>
          <a:bodyPr wrap="none">
            <a:spAutoFit/>
          </a:bodyPr>
          <a:lstStyle/>
          <a:p>
            <a:r>
              <a:rPr lang="zh-CN" altLang="en-US" b="1" dirty="0" smtClean="0">
                <a:solidFill>
                  <a:schemeClr val="tx1">
                    <a:lumMod val="75000"/>
                    <a:lumOff val="25000"/>
                  </a:schemeClr>
                </a:solidFill>
                <a:latin typeface="微软雅黑" pitchFamily="34" charset="-122"/>
                <a:ea typeface="微软雅黑" pitchFamily="34" charset="-122"/>
              </a:rPr>
              <a:t>保障</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6" name="圆角矩形 6"/>
          <p:cNvSpPr/>
          <p:nvPr/>
        </p:nvSpPr>
        <p:spPr>
          <a:xfrm>
            <a:off x="2123728" y="915566"/>
            <a:ext cx="5979985" cy="2073178"/>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7E02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 name="燕尾形 16"/>
          <p:cNvSpPr/>
          <p:nvPr/>
        </p:nvSpPr>
        <p:spPr>
          <a:xfrm>
            <a:off x="3118838" y="1630193"/>
            <a:ext cx="283490" cy="28349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8" name="燕尾形 17"/>
          <p:cNvSpPr/>
          <p:nvPr/>
        </p:nvSpPr>
        <p:spPr>
          <a:xfrm>
            <a:off x="3333823" y="1630193"/>
            <a:ext cx="283490" cy="28349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0"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二</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工作目标</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16" name="Rounded Rectangle 14"/>
          <p:cNvSpPr/>
          <p:nvPr/>
        </p:nvSpPr>
        <p:spPr>
          <a:xfrm>
            <a:off x="1475656" y="1347614"/>
            <a:ext cx="3969385" cy="558800"/>
          </a:xfrm>
          <a:prstGeom prst="roundRect">
            <a:avLst>
              <a:gd name="adj" fmla="val 16667"/>
            </a:avLst>
          </a:prstGeom>
          <a:gradFill rotWithShape="1">
            <a:gsLst>
              <a:gs pos="0">
                <a:srgbClr val="949494">
                  <a:alpha val="100000"/>
                </a:srgbClr>
              </a:gs>
              <a:gs pos="50000">
                <a:srgbClr val="FFFFFF">
                  <a:alpha val="100000"/>
                </a:srgbClr>
              </a:gs>
              <a:gs pos="100000">
                <a:srgbClr val="FFFFFF">
                  <a:alpha val="100000"/>
                </a:srgbClr>
              </a:gs>
            </a:gsLst>
            <a:lin ang="16200000" scaled="1"/>
            <a:tileRect/>
          </a:gradFill>
          <a:ln w="9525" cap="flat" cmpd="sng">
            <a:solidFill>
              <a:srgbClr val="00B0F0"/>
            </a:solidFill>
            <a:prstDash val="solid"/>
            <a:bevel/>
            <a:headEnd type="none" w="med" len="med"/>
            <a:tailEnd type="none" w="med" len="med"/>
          </a:ln>
        </p:spPr>
        <p:txBody>
          <a:bodyPr wrap="square" anchor="ctr"/>
          <a:lstStyle/>
          <a:p>
            <a:pPr lvl="0"/>
            <a:r>
              <a:rPr lang="zh-CN" altLang="en-US" sz="2400" b="1" dirty="0" smtClean="0">
                <a:solidFill>
                  <a:srgbClr val="0067B4"/>
                </a:solidFill>
                <a:latin typeface="Calibri" panose="020F0502020204030204" charset="0"/>
                <a:ea typeface="微软雅黑" panose="020B0503020204020204" pitchFamily="34" charset="-122"/>
                <a:sym typeface="Calibri" panose="020F0502020204030204" charset="0"/>
              </a:rPr>
              <a:t>关于搭建状态数据管理系统</a:t>
            </a:r>
            <a:endParaRPr lang="zh-CN" altLang="en-US" sz="2400" b="1" dirty="0">
              <a:solidFill>
                <a:srgbClr val="0067B4"/>
              </a:solidFill>
              <a:latin typeface="Calibri" panose="020F0502020204030204" charset="0"/>
              <a:ea typeface="微软雅黑" panose="020B0503020204020204" pitchFamily="34" charset="-122"/>
              <a:sym typeface="Calibri" panose="020F0502020204030204" charset="0"/>
            </a:endParaRPr>
          </a:p>
        </p:txBody>
      </p:sp>
      <p:grpSp>
        <p:nvGrpSpPr>
          <p:cNvPr id="3" name="组合 41"/>
          <p:cNvGrpSpPr/>
          <p:nvPr/>
        </p:nvGrpSpPr>
        <p:grpSpPr>
          <a:xfrm>
            <a:off x="2555776" y="1906414"/>
            <a:ext cx="1423505" cy="2358726"/>
            <a:chOff x="6388855" y="1581176"/>
            <a:chExt cx="909054" cy="2026346"/>
          </a:xfrm>
        </p:grpSpPr>
        <p:sp>
          <p:nvSpPr>
            <p:cNvPr id="20" name="Shape 2906"/>
            <p:cNvSpPr/>
            <p:nvPr/>
          </p:nvSpPr>
          <p:spPr>
            <a:xfrm>
              <a:off x="7015510" y="2663580"/>
              <a:ext cx="277637" cy="447090"/>
            </a:xfrm>
            <a:prstGeom prst="rect">
              <a:avLst/>
            </a:prstGeom>
            <a:solidFill>
              <a:srgbClr val="00B0FF"/>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2" name="Shape 2912"/>
            <p:cNvSpPr/>
            <p:nvPr/>
          </p:nvSpPr>
          <p:spPr>
            <a:xfrm>
              <a:off x="7015510" y="3147814"/>
              <a:ext cx="277637" cy="459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0905"/>
                  </a:lnTo>
                  <a:cubicBezTo>
                    <a:pt x="15406" y="17357"/>
                    <a:pt x="6110" y="21513"/>
                    <a:pt x="0" y="21600"/>
                  </a:cubicBezTo>
                  <a:lnTo>
                    <a:pt x="0" y="0"/>
                  </a:lnTo>
                  <a:close/>
                </a:path>
              </a:pathLst>
            </a:custGeom>
            <a:solidFill>
              <a:srgbClr val="EC7825"/>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3" name="Shape 2913"/>
            <p:cNvSpPr/>
            <p:nvPr/>
          </p:nvSpPr>
          <p:spPr>
            <a:xfrm>
              <a:off x="7020272" y="3147814"/>
              <a:ext cx="277637" cy="459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0905"/>
                  </a:lnTo>
                  <a:cubicBezTo>
                    <a:pt x="15406" y="17357"/>
                    <a:pt x="6110" y="21513"/>
                    <a:pt x="0" y="21600"/>
                  </a:cubicBezTo>
                  <a:lnTo>
                    <a:pt x="0" y="0"/>
                  </a:lnTo>
                  <a:close/>
                </a:path>
              </a:pathLst>
            </a:custGeom>
            <a:solidFill>
              <a:srgbClr val="EC7825"/>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4" name="Shape 2914"/>
            <p:cNvSpPr/>
            <p:nvPr/>
          </p:nvSpPr>
          <p:spPr>
            <a:xfrm>
              <a:off x="6673698" y="3147814"/>
              <a:ext cx="350329" cy="459708"/>
            </a:xfrm>
            <a:custGeom>
              <a:avLst/>
              <a:gdLst/>
              <a:ahLst/>
              <a:cxnLst>
                <a:cxn ang="0">
                  <a:pos x="wd2" y="hd2"/>
                </a:cxn>
                <a:cxn ang="5400000">
                  <a:pos x="wd2" y="hd2"/>
                </a:cxn>
                <a:cxn ang="10800000">
                  <a:pos x="wd2" y="hd2"/>
                </a:cxn>
                <a:cxn ang="16200000">
                  <a:pos x="wd2" y="hd2"/>
                </a:cxn>
              </a:cxnLst>
              <a:rect l="0" t="0" r="r" b="b"/>
              <a:pathLst>
                <a:path w="21600" h="21600" extrusionOk="0">
                  <a:moveTo>
                    <a:pt x="21352" y="21600"/>
                  </a:moveTo>
                  <a:cubicBezTo>
                    <a:pt x="16022" y="21600"/>
                    <a:pt x="16022" y="18777"/>
                    <a:pt x="10690" y="18777"/>
                  </a:cubicBezTo>
                  <a:cubicBezTo>
                    <a:pt x="5357" y="18777"/>
                    <a:pt x="5357" y="21600"/>
                    <a:pt x="23" y="21600"/>
                  </a:cubicBezTo>
                  <a:cubicBezTo>
                    <a:pt x="18" y="21600"/>
                    <a:pt x="7" y="21600"/>
                    <a:pt x="0" y="21600"/>
                  </a:cubicBezTo>
                  <a:lnTo>
                    <a:pt x="0" y="0"/>
                  </a:lnTo>
                  <a:lnTo>
                    <a:pt x="21600" y="0"/>
                  </a:lnTo>
                  <a:lnTo>
                    <a:pt x="21600" y="21593"/>
                  </a:lnTo>
                  <a:cubicBezTo>
                    <a:pt x="21516" y="21593"/>
                    <a:pt x="21442" y="21600"/>
                    <a:pt x="21352" y="21600"/>
                  </a:cubicBezTo>
                  <a:close/>
                </a:path>
              </a:pathLst>
            </a:custGeom>
            <a:solidFill>
              <a:srgbClr val="BD5D19"/>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5" name="Shape 2915"/>
            <p:cNvSpPr/>
            <p:nvPr/>
          </p:nvSpPr>
          <p:spPr>
            <a:xfrm>
              <a:off x="6388855" y="3147814"/>
              <a:ext cx="283733" cy="459708"/>
            </a:xfrm>
            <a:custGeom>
              <a:avLst/>
              <a:gdLst/>
              <a:ahLst/>
              <a:cxnLst>
                <a:cxn ang="0">
                  <a:pos x="wd2" y="hd2"/>
                </a:cxn>
                <a:cxn ang="5400000">
                  <a:pos x="wd2" y="hd2"/>
                </a:cxn>
                <a:cxn ang="10800000">
                  <a:pos x="wd2" y="hd2"/>
                </a:cxn>
                <a:cxn ang="16200000">
                  <a:pos x="wd2" y="hd2"/>
                </a:cxn>
              </a:cxnLst>
              <a:rect l="0" t="0" r="r" b="b"/>
              <a:pathLst>
                <a:path w="21600" h="21600" extrusionOk="0">
                  <a:moveTo>
                    <a:pt x="0" y="20984"/>
                  </a:moveTo>
                  <a:lnTo>
                    <a:pt x="0" y="0"/>
                  </a:lnTo>
                  <a:lnTo>
                    <a:pt x="21600" y="0"/>
                  </a:lnTo>
                  <a:lnTo>
                    <a:pt x="21600" y="21600"/>
                  </a:lnTo>
                  <a:cubicBezTo>
                    <a:pt x="15268" y="21589"/>
                    <a:pt x="6865" y="17191"/>
                    <a:pt x="0" y="20984"/>
                  </a:cubicBezTo>
                  <a:close/>
                </a:path>
              </a:pathLst>
            </a:custGeom>
            <a:solidFill>
              <a:srgbClr val="EC7825"/>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6" name="Shape 2916"/>
            <p:cNvSpPr/>
            <p:nvPr/>
          </p:nvSpPr>
          <p:spPr>
            <a:xfrm>
              <a:off x="6588245" y="3033876"/>
              <a:ext cx="181275" cy="117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EC7825"/>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7" name="Shape 2917"/>
            <p:cNvSpPr/>
            <p:nvPr/>
          </p:nvSpPr>
          <p:spPr>
            <a:xfrm>
              <a:off x="6673698" y="3033876"/>
              <a:ext cx="90638" cy="117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BD5D1A"/>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8" name="Shape 2918"/>
            <p:cNvSpPr/>
            <p:nvPr/>
          </p:nvSpPr>
          <p:spPr>
            <a:xfrm>
              <a:off x="6930057" y="2549643"/>
              <a:ext cx="181246" cy="117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8" y="0"/>
                  </a:lnTo>
                  <a:lnTo>
                    <a:pt x="21600" y="21600"/>
                  </a:lnTo>
                  <a:close/>
                </a:path>
              </a:pathLst>
            </a:custGeom>
            <a:solidFill>
              <a:srgbClr val="00B0FF"/>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29" name="Shape 2919"/>
            <p:cNvSpPr/>
            <p:nvPr/>
          </p:nvSpPr>
          <p:spPr>
            <a:xfrm>
              <a:off x="7015510" y="2549643"/>
              <a:ext cx="90637" cy="117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008BCC"/>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0" name="Shape 2920"/>
            <p:cNvSpPr/>
            <p:nvPr/>
          </p:nvSpPr>
          <p:spPr>
            <a:xfrm>
              <a:off x="6673698" y="2663580"/>
              <a:ext cx="350329" cy="447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213"/>
                  </a:lnTo>
                  <a:lnTo>
                    <a:pt x="26" y="14184"/>
                  </a:lnTo>
                  <a:lnTo>
                    <a:pt x="7315" y="21600"/>
                  </a:lnTo>
                  <a:lnTo>
                    <a:pt x="21600" y="21600"/>
                  </a:lnTo>
                  <a:lnTo>
                    <a:pt x="21600" y="0"/>
                  </a:lnTo>
                  <a:close/>
                </a:path>
              </a:pathLst>
            </a:custGeom>
            <a:solidFill>
              <a:srgbClr val="008BCB"/>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1" name="Shape 2921"/>
            <p:cNvSpPr/>
            <p:nvPr/>
          </p:nvSpPr>
          <p:spPr>
            <a:xfrm>
              <a:off x="6388855" y="2663580"/>
              <a:ext cx="283733" cy="447090"/>
            </a:xfrm>
            <a:custGeom>
              <a:avLst/>
              <a:gdLst/>
              <a:ahLst/>
              <a:cxnLst>
                <a:cxn ang="0">
                  <a:pos x="wd2" y="hd2"/>
                </a:cxn>
                <a:cxn ang="5400000">
                  <a:pos x="wd2" y="hd2"/>
                </a:cxn>
                <a:cxn ang="10800000">
                  <a:pos x="wd2" y="hd2"/>
                </a:cxn>
                <a:cxn ang="16200000">
                  <a:pos x="wd2" y="hd2"/>
                </a:cxn>
              </a:cxnLst>
              <a:rect l="0" t="0" r="r" b="b"/>
              <a:pathLst>
                <a:path w="21600" h="21600" extrusionOk="0">
                  <a:moveTo>
                    <a:pt x="21600" y="14213"/>
                  </a:moveTo>
                  <a:lnTo>
                    <a:pt x="21600" y="0"/>
                  </a:lnTo>
                  <a:lnTo>
                    <a:pt x="0" y="0"/>
                  </a:lnTo>
                  <a:lnTo>
                    <a:pt x="0" y="21600"/>
                  </a:lnTo>
                  <a:lnTo>
                    <a:pt x="12633" y="21600"/>
                  </a:lnTo>
                  <a:close/>
                </a:path>
              </a:pathLst>
            </a:custGeom>
            <a:solidFill>
              <a:srgbClr val="00B0FF"/>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2" name="Shape 2922"/>
            <p:cNvSpPr/>
            <p:nvPr/>
          </p:nvSpPr>
          <p:spPr>
            <a:xfrm>
              <a:off x="7015510" y="1695113"/>
              <a:ext cx="277637" cy="447090"/>
            </a:xfrm>
            <a:prstGeom prst="rect">
              <a:avLst/>
            </a:prstGeom>
            <a:solidFill>
              <a:srgbClr val="26C6DA"/>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3" name="Shape 2923"/>
            <p:cNvSpPr/>
            <p:nvPr/>
          </p:nvSpPr>
          <p:spPr>
            <a:xfrm>
              <a:off x="6930057" y="1581176"/>
              <a:ext cx="181246" cy="117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8" y="0"/>
                  </a:lnTo>
                  <a:lnTo>
                    <a:pt x="21600" y="21600"/>
                  </a:lnTo>
                  <a:close/>
                </a:path>
              </a:pathLst>
            </a:custGeom>
            <a:solidFill>
              <a:srgbClr val="26C6DA"/>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4" name="Shape 2924"/>
            <p:cNvSpPr/>
            <p:nvPr/>
          </p:nvSpPr>
          <p:spPr>
            <a:xfrm>
              <a:off x="7015510" y="1581176"/>
              <a:ext cx="90637" cy="117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1A9EAD"/>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5" name="Shape 2925"/>
            <p:cNvSpPr/>
            <p:nvPr/>
          </p:nvSpPr>
          <p:spPr>
            <a:xfrm>
              <a:off x="6673698" y="1695113"/>
              <a:ext cx="350329" cy="447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211"/>
                  </a:lnTo>
                  <a:lnTo>
                    <a:pt x="26" y="14184"/>
                  </a:lnTo>
                  <a:lnTo>
                    <a:pt x="7315" y="21600"/>
                  </a:lnTo>
                  <a:lnTo>
                    <a:pt x="21600" y="21600"/>
                  </a:lnTo>
                  <a:lnTo>
                    <a:pt x="21600" y="0"/>
                  </a:lnTo>
                  <a:close/>
                </a:path>
              </a:pathLst>
            </a:custGeom>
            <a:solidFill>
              <a:srgbClr val="1A9EAD"/>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6" name="Shape 2926"/>
            <p:cNvSpPr/>
            <p:nvPr/>
          </p:nvSpPr>
          <p:spPr>
            <a:xfrm>
              <a:off x="6388855" y="1695113"/>
              <a:ext cx="283733" cy="447090"/>
            </a:xfrm>
            <a:custGeom>
              <a:avLst/>
              <a:gdLst/>
              <a:ahLst/>
              <a:cxnLst>
                <a:cxn ang="0">
                  <a:pos x="wd2" y="hd2"/>
                </a:cxn>
                <a:cxn ang="5400000">
                  <a:pos x="wd2" y="hd2"/>
                </a:cxn>
                <a:cxn ang="10800000">
                  <a:pos x="wd2" y="hd2"/>
                </a:cxn>
                <a:cxn ang="16200000">
                  <a:pos x="wd2" y="hd2"/>
                </a:cxn>
              </a:cxnLst>
              <a:rect l="0" t="0" r="r" b="b"/>
              <a:pathLst>
                <a:path w="21600" h="21600" extrusionOk="0">
                  <a:moveTo>
                    <a:pt x="21600" y="14211"/>
                  </a:moveTo>
                  <a:lnTo>
                    <a:pt x="21600" y="0"/>
                  </a:lnTo>
                  <a:lnTo>
                    <a:pt x="0" y="0"/>
                  </a:lnTo>
                  <a:lnTo>
                    <a:pt x="0" y="21600"/>
                  </a:lnTo>
                  <a:lnTo>
                    <a:pt x="12633" y="21600"/>
                  </a:lnTo>
                  <a:close/>
                </a:path>
              </a:pathLst>
            </a:custGeom>
            <a:solidFill>
              <a:srgbClr val="26C6DA"/>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7" name="Shape 2927"/>
            <p:cNvSpPr/>
            <p:nvPr/>
          </p:nvSpPr>
          <p:spPr>
            <a:xfrm>
              <a:off x="6388855" y="2179347"/>
              <a:ext cx="285698" cy="447090"/>
            </a:xfrm>
            <a:prstGeom prst="rect">
              <a:avLst/>
            </a:prstGeom>
            <a:solidFill>
              <a:srgbClr val="F23E5C"/>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8" name="Shape 2928"/>
            <p:cNvSpPr/>
            <p:nvPr/>
          </p:nvSpPr>
          <p:spPr>
            <a:xfrm>
              <a:off x="6588245" y="2065410"/>
              <a:ext cx="181275" cy="1176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0" y="0"/>
                  </a:lnTo>
                  <a:lnTo>
                    <a:pt x="0" y="21600"/>
                  </a:lnTo>
                  <a:close/>
                </a:path>
              </a:pathLst>
            </a:custGeom>
            <a:solidFill>
              <a:srgbClr val="F23E5C"/>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39" name="Shape 2929"/>
            <p:cNvSpPr/>
            <p:nvPr/>
          </p:nvSpPr>
          <p:spPr>
            <a:xfrm>
              <a:off x="6588245" y="2065410"/>
              <a:ext cx="90638" cy="1176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close/>
                </a:path>
              </a:pathLst>
            </a:custGeom>
            <a:solidFill>
              <a:srgbClr val="C73049"/>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40" name="Shape 2930"/>
            <p:cNvSpPr/>
            <p:nvPr/>
          </p:nvSpPr>
          <p:spPr>
            <a:xfrm>
              <a:off x="6673698" y="2179347"/>
              <a:ext cx="347908" cy="4470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211"/>
                  </a:lnTo>
                  <a:lnTo>
                    <a:pt x="21573" y="14184"/>
                  </a:lnTo>
                  <a:lnTo>
                    <a:pt x="14234" y="21600"/>
                  </a:lnTo>
                  <a:lnTo>
                    <a:pt x="0" y="21600"/>
                  </a:lnTo>
                  <a:lnTo>
                    <a:pt x="0" y="0"/>
                  </a:lnTo>
                  <a:close/>
                </a:path>
              </a:pathLst>
            </a:custGeom>
            <a:solidFill>
              <a:srgbClr val="C83149"/>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41" name="Shape 2931"/>
            <p:cNvSpPr/>
            <p:nvPr/>
          </p:nvSpPr>
          <p:spPr>
            <a:xfrm>
              <a:off x="7015509" y="2179347"/>
              <a:ext cx="278093" cy="447090"/>
            </a:xfrm>
            <a:custGeom>
              <a:avLst/>
              <a:gdLst/>
              <a:ahLst/>
              <a:cxnLst>
                <a:cxn ang="0">
                  <a:pos x="wd2" y="hd2"/>
                </a:cxn>
                <a:cxn ang="5400000">
                  <a:pos x="wd2" y="hd2"/>
                </a:cxn>
                <a:cxn ang="10800000">
                  <a:pos x="wd2" y="hd2"/>
                </a:cxn>
                <a:cxn ang="16200000">
                  <a:pos x="wd2" y="hd2"/>
                </a:cxn>
              </a:cxnLst>
              <a:rect l="0" t="0" r="r" b="b"/>
              <a:pathLst>
                <a:path w="21600" h="21600" extrusionOk="0">
                  <a:moveTo>
                    <a:pt x="0" y="14211"/>
                  </a:moveTo>
                  <a:lnTo>
                    <a:pt x="0" y="0"/>
                  </a:lnTo>
                  <a:lnTo>
                    <a:pt x="21598" y="0"/>
                  </a:lnTo>
                  <a:lnTo>
                    <a:pt x="21600" y="21600"/>
                  </a:lnTo>
                  <a:lnTo>
                    <a:pt x="8710" y="21600"/>
                  </a:lnTo>
                  <a:close/>
                </a:path>
              </a:pathLst>
            </a:custGeom>
            <a:solidFill>
              <a:srgbClr val="F23E5C"/>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43" name="矩形 42"/>
          <p:cNvSpPr/>
          <p:nvPr/>
        </p:nvSpPr>
        <p:spPr>
          <a:xfrm>
            <a:off x="2627784" y="3778622"/>
            <a:ext cx="800219" cy="461665"/>
          </a:xfrm>
          <a:prstGeom prst="rect">
            <a:avLst/>
          </a:prstGeom>
        </p:spPr>
        <p:txBody>
          <a:bodyPr wrap="none">
            <a:spAutoFit/>
          </a:bodyPr>
          <a:lstStyle/>
          <a:p>
            <a:r>
              <a:rPr lang="zh-CN" altLang="zh-CN" sz="2400" b="1" dirty="0" smtClean="0">
                <a:solidFill>
                  <a:schemeClr val="bg1"/>
                </a:solidFill>
                <a:latin typeface="微软雅黑" pitchFamily="34" charset="-122"/>
                <a:ea typeface="微软雅黑" pitchFamily="34" charset="-122"/>
              </a:rPr>
              <a:t>学校</a:t>
            </a:r>
            <a:endParaRPr lang="zh-CN" altLang="en-US" sz="2400" b="1" dirty="0">
              <a:solidFill>
                <a:schemeClr val="bg1"/>
              </a:solidFill>
              <a:latin typeface="微软雅黑" pitchFamily="34" charset="-122"/>
              <a:ea typeface="微软雅黑" pitchFamily="34" charset="-122"/>
            </a:endParaRPr>
          </a:p>
        </p:txBody>
      </p:sp>
      <p:sp>
        <p:nvSpPr>
          <p:cNvPr id="44" name="矩形 43"/>
          <p:cNvSpPr/>
          <p:nvPr/>
        </p:nvSpPr>
        <p:spPr>
          <a:xfrm>
            <a:off x="3011614" y="3202558"/>
            <a:ext cx="1040671"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地</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市</a:t>
            </a:r>
            <a:r>
              <a:rPr lang="en-US" altLang="zh-CN" sz="2400" b="1" dirty="0" smtClean="0">
                <a:solidFill>
                  <a:schemeClr val="bg1"/>
                </a:solidFill>
                <a:latin typeface="微软雅黑" pitchFamily="34" charset="-122"/>
                <a:ea typeface="微软雅黑" pitchFamily="34" charset="-122"/>
              </a:rPr>
              <a:t>)</a:t>
            </a:r>
            <a:endParaRPr lang="zh-CN" altLang="en-US" sz="2400" b="1" dirty="0">
              <a:solidFill>
                <a:schemeClr val="bg1"/>
              </a:solidFill>
              <a:latin typeface="微软雅黑" pitchFamily="34" charset="-122"/>
              <a:ea typeface="微软雅黑" pitchFamily="34" charset="-122"/>
            </a:endParaRPr>
          </a:p>
        </p:txBody>
      </p:sp>
      <p:sp>
        <p:nvSpPr>
          <p:cNvPr id="45" name="矩形 44"/>
          <p:cNvSpPr/>
          <p:nvPr/>
        </p:nvSpPr>
        <p:spPr>
          <a:xfrm>
            <a:off x="2781670" y="2626494"/>
            <a:ext cx="492444"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省</a:t>
            </a:r>
            <a:endParaRPr lang="zh-CN" altLang="en-US" sz="2400" b="1" dirty="0">
              <a:solidFill>
                <a:schemeClr val="bg1"/>
              </a:solidFill>
              <a:latin typeface="微软雅黑" pitchFamily="34" charset="-122"/>
              <a:ea typeface="微软雅黑" pitchFamily="34" charset="-122"/>
            </a:endParaRPr>
          </a:p>
        </p:txBody>
      </p:sp>
      <p:sp>
        <p:nvSpPr>
          <p:cNvPr id="46" name="矩形 45"/>
          <p:cNvSpPr/>
          <p:nvPr/>
        </p:nvSpPr>
        <p:spPr>
          <a:xfrm>
            <a:off x="3131839" y="2050430"/>
            <a:ext cx="800220"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国家</a:t>
            </a:r>
            <a:endParaRPr lang="zh-CN" altLang="en-US" sz="2400" b="1" dirty="0">
              <a:solidFill>
                <a:schemeClr val="bg1"/>
              </a:solidFill>
              <a:latin typeface="微软雅黑" pitchFamily="34" charset="-122"/>
              <a:ea typeface="微软雅黑" pitchFamily="34" charset="-122"/>
            </a:endParaRPr>
          </a:p>
        </p:txBody>
      </p:sp>
      <p:sp>
        <p:nvSpPr>
          <p:cNvPr id="47" name="矩形 46"/>
          <p:cNvSpPr/>
          <p:nvPr/>
        </p:nvSpPr>
        <p:spPr>
          <a:xfrm>
            <a:off x="1475656" y="4371950"/>
            <a:ext cx="3960440" cy="677108"/>
          </a:xfrm>
          <a:prstGeom prst="rect">
            <a:avLst/>
          </a:prstGeom>
        </p:spPr>
        <p:txBody>
          <a:bodyPr wrap="square">
            <a:spAutoFit/>
          </a:bodyPr>
          <a:lstStyle/>
          <a:p>
            <a:r>
              <a:rPr lang="zh-CN" altLang="zh-CN" dirty="0" smtClean="0">
                <a:latin typeface="微软雅黑" pitchFamily="34" charset="-122"/>
                <a:ea typeface="微软雅黑" pitchFamily="34" charset="-122"/>
              </a:rPr>
              <a:t>四级架构的中等职业学校人才培养工作状态数据管理系统</a:t>
            </a:r>
            <a:endParaRPr lang="zh-CN" altLang="en-US" dirty="0">
              <a:latin typeface="微软雅黑" pitchFamily="34" charset="-122"/>
              <a:ea typeface="微软雅黑" pitchFamily="34" charset="-122"/>
            </a:endParaRPr>
          </a:p>
        </p:txBody>
      </p:sp>
      <p:sp>
        <p:nvSpPr>
          <p:cNvPr id="48" name="矩形 47"/>
          <p:cNvSpPr/>
          <p:nvPr/>
        </p:nvSpPr>
        <p:spPr>
          <a:xfrm>
            <a:off x="5796136" y="2067694"/>
            <a:ext cx="2915816" cy="2246769"/>
          </a:xfrm>
          <a:prstGeom prst="rect">
            <a:avLst/>
          </a:prstGeom>
          <a:solidFill>
            <a:schemeClr val="tx1">
              <a:lumMod val="50000"/>
              <a:lumOff val="50000"/>
            </a:schemeClr>
          </a:solidFill>
        </p:spPr>
        <p:txBody>
          <a:bodyPr wrap="square">
            <a:spAutoFit/>
          </a:bodyPr>
          <a:lstStyle/>
          <a:p>
            <a:pPr algn="just">
              <a:lnSpc>
                <a:spcPts val="2400"/>
              </a:lnSpc>
            </a:pPr>
            <a:r>
              <a:rPr lang="zh-CN" altLang="zh-CN" sz="1800" dirty="0" smtClean="0">
                <a:solidFill>
                  <a:schemeClr val="bg1"/>
                </a:solidFill>
                <a:latin typeface="微软雅黑" pitchFamily="34" charset="-122"/>
                <a:ea typeface="微软雅黑" pitchFamily="34" charset="-122"/>
              </a:rPr>
              <a:t>从</a:t>
            </a:r>
            <a:r>
              <a:rPr lang="en-US" altLang="zh-CN" sz="1800" dirty="0" smtClean="0">
                <a:solidFill>
                  <a:schemeClr val="bg1"/>
                </a:solidFill>
                <a:latin typeface="微软雅黑" pitchFamily="34" charset="-122"/>
                <a:ea typeface="微软雅黑" pitchFamily="34" charset="-122"/>
              </a:rPr>
              <a:t>2016</a:t>
            </a:r>
            <a:r>
              <a:rPr lang="zh-CN" altLang="zh-CN" sz="1800" dirty="0" smtClean="0">
                <a:solidFill>
                  <a:schemeClr val="bg1"/>
                </a:solidFill>
                <a:latin typeface="微软雅黑" pitchFamily="34" charset="-122"/>
                <a:ea typeface="微软雅黑" pitchFamily="34" charset="-122"/>
              </a:rPr>
              <a:t>年开始，</a:t>
            </a:r>
            <a:r>
              <a:rPr lang="en-US" altLang="zh-CN" sz="1800" dirty="0" smtClean="0">
                <a:solidFill>
                  <a:schemeClr val="bg1"/>
                </a:solidFill>
                <a:latin typeface="微软雅黑" pitchFamily="34" charset="-122"/>
                <a:ea typeface="微软雅黑" pitchFamily="34" charset="-122"/>
              </a:rPr>
              <a:t>9</a:t>
            </a:r>
            <a:r>
              <a:rPr lang="zh-CN" altLang="zh-CN" sz="1800" dirty="0" smtClean="0">
                <a:solidFill>
                  <a:schemeClr val="bg1"/>
                </a:solidFill>
                <a:latin typeface="微软雅黑" pitchFamily="34" charset="-122"/>
                <a:ea typeface="微软雅黑" pitchFamily="34" charset="-122"/>
              </a:rPr>
              <a:t>个省份</a:t>
            </a:r>
            <a:r>
              <a:rPr lang="en-US" altLang="zh-CN" sz="1800" dirty="0" smtClean="0">
                <a:solidFill>
                  <a:schemeClr val="bg1"/>
                </a:solidFill>
                <a:latin typeface="微软雅黑" pitchFamily="34" charset="-122"/>
                <a:ea typeface="微软雅黑" pitchFamily="34" charset="-122"/>
              </a:rPr>
              <a:t>27</a:t>
            </a:r>
            <a:r>
              <a:rPr lang="zh-CN" altLang="zh-CN" sz="1800" dirty="0" smtClean="0">
                <a:solidFill>
                  <a:schemeClr val="bg1"/>
                </a:solidFill>
                <a:latin typeface="微软雅黑" pitchFamily="34" charset="-122"/>
                <a:ea typeface="微软雅黑" pitchFamily="34" charset="-122"/>
              </a:rPr>
              <a:t>所试点中职院校开始采集</a:t>
            </a:r>
            <a:r>
              <a:rPr lang="en-US" altLang="zh-CN" sz="1800" dirty="0" smtClean="0">
                <a:solidFill>
                  <a:schemeClr val="bg1"/>
                </a:solidFill>
                <a:latin typeface="微软雅黑" pitchFamily="34" charset="-122"/>
                <a:ea typeface="微软雅黑" pitchFamily="34" charset="-122"/>
              </a:rPr>
              <a:t>2015-2016</a:t>
            </a:r>
            <a:r>
              <a:rPr lang="zh-CN" altLang="zh-CN" sz="1800" dirty="0" smtClean="0">
                <a:solidFill>
                  <a:schemeClr val="bg1"/>
                </a:solidFill>
                <a:latin typeface="微软雅黑" pitchFamily="34" charset="-122"/>
                <a:ea typeface="微软雅黑" pitchFamily="34" charset="-122"/>
              </a:rPr>
              <a:t>学年的人才培养工作状态数据，非试点中等职业学校自愿或按照省内统一要求开展状态数据采集工作</a:t>
            </a:r>
            <a:endParaRPr lang="zh-CN" altLang="en-US" sz="1800"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84" decel="100000"/>
                                        <p:tgtEl>
                                          <p:spTgt spid="16"/>
                                        </p:tgtEl>
                                      </p:cBhvr>
                                    </p:animEffect>
                                    <p:animScale>
                                      <p:cBhvr>
                                        <p:cTn id="8" dur="384" decel="100000"/>
                                        <p:tgtEl>
                                          <p:spTgt spid="16"/>
                                        </p:tgtEl>
                                      </p:cBhvr>
                                      <p:from x="10000" y="10000"/>
                                      <p:to x="200000" y="450000"/>
                                    </p:animScale>
                                    <p:animScale>
                                      <p:cBhvr>
                                        <p:cTn id="9" dur="616" accel="100000" fill="hold">
                                          <p:stCondLst>
                                            <p:cond delay="384"/>
                                          </p:stCondLst>
                                        </p:cTn>
                                        <p:tgtEl>
                                          <p:spTgt spid="16"/>
                                        </p:tgtEl>
                                      </p:cBhvr>
                                      <p:from x="200000" y="450000"/>
                                      <p:to x="100000" y="100000"/>
                                    </p:animScale>
                                    <p:set>
                                      <p:cBhvr>
                                        <p:cTn id="10" dur="384" fill="hold"/>
                                        <p:tgtEl>
                                          <p:spTgt spid="16"/>
                                        </p:tgtEl>
                                        <p:attrNameLst>
                                          <p:attrName>ppt_x</p:attrName>
                                        </p:attrNameLst>
                                      </p:cBhvr>
                                      <p:to>
                                        <p:strVal val="(0.5)"/>
                                      </p:to>
                                    </p:set>
                                    <p:anim from="(0.5)" to="(#ppt_x)" calcmode="lin" valueType="num">
                                      <p:cBhvr>
                                        <p:cTn id="11" dur="616" accel="100000" fill="hold">
                                          <p:stCondLst>
                                            <p:cond delay="384"/>
                                          </p:stCondLst>
                                        </p:cTn>
                                        <p:tgtEl>
                                          <p:spTgt spid="16"/>
                                        </p:tgtEl>
                                        <p:attrNameLst>
                                          <p:attrName>ppt_x</p:attrName>
                                        </p:attrNameLst>
                                      </p:cBhvr>
                                    </p:anim>
                                    <p:set>
                                      <p:cBhvr>
                                        <p:cTn id="12" dur="384" fill="hold"/>
                                        <p:tgtEl>
                                          <p:spTgt spid="16"/>
                                        </p:tgtEl>
                                        <p:attrNameLst>
                                          <p:attrName>ppt_y</p:attrName>
                                        </p:attrNameLst>
                                      </p:cBhvr>
                                      <p:to>
                                        <p:strVal val="(#ppt_y+0.4)"/>
                                      </p:to>
                                    </p:set>
                                    <p:anim from="(#ppt_y+0.4)" to="(#ppt_y)" calcmode="lin" valueType="num">
                                      <p:cBhvr>
                                        <p:cTn id="13" dur="616" accel="100000" fill="hold">
                                          <p:stCondLst>
                                            <p:cond delay="384"/>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0"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二</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工作目标</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16" name="Rounded Rectangle 14"/>
          <p:cNvSpPr/>
          <p:nvPr/>
        </p:nvSpPr>
        <p:spPr>
          <a:xfrm>
            <a:off x="1475656" y="1347614"/>
            <a:ext cx="3969385" cy="558800"/>
          </a:xfrm>
          <a:prstGeom prst="roundRect">
            <a:avLst>
              <a:gd name="adj" fmla="val 16667"/>
            </a:avLst>
          </a:prstGeom>
          <a:gradFill rotWithShape="1">
            <a:gsLst>
              <a:gs pos="0">
                <a:srgbClr val="949494">
                  <a:alpha val="100000"/>
                </a:srgbClr>
              </a:gs>
              <a:gs pos="50000">
                <a:srgbClr val="FFFFFF">
                  <a:alpha val="100000"/>
                </a:srgbClr>
              </a:gs>
              <a:gs pos="100000">
                <a:srgbClr val="FFFFFF">
                  <a:alpha val="100000"/>
                </a:srgbClr>
              </a:gs>
            </a:gsLst>
            <a:lin ang="16200000" scaled="1"/>
            <a:tileRect/>
          </a:gradFill>
          <a:ln w="9525" cap="flat" cmpd="sng">
            <a:solidFill>
              <a:srgbClr val="00B0F0"/>
            </a:solidFill>
            <a:prstDash val="solid"/>
            <a:bevel/>
            <a:headEnd type="none" w="med" len="med"/>
            <a:tailEnd type="none" w="med" len="med"/>
          </a:ln>
        </p:spPr>
        <p:txBody>
          <a:bodyPr wrap="square" anchor="ctr"/>
          <a:lstStyle/>
          <a:p>
            <a:pPr lvl="0"/>
            <a:r>
              <a:rPr lang="zh-CN" altLang="en-US" sz="2400" b="1" dirty="0" smtClean="0">
                <a:solidFill>
                  <a:srgbClr val="0067B4"/>
                </a:solidFill>
                <a:latin typeface="Calibri" panose="020F0502020204030204" charset="0"/>
                <a:ea typeface="微软雅黑" panose="020B0503020204020204" pitchFamily="34" charset="-122"/>
                <a:sym typeface="Calibri" panose="020F0502020204030204" charset="0"/>
              </a:rPr>
              <a:t>关于教育行政部门抽样复核</a:t>
            </a:r>
            <a:endParaRPr lang="zh-CN" altLang="en-US" sz="2400" b="1" dirty="0">
              <a:solidFill>
                <a:srgbClr val="0067B4"/>
              </a:solidFill>
              <a:latin typeface="Calibri" panose="020F0502020204030204" charset="0"/>
              <a:ea typeface="微软雅黑" panose="020B0503020204020204" pitchFamily="34" charset="-122"/>
              <a:sym typeface="Calibri" panose="020F0502020204030204" charset="0"/>
            </a:endParaRPr>
          </a:p>
        </p:txBody>
      </p:sp>
      <p:sp>
        <p:nvSpPr>
          <p:cNvPr id="47" name="矩形 46"/>
          <p:cNvSpPr/>
          <p:nvPr/>
        </p:nvSpPr>
        <p:spPr>
          <a:xfrm>
            <a:off x="1547664" y="2355726"/>
            <a:ext cx="3960440" cy="1261884"/>
          </a:xfrm>
          <a:prstGeom prst="rect">
            <a:avLst/>
          </a:prstGeom>
        </p:spPr>
        <p:txBody>
          <a:bodyPr wrap="square">
            <a:spAutoFit/>
          </a:bodyPr>
          <a:lstStyle/>
          <a:p>
            <a:pPr algn="l"/>
            <a:r>
              <a:rPr lang="zh-CN" altLang="en-US" dirty="0" smtClean="0">
                <a:latin typeface="微软雅黑" pitchFamily="34" charset="-122"/>
                <a:ea typeface="微软雅黑" pitchFamily="34" charset="-122"/>
              </a:rPr>
              <a:t>学校在自我诊改基础上提交自我诊改报告、学校事业发展规划、学校人才培养工作状态数据、学校年度质量报告等材料。</a:t>
            </a:r>
            <a:endParaRPr lang="zh-CN" altLang="en-US" dirty="0">
              <a:latin typeface="微软雅黑" pitchFamily="34" charset="-122"/>
              <a:ea typeface="微软雅黑" pitchFamily="34" charset="-122"/>
            </a:endParaRPr>
          </a:p>
        </p:txBody>
      </p:sp>
      <p:sp>
        <p:nvSpPr>
          <p:cNvPr id="48" name="矩形 47"/>
          <p:cNvSpPr/>
          <p:nvPr/>
        </p:nvSpPr>
        <p:spPr>
          <a:xfrm>
            <a:off x="5796136" y="2067694"/>
            <a:ext cx="2915816" cy="1917000"/>
          </a:xfrm>
          <a:prstGeom prst="rect">
            <a:avLst/>
          </a:prstGeom>
          <a:solidFill>
            <a:schemeClr val="tx1">
              <a:lumMod val="50000"/>
              <a:lumOff val="50000"/>
            </a:schemeClr>
          </a:solidFill>
        </p:spPr>
        <p:txBody>
          <a:bodyPr wrap="square">
            <a:spAutoFit/>
          </a:bodyPr>
          <a:lstStyle/>
          <a:p>
            <a:pPr algn="just">
              <a:lnSpc>
                <a:spcPts val="2400"/>
              </a:lnSpc>
            </a:pPr>
            <a:r>
              <a:rPr lang="zh-CN" altLang="en-US" sz="1800" dirty="0" smtClean="0">
                <a:solidFill>
                  <a:schemeClr val="bg1"/>
                </a:solidFill>
                <a:latin typeface="微软雅黑" pitchFamily="34" charset="-122"/>
                <a:ea typeface="微软雅黑" pitchFamily="34" charset="-122"/>
              </a:rPr>
              <a:t>文件规定：在各学校开展自主诊改工作的基础上，</a:t>
            </a:r>
            <a:r>
              <a:rPr lang="en-US" altLang="zh-CN" sz="1800" dirty="0" smtClean="0">
                <a:solidFill>
                  <a:schemeClr val="bg1"/>
                </a:solidFill>
                <a:latin typeface="微软雅黑" pitchFamily="34" charset="-122"/>
                <a:ea typeface="微软雅黑" pitchFamily="34" charset="-122"/>
              </a:rPr>
              <a:t>2018</a:t>
            </a:r>
            <a:r>
              <a:rPr lang="zh-CN" altLang="en-US" sz="1800" dirty="0" smtClean="0">
                <a:solidFill>
                  <a:schemeClr val="bg1"/>
                </a:solidFill>
                <a:latin typeface="微软雅黑" pitchFamily="34" charset="-122"/>
                <a:ea typeface="微软雅黑" pitchFamily="34" charset="-122"/>
              </a:rPr>
              <a:t>年起，省教育厅对省属中等职业学校、市教育局对所属中等职业学校的诊改工作进行抽样复核。</a:t>
            </a:r>
            <a:endParaRPr lang="zh-CN" altLang="en-US" sz="1800"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84" decel="100000"/>
                                        <p:tgtEl>
                                          <p:spTgt spid="16"/>
                                        </p:tgtEl>
                                      </p:cBhvr>
                                    </p:animEffect>
                                    <p:animScale>
                                      <p:cBhvr>
                                        <p:cTn id="8" dur="384" decel="100000"/>
                                        <p:tgtEl>
                                          <p:spTgt spid="16"/>
                                        </p:tgtEl>
                                      </p:cBhvr>
                                      <p:from x="10000" y="10000"/>
                                      <p:to x="200000" y="450000"/>
                                    </p:animScale>
                                    <p:animScale>
                                      <p:cBhvr>
                                        <p:cTn id="9" dur="616" accel="100000" fill="hold">
                                          <p:stCondLst>
                                            <p:cond delay="384"/>
                                          </p:stCondLst>
                                        </p:cTn>
                                        <p:tgtEl>
                                          <p:spTgt spid="16"/>
                                        </p:tgtEl>
                                      </p:cBhvr>
                                      <p:from x="200000" y="450000"/>
                                      <p:to x="100000" y="100000"/>
                                    </p:animScale>
                                    <p:set>
                                      <p:cBhvr>
                                        <p:cTn id="10" dur="384" fill="hold"/>
                                        <p:tgtEl>
                                          <p:spTgt spid="16"/>
                                        </p:tgtEl>
                                        <p:attrNameLst>
                                          <p:attrName>ppt_x</p:attrName>
                                        </p:attrNameLst>
                                      </p:cBhvr>
                                      <p:to>
                                        <p:strVal val="(0.5)"/>
                                      </p:to>
                                    </p:set>
                                    <p:anim from="(0.5)" to="(#ppt_x)" calcmode="lin" valueType="num">
                                      <p:cBhvr>
                                        <p:cTn id="11" dur="616" accel="100000" fill="hold">
                                          <p:stCondLst>
                                            <p:cond delay="384"/>
                                          </p:stCondLst>
                                        </p:cTn>
                                        <p:tgtEl>
                                          <p:spTgt spid="16"/>
                                        </p:tgtEl>
                                        <p:attrNameLst>
                                          <p:attrName>ppt_x</p:attrName>
                                        </p:attrNameLst>
                                      </p:cBhvr>
                                    </p:anim>
                                    <p:set>
                                      <p:cBhvr>
                                        <p:cTn id="12" dur="384" fill="hold"/>
                                        <p:tgtEl>
                                          <p:spTgt spid="16"/>
                                        </p:tgtEl>
                                        <p:attrNameLst>
                                          <p:attrName>ppt_y</p:attrName>
                                        </p:attrNameLst>
                                      </p:cBhvr>
                                      <p:to>
                                        <p:strVal val="(#ppt_y+0.4)"/>
                                      </p:to>
                                    </p:set>
                                    <p:anim from="(#ppt_y+0.4)" to="(#ppt_y)" calcmode="lin" valueType="num">
                                      <p:cBhvr>
                                        <p:cTn id="13" dur="616" accel="100000" fill="hold">
                                          <p:stCondLst>
                                            <p:cond delay="384"/>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331640" y="4603723"/>
            <a:ext cx="1265256" cy="388620"/>
          </a:xfrm>
          <a:prstGeom prst="rect">
            <a:avLst/>
          </a:prstGeom>
          <a:solidFill>
            <a:schemeClr val="accent5"/>
          </a:solidFill>
          <a:ln>
            <a:noFill/>
          </a:ln>
          <a:effectLst/>
        </p:spPr>
        <p:txBody>
          <a:bodyPr vert="horz" wrap="square" lIns="72009" tIns="36005" rIns="72009" bIns="36005" numCol="1" anchor="t" anchorCtr="0" compatLnSpc="1">
            <a:prstTxWarp prst="textNoShape">
              <a:avLst/>
            </a:prstTxWarp>
          </a:bodyPr>
          <a:lstStyle/>
          <a:p>
            <a:endParaRPr lang="zh-CN" altLang="en-US" sz="1890">
              <a:ea typeface="微软雅黑" panose="020B0503020204020204" pitchFamily="34" charset="-122"/>
              <a:sym typeface="Arial" panose="020B0604020202020204" pitchFamily="34" charset="0"/>
            </a:endParaRPr>
          </a:p>
        </p:txBody>
      </p:sp>
      <p:sp>
        <p:nvSpPr>
          <p:cNvPr id="51" name="矩形 50"/>
          <p:cNvSpPr/>
          <p:nvPr/>
        </p:nvSpPr>
        <p:spPr>
          <a:xfrm>
            <a:off x="5111552" y="2859782"/>
            <a:ext cx="4032448" cy="1728192"/>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标题 1"/>
          <p:cNvSpPr>
            <a:spLocks noGrp="1"/>
          </p:cNvSpPr>
          <p:nvPr>
            <p:ph type="title"/>
          </p:nvPr>
        </p:nvSpPr>
        <p:spPr/>
        <p:txBody>
          <a:bodyPr/>
          <a:lstStyle/>
          <a:p>
            <a:r>
              <a:rPr lang="zh-CN" altLang="en-US" dirty="0" smtClean="0"/>
              <a:t>引言</a:t>
            </a:r>
            <a:endParaRPr lang="zh-CN" altLang="en-US" dirty="0"/>
          </a:p>
        </p:txBody>
      </p:sp>
      <p:sp>
        <p:nvSpPr>
          <p:cNvPr id="4" name="文本框 6"/>
          <p:cNvSpPr>
            <a:spLocks noChangeArrowheads="1"/>
          </p:cNvSpPr>
          <p:nvPr/>
        </p:nvSpPr>
        <p:spPr bwMode="auto">
          <a:xfrm>
            <a:off x="3347864" y="627534"/>
            <a:ext cx="2508806" cy="346239"/>
          </a:xfrm>
          <a:prstGeom prst="rect">
            <a:avLst/>
          </a:prstGeom>
          <a:noFill/>
          <a:ln>
            <a:noFill/>
          </a:ln>
          <a:extLst/>
        </p:spPr>
        <p:txBody>
          <a:bodyPr wrap="square" lIns="68571" tIns="34285" rIns="68571" bIns="34285">
            <a:spAutoFit/>
          </a:bodyPr>
          <a:lstStyle/>
          <a:p>
            <a:pPr lvl="0" defTabSz="914400" rtl="0" fontAlgn="base">
              <a:spcBef>
                <a:spcPct val="0"/>
              </a:spcBef>
              <a:spcAft>
                <a:spcPct val="0"/>
              </a:spcAft>
            </a:pPr>
            <a:r>
              <a:rPr lang="zh-CN" altLang="zh-CN" sz="1800" b="1" dirty="0" smtClean="0">
                <a:solidFill>
                  <a:schemeClr val="tx1"/>
                </a:solidFill>
                <a:latin typeface="微软雅黑" pitchFamily="34" charset="-122"/>
                <a:ea typeface="微软雅黑" pitchFamily="34" charset="-122"/>
                <a:cs typeface="宋体" pitchFamily="2" charset="-122"/>
              </a:rPr>
              <a:t>什么是诊改</a:t>
            </a:r>
            <a:endParaRPr lang="zh-CN" altLang="zh-CN" sz="1600" dirty="0" smtClean="0">
              <a:solidFill>
                <a:schemeClr val="tx1"/>
              </a:solidFill>
              <a:latin typeface="微软雅黑" pitchFamily="34" charset="-122"/>
              <a:ea typeface="微软雅黑" pitchFamily="34" charset="-122"/>
              <a:cs typeface="宋体" pitchFamily="2" charset="-122"/>
            </a:endParaRPr>
          </a:p>
        </p:txBody>
      </p:sp>
      <p:sp>
        <p:nvSpPr>
          <p:cNvPr id="8" name="矩形 7"/>
          <p:cNvSpPr/>
          <p:nvPr/>
        </p:nvSpPr>
        <p:spPr>
          <a:xfrm>
            <a:off x="5615608" y="2931790"/>
            <a:ext cx="4032448" cy="369332"/>
          </a:xfrm>
          <a:prstGeom prst="rect">
            <a:avLst/>
          </a:prstGeom>
        </p:spPr>
        <p:txBody>
          <a:bodyPr wrap="square">
            <a:spAutoFit/>
          </a:bodyPr>
          <a:lstStyle/>
          <a:p>
            <a:pPr algn="l"/>
            <a:r>
              <a:rPr lang="zh-CN" altLang="en-US" sz="1800" b="1" dirty="0" smtClean="0">
                <a:solidFill>
                  <a:srgbClr val="00B0F0"/>
                </a:solidFill>
                <a:latin typeface="微软雅黑" pitchFamily="34" charset="-122"/>
                <a:ea typeface="微软雅黑" pitchFamily="34" charset="-122"/>
              </a:rPr>
              <a:t>教育部原</a:t>
            </a:r>
            <a:r>
              <a:rPr lang="zh-CN" altLang="zh-CN" sz="1800" b="1" dirty="0" smtClean="0">
                <a:solidFill>
                  <a:srgbClr val="00B0F0"/>
                </a:solidFill>
                <a:latin typeface="微软雅黑" pitchFamily="34" charset="-122"/>
                <a:ea typeface="微软雅黑" pitchFamily="34" charset="-122"/>
              </a:rPr>
              <a:t>职成司司长葛道凯同志</a:t>
            </a:r>
            <a:endParaRPr lang="zh-CN" altLang="en-US" sz="1800" b="1" dirty="0">
              <a:solidFill>
                <a:srgbClr val="00B0F0"/>
              </a:solidFill>
              <a:latin typeface="微软雅黑" pitchFamily="34" charset="-122"/>
              <a:ea typeface="微软雅黑" pitchFamily="34" charset="-122"/>
            </a:endParaRPr>
          </a:p>
        </p:txBody>
      </p:sp>
      <p:sp>
        <p:nvSpPr>
          <p:cNvPr id="3" name="矩形 2"/>
          <p:cNvSpPr/>
          <p:nvPr/>
        </p:nvSpPr>
        <p:spPr>
          <a:xfrm>
            <a:off x="5615608" y="3291324"/>
            <a:ext cx="3384376" cy="1246495"/>
          </a:xfrm>
          <a:prstGeom prst="rect">
            <a:avLst/>
          </a:prstGeom>
        </p:spPr>
        <p:txBody>
          <a:bodyPr wrap="square">
            <a:spAutoFit/>
          </a:bodyPr>
          <a:lstStyle/>
          <a:p>
            <a:pPr algn="just">
              <a:lnSpc>
                <a:spcPts val="1800"/>
              </a:lnSpc>
            </a:pPr>
            <a:r>
              <a:rPr lang="en-US" altLang="zh-CN" sz="1200" dirty="0" smtClean="0">
                <a:solidFill>
                  <a:schemeClr val="bg1"/>
                </a:solidFill>
                <a:latin typeface="微软雅黑" pitchFamily="34" charset="-122"/>
                <a:ea typeface="微软雅黑" pitchFamily="34" charset="-122"/>
              </a:rPr>
              <a:t>       </a:t>
            </a:r>
            <a:r>
              <a:rPr lang="zh-CN" altLang="zh-CN" sz="1200" dirty="0" smtClean="0">
                <a:solidFill>
                  <a:schemeClr val="bg1"/>
                </a:solidFill>
                <a:latin typeface="微软雅黑" pitchFamily="34" charset="-122"/>
                <a:ea typeface="微软雅黑" pitchFamily="34" charset="-122"/>
              </a:rPr>
              <a:t>每个学校都要建立这么一个制度，每个学年、每个学期都要诊断我的课程、我的专业是否和产业需求相适应，如有不适应的地方，马上制定改进措施，在下一个学期或下个学年的教学计划和教学大纲里予以弥补，这叫诊断改进制度。</a:t>
            </a:r>
            <a:endParaRPr lang="zh-CN" altLang="en-US" sz="1200" dirty="0">
              <a:solidFill>
                <a:schemeClr val="bg1"/>
              </a:solidFill>
              <a:latin typeface="微软雅黑" pitchFamily="34" charset="-122"/>
              <a:ea typeface="微软雅黑" pitchFamily="34" charset="-122"/>
            </a:endParaRPr>
          </a:p>
        </p:txBody>
      </p:sp>
      <p:sp>
        <p:nvSpPr>
          <p:cNvPr id="123906" name="AutoShape 2" descr="https://timgsa.baidu.com/timg?image&amp;quality=80&amp;size=b9999_10000&amp;sec=1507703544011&amp;di=0058311549a80633c64f5da3f6bdf032&amp;imgtype=0&amp;src=http%3A%2F%2Fshanxi.sinaimg.cn%2F2012%2F1012%2FU9037P1196DT20121012101008.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23907" name="Picture 3"/>
          <p:cNvPicPr>
            <a:picLocks noChangeAspect="1" noChangeArrowheads="1"/>
          </p:cNvPicPr>
          <p:nvPr/>
        </p:nvPicPr>
        <p:blipFill>
          <a:blip r:embed="rId3" cstate="print"/>
          <a:stretch>
            <a:fillRect/>
          </a:stretch>
        </p:blipFill>
        <p:spPr bwMode="auto">
          <a:xfrm>
            <a:off x="3815408" y="2859782"/>
            <a:ext cx="1742864" cy="1728192"/>
          </a:xfrm>
          <a:prstGeom prst="rect">
            <a:avLst/>
          </a:prstGeom>
          <a:solidFill>
            <a:schemeClr val="accent1">
              <a:lumMod val="50000"/>
            </a:schemeClr>
          </a:solidFill>
          <a:ln w="12700" cap="flat">
            <a:noFill/>
            <a:miter lim="400000"/>
          </a:ln>
          <a:effectLst>
            <a:outerShdw blurRad="38100" dist="25400" dir="5400000" rotWithShape="0">
              <a:srgbClr val="000000">
                <a:alpha val="50000"/>
              </a:srgbClr>
            </a:outerShdw>
          </a:effectLst>
        </p:spPr>
      </p:pic>
      <p:sp>
        <p:nvSpPr>
          <p:cNvPr id="12" name="矩形 11"/>
          <p:cNvSpPr/>
          <p:nvPr/>
        </p:nvSpPr>
        <p:spPr>
          <a:xfrm>
            <a:off x="3779912" y="1203598"/>
            <a:ext cx="4752528" cy="923330"/>
          </a:xfrm>
          <a:prstGeom prst="rect">
            <a:avLst/>
          </a:prstGeom>
        </p:spPr>
        <p:txBody>
          <a:bodyPr wrap="square">
            <a:spAutoFit/>
          </a:bodyPr>
          <a:lstStyle/>
          <a:p>
            <a:pPr algn="l"/>
            <a:r>
              <a:rPr lang="zh-CN" altLang="zh-CN" sz="1800" dirty="0" smtClean="0">
                <a:latin typeface="微软雅黑" pitchFamily="34" charset="-122"/>
                <a:ea typeface="微软雅黑" pitchFamily="34" charset="-122"/>
                <a:cs typeface="Lucida Grande"/>
                <a:sym typeface="Lucida Grande"/>
              </a:rPr>
              <a:t>诊改就是从工作现状入手，依据计划目标寻找问题，进而界定和分析问题，找出原因，制订整改方案，着力改进的过程。</a:t>
            </a:r>
            <a:endParaRPr lang="en-US" altLang="zh-CN" sz="1800" dirty="0" smtClean="0">
              <a:latin typeface="微软雅黑" pitchFamily="34" charset="-122"/>
              <a:ea typeface="微软雅黑" pitchFamily="34" charset="-122"/>
              <a:cs typeface="Lucida Grande"/>
              <a:sym typeface="Lucida Grande"/>
            </a:endParaRPr>
          </a:p>
        </p:txBody>
      </p:sp>
      <p:sp>
        <p:nvSpPr>
          <p:cNvPr id="32" name="Freeform 6"/>
          <p:cNvSpPr>
            <a:spLocks/>
          </p:cNvSpPr>
          <p:nvPr/>
        </p:nvSpPr>
        <p:spPr bwMode="auto">
          <a:xfrm>
            <a:off x="1475656" y="4083918"/>
            <a:ext cx="945871" cy="568923"/>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70C0"/>
          </a:solidFill>
          <a:ln w="57150">
            <a:solidFill>
              <a:schemeClr val="bg1"/>
            </a:solidFill>
          </a:ln>
          <a:effectLst>
            <a:innerShdw blurRad="63500" dist="50800" dir="13500000">
              <a:prstClr val="black">
                <a:alpha val="50000"/>
              </a:prstClr>
            </a:innerShdw>
          </a:effectLst>
          <a:extLst/>
        </p:spPr>
        <p:txBody>
          <a:bodyPr lIns="67692" tIns="33846" rIns="67692" bIns="33846"/>
          <a:lstStyle/>
          <a:p>
            <a:pPr defTabSz="902931" fontAlgn="auto">
              <a:spcBef>
                <a:spcPts val="0"/>
              </a:spcBef>
              <a:spcAft>
                <a:spcPts val="0"/>
              </a:spcAft>
              <a:defRPr/>
            </a:pPr>
            <a:endParaRPr lang="zh-CN" altLang="en-US" sz="1400">
              <a:latin typeface="+mn-lt"/>
              <a:ea typeface="+mn-ea"/>
            </a:endParaRPr>
          </a:p>
        </p:txBody>
      </p:sp>
      <p:sp>
        <p:nvSpPr>
          <p:cNvPr id="33" name="Freeform 8"/>
          <p:cNvSpPr>
            <a:spLocks/>
          </p:cNvSpPr>
          <p:nvPr/>
        </p:nvSpPr>
        <p:spPr bwMode="auto">
          <a:xfrm>
            <a:off x="529783" y="699542"/>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lIns="67692" tIns="33846" rIns="67692" bIns="33846"/>
          <a:lstStyle/>
          <a:p>
            <a:pPr defTabSz="902931" fontAlgn="auto">
              <a:spcBef>
                <a:spcPts val="0"/>
              </a:spcBef>
              <a:spcAft>
                <a:spcPts val="0"/>
              </a:spcAft>
              <a:defRPr/>
            </a:pPr>
            <a:endParaRPr lang="zh-CN" altLang="en-US" sz="1400">
              <a:latin typeface="+mn-lt"/>
              <a:ea typeface="+mn-ea"/>
            </a:endParaRPr>
          </a:p>
        </p:txBody>
      </p:sp>
      <p:sp>
        <p:nvSpPr>
          <p:cNvPr id="34" name="Freeform 9"/>
          <p:cNvSpPr>
            <a:spLocks/>
          </p:cNvSpPr>
          <p:nvPr/>
        </p:nvSpPr>
        <p:spPr bwMode="auto">
          <a:xfrm>
            <a:off x="1260737" y="699544"/>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0B0F0"/>
          </a:solidFill>
          <a:ln w="57150">
            <a:solidFill>
              <a:schemeClr val="bg1"/>
            </a:solidFill>
          </a:ln>
          <a:effectLst>
            <a:innerShdw blurRad="63500" dist="50800" dir="13500000">
              <a:prstClr val="black">
                <a:alpha val="50000"/>
              </a:prstClr>
            </a:innerShdw>
          </a:effectLst>
          <a:extLst/>
        </p:spPr>
        <p:txBody>
          <a:bodyPr lIns="67692" tIns="33846" rIns="67692" bIns="33846"/>
          <a:lstStyle/>
          <a:p>
            <a:pPr defTabSz="902931" fontAlgn="auto">
              <a:spcBef>
                <a:spcPts val="0"/>
              </a:spcBef>
              <a:spcAft>
                <a:spcPts val="0"/>
              </a:spcAft>
              <a:defRPr/>
            </a:pPr>
            <a:endParaRPr lang="zh-CN" altLang="en-US" sz="1400">
              <a:latin typeface="+mn-lt"/>
              <a:ea typeface="+mn-ea"/>
            </a:endParaRPr>
          </a:p>
        </p:txBody>
      </p:sp>
      <p:sp>
        <p:nvSpPr>
          <p:cNvPr id="35" name="Freeform 10"/>
          <p:cNvSpPr>
            <a:spLocks/>
          </p:cNvSpPr>
          <p:nvPr/>
        </p:nvSpPr>
        <p:spPr bwMode="auto">
          <a:xfrm>
            <a:off x="2297534" y="1387916"/>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70C0"/>
          </a:solidFill>
          <a:ln w="57150">
            <a:solidFill>
              <a:schemeClr val="bg1"/>
            </a:solidFill>
          </a:ln>
          <a:effectLst>
            <a:innerShdw blurRad="63500" dist="50800" dir="13500000">
              <a:prstClr val="black">
                <a:alpha val="50000"/>
              </a:prstClr>
            </a:innerShdw>
          </a:effectLst>
          <a:extLst/>
        </p:spPr>
        <p:txBody>
          <a:bodyPr lIns="67692" tIns="33846" rIns="67692" bIns="33846"/>
          <a:lstStyle/>
          <a:p>
            <a:pPr defTabSz="902931" fontAlgn="auto">
              <a:spcBef>
                <a:spcPts val="0"/>
              </a:spcBef>
              <a:spcAft>
                <a:spcPts val="0"/>
              </a:spcAft>
              <a:defRPr/>
            </a:pPr>
            <a:endParaRPr lang="zh-CN" altLang="en-US" sz="1400">
              <a:latin typeface="+mn-lt"/>
              <a:ea typeface="+mn-ea"/>
            </a:endParaRPr>
          </a:p>
        </p:txBody>
      </p:sp>
      <p:sp>
        <p:nvSpPr>
          <p:cNvPr id="36" name="Freeform 11"/>
          <p:cNvSpPr>
            <a:spLocks/>
          </p:cNvSpPr>
          <p:nvPr/>
        </p:nvSpPr>
        <p:spPr bwMode="auto">
          <a:xfrm>
            <a:off x="515611" y="883885"/>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w="57150">
            <a:solidFill>
              <a:schemeClr val="bg1"/>
            </a:solidFill>
          </a:ln>
          <a:effectLst>
            <a:innerShdw blurRad="63500" dist="50800" dir="13500000">
              <a:prstClr val="black">
                <a:alpha val="50000"/>
              </a:prstClr>
            </a:innerShdw>
          </a:effectLst>
          <a:extLst/>
        </p:spPr>
        <p:txBody>
          <a:bodyPr lIns="67692" tIns="33846" rIns="67692" bIns="33846"/>
          <a:lstStyle/>
          <a:p>
            <a:pPr defTabSz="902931" fontAlgn="auto">
              <a:spcBef>
                <a:spcPts val="0"/>
              </a:spcBef>
              <a:spcAft>
                <a:spcPts val="0"/>
              </a:spcAft>
              <a:defRPr/>
            </a:pPr>
            <a:endParaRPr lang="zh-CN" altLang="en-US" sz="1400">
              <a:latin typeface="+mn-lt"/>
              <a:ea typeface="+mn-ea"/>
            </a:endParaRPr>
          </a:p>
        </p:txBody>
      </p:sp>
      <p:grpSp>
        <p:nvGrpSpPr>
          <p:cNvPr id="5" name="组合 41"/>
          <p:cNvGrpSpPr>
            <a:grpSpLocks/>
          </p:cNvGrpSpPr>
          <p:nvPr/>
        </p:nvGrpSpPr>
        <p:grpSpPr bwMode="auto">
          <a:xfrm>
            <a:off x="539552" y="1354755"/>
            <a:ext cx="1001054" cy="712400"/>
            <a:chOff x="1575237" y="1606546"/>
            <a:chExt cx="1344575" cy="970181"/>
          </a:xfrm>
        </p:grpSpPr>
        <p:sp>
          <p:nvSpPr>
            <p:cNvPr id="38" name="TextBox 37"/>
            <p:cNvSpPr txBox="1"/>
            <p:nvPr/>
          </p:nvSpPr>
          <p:spPr>
            <a:xfrm>
              <a:off x="2007770" y="1606546"/>
              <a:ext cx="523630" cy="670633"/>
            </a:xfrm>
            <a:prstGeom prst="rect">
              <a:avLst/>
            </a:prstGeom>
            <a:noFill/>
          </p:spPr>
          <p:txBody>
            <a:bodyPr wrap="none">
              <a:spAutoFit/>
            </a:bodyPr>
            <a:lstStyle/>
            <a:p>
              <a:pPr defTabSz="902931"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39" name="TextBox 38"/>
            <p:cNvSpPr txBox="1"/>
            <p:nvPr/>
          </p:nvSpPr>
          <p:spPr>
            <a:xfrm>
              <a:off x="1575237" y="2157581"/>
              <a:ext cx="1344575" cy="419146"/>
            </a:xfrm>
            <a:prstGeom prst="rect">
              <a:avLst/>
            </a:prstGeom>
            <a:noFill/>
          </p:spPr>
          <p:txBody>
            <a:bodyPr wrap="square">
              <a:spAutoFit/>
            </a:bodyPr>
            <a:lstStyle/>
            <a:p>
              <a:pPr defTabSz="902931">
                <a:defRPr/>
              </a:pPr>
              <a:r>
                <a:rPr lang="zh-CN" altLang="zh-CN" sz="1400" dirty="0" smtClean="0">
                  <a:solidFill>
                    <a:schemeClr val="bg1"/>
                  </a:solidFill>
                  <a:latin typeface="微软雅黑" pitchFamily="34" charset="-122"/>
                  <a:ea typeface="微软雅黑" pitchFamily="34" charset="-122"/>
                  <a:cs typeface="Lucida Grande"/>
                  <a:sym typeface="Lucida Grande"/>
                </a:rPr>
                <a:t>寻找问题</a:t>
              </a:r>
              <a:endParaRPr lang="zh-CN" altLang="en-US" sz="1400" dirty="0">
                <a:solidFill>
                  <a:schemeClr val="bg1"/>
                </a:solidFill>
                <a:latin typeface="微软雅黑" pitchFamily="34" charset="-122"/>
                <a:ea typeface="微软雅黑" pitchFamily="34" charset="-122"/>
              </a:endParaRPr>
            </a:p>
          </p:txBody>
        </p:sp>
      </p:grpSp>
      <p:grpSp>
        <p:nvGrpSpPr>
          <p:cNvPr id="6" name="组合 44"/>
          <p:cNvGrpSpPr>
            <a:grpSpLocks/>
          </p:cNvGrpSpPr>
          <p:nvPr/>
        </p:nvGrpSpPr>
        <p:grpSpPr bwMode="auto">
          <a:xfrm>
            <a:off x="1619672" y="777095"/>
            <a:ext cx="1074496" cy="706320"/>
            <a:chOff x="3068737" y="871906"/>
            <a:chExt cx="1445715" cy="961937"/>
          </a:xfrm>
        </p:grpSpPr>
        <p:sp>
          <p:nvSpPr>
            <p:cNvPr id="41" name="TextBox 40"/>
            <p:cNvSpPr txBox="1"/>
            <p:nvPr/>
          </p:nvSpPr>
          <p:spPr>
            <a:xfrm>
              <a:off x="3615472" y="871906"/>
              <a:ext cx="483558" cy="586825"/>
            </a:xfrm>
            <a:prstGeom prst="rect">
              <a:avLst/>
            </a:prstGeom>
            <a:noFill/>
          </p:spPr>
          <p:txBody>
            <a:bodyPr wrap="none">
              <a:spAutoFit/>
            </a:bodyPr>
            <a:lstStyle/>
            <a:p>
              <a:pPr defTabSz="902931"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42" name="TextBox 41"/>
            <p:cNvSpPr txBox="1"/>
            <p:nvPr/>
          </p:nvSpPr>
          <p:spPr>
            <a:xfrm>
              <a:off x="3068737" y="1414682"/>
              <a:ext cx="1445715" cy="419161"/>
            </a:xfrm>
            <a:prstGeom prst="rect">
              <a:avLst/>
            </a:prstGeom>
            <a:noFill/>
          </p:spPr>
          <p:txBody>
            <a:bodyPr wrap="square">
              <a:spAutoFit/>
            </a:bodyPr>
            <a:lstStyle/>
            <a:p>
              <a:pPr defTabSz="902931">
                <a:defRPr/>
              </a:pPr>
              <a:r>
                <a:rPr lang="zh-CN" altLang="zh-CN" sz="1400" dirty="0" smtClean="0">
                  <a:solidFill>
                    <a:schemeClr val="bg1"/>
                  </a:solidFill>
                  <a:latin typeface="微软雅黑" pitchFamily="34" charset="-122"/>
                  <a:ea typeface="微软雅黑" pitchFamily="34" charset="-122"/>
                  <a:cs typeface="Lucida Grande"/>
                  <a:sym typeface="Lucida Grande"/>
                </a:rPr>
                <a:t>界定问题</a:t>
              </a:r>
              <a:endParaRPr lang="zh-CN" altLang="en-US" sz="1300" dirty="0">
                <a:solidFill>
                  <a:schemeClr val="bg1"/>
                </a:solidFill>
                <a:latin typeface="微软雅黑" pitchFamily="34" charset="-122"/>
                <a:ea typeface="微软雅黑" pitchFamily="34" charset="-122"/>
              </a:endParaRPr>
            </a:p>
          </p:txBody>
        </p:sp>
      </p:grpSp>
      <p:grpSp>
        <p:nvGrpSpPr>
          <p:cNvPr id="7" name="组合 47"/>
          <p:cNvGrpSpPr>
            <a:grpSpLocks/>
          </p:cNvGrpSpPr>
          <p:nvPr/>
        </p:nvGrpSpPr>
        <p:grpSpPr bwMode="auto">
          <a:xfrm>
            <a:off x="2339751" y="1766785"/>
            <a:ext cx="1152129" cy="758175"/>
            <a:chOff x="3996295" y="2168050"/>
            <a:chExt cx="1547493" cy="1031188"/>
          </a:xfrm>
        </p:grpSpPr>
        <p:sp>
          <p:nvSpPr>
            <p:cNvPr id="44" name="TextBox 43"/>
            <p:cNvSpPr txBox="1"/>
            <p:nvPr/>
          </p:nvSpPr>
          <p:spPr>
            <a:xfrm>
              <a:off x="4464369" y="2168050"/>
              <a:ext cx="523630" cy="669768"/>
            </a:xfrm>
            <a:prstGeom prst="rect">
              <a:avLst/>
            </a:prstGeom>
            <a:noFill/>
          </p:spPr>
          <p:txBody>
            <a:bodyPr wrap="none">
              <a:spAutoFit/>
            </a:bodyPr>
            <a:lstStyle/>
            <a:p>
              <a:pPr defTabSz="902931"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45" name="TextBox 44"/>
            <p:cNvSpPr txBox="1"/>
            <p:nvPr/>
          </p:nvSpPr>
          <p:spPr>
            <a:xfrm>
              <a:off x="3996295" y="2780633"/>
              <a:ext cx="1547493" cy="418605"/>
            </a:xfrm>
            <a:prstGeom prst="rect">
              <a:avLst/>
            </a:prstGeom>
            <a:noFill/>
          </p:spPr>
          <p:txBody>
            <a:bodyPr wrap="square">
              <a:spAutoFit/>
            </a:bodyPr>
            <a:lstStyle/>
            <a:p>
              <a:pPr defTabSz="902931">
                <a:defRPr/>
              </a:pPr>
              <a:r>
                <a:rPr lang="zh-CN" altLang="zh-CN" sz="1400" dirty="0" smtClean="0">
                  <a:solidFill>
                    <a:schemeClr val="bg1"/>
                  </a:solidFill>
                  <a:latin typeface="微软雅黑" pitchFamily="34" charset="-122"/>
                  <a:ea typeface="微软雅黑" pitchFamily="34" charset="-122"/>
                  <a:cs typeface="Lucida Grande"/>
                  <a:sym typeface="Lucida Grande"/>
                </a:rPr>
                <a:t>分析问题</a:t>
              </a:r>
              <a:endParaRPr lang="zh-CN" altLang="en-US" sz="1400" dirty="0">
                <a:solidFill>
                  <a:schemeClr val="bg1"/>
                </a:solidFill>
                <a:latin typeface="微软雅黑" pitchFamily="34" charset="-122"/>
                <a:ea typeface="微软雅黑" pitchFamily="34" charset="-122"/>
              </a:endParaRPr>
            </a:p>
          </p:txBody>
        </p:sp>
      </p:grpSp>
      <p:grpSp>
        <p:nvGrpSpPr>
          <p:cNvPr id="9" name="组合 50"/>
          <p:cNvGrpSpPr>
            <a:grpSpLocks/>
          </p:cNvGrpSpPr>
          <p:nvPr/>
        </p:nvGrpSpPr>
        <p:grpSpPr bwMode="auto">
          <a:xfrm>
            <a:off x="1475655" y="2869071"/>
            <a:ext cx="1080120" cy="684098"/>
            <a:chOff x="2833775" y="3668024"/>
            <a:chExt cx="1450773" cy="930685"/>
          </a:xfrm>
        </p:grpSpPr>
        <p:sp>
          <p:nvSpPr>
            <p:cNvPr id="47" name="TextBox 46"/>
            <p:cNvSpPr txBox="1"/>
            <p:nvPr/>
          </p:nvSpPr>
          <p:spPr>
            <a:xfrm>
              <a:off x="3256613" y="3668024"/>
              <a:ext cx="523630" cy="669947"/>
            </a:xfrm>
            <a:prstGeom prst="rect">
              <a:avLst/>
            </a:prstGeom>
            <a:noFill/>
          </p:spPr>
          <p:txBody>
            <a:bodyPr wrap="none">
              <a:spAutoFit/>
            </a:bodyPr>
            <a:lstStyle/>
            <a:p>
              <a:pPr defTabSz="902931"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48" name="TextBox 47"/>
            <p:cNvSpPr txBox="1"/>
            <p:nvPr/>
          </p:nvSpPr>
          <p:spPr>
            <a:xfrm>
              <a:off x="2833775" y="4179992"/>
              <a:ext cx="1450773" cy="418717"/>
            </a:xfrm>
            <a:prstGeom prst="rect">
              <a:avLst/>
            </a:prstGeom>
            <a:noFill/>
          </p:spPr>
          <p:txBody>
            <a:bodyPr wrap="square">
              <a:spAutoFit/>
            </a:bodyPr>
            <a:lstStyle/>
            <a:p>
              <a:pPr defTabSz="902931">
                <a:defRPr/>
              </a:pPr>
              <a:r>
                <a:rPr lang="zh-CN" altLang="zh-CN" sz="1400" dirty="0" smtClean="0">
                  <a:solidFill>
                    <a:schemeClr val="bg1"/>
                  </a:solidFill>
                  <a:latin typeface="微软雅黑" pitchFamily="34" charset="-122"/>
                  <a:ea typeface="微软雅黑" pitchFamily="34" charset="-122"/>
                  <a:cs typeface="Lucida Grande"/>
                  <a:sym typeface="Lucida Grande"/>
                </a:rPr>
                <a:t>解决问题</a:t>
              </a:r>
              <a:endParaRPr lang="zh-CN" altLang="en-US" sz="1400" dirty="0">
                <a:solidFill>
                  <a:schemeClr val="bg1"/>
                </a:solidFill>
                <a:latin typeface="微软雅黑" pitchFamily="34" charset="-122"/>
                <a:ea typeface="微软雅黑" pitchFamily="34" charset="-122"/>
              </a:endParaRPr>
            </a:p>
          </p:txBody>
        </p:sp>
      </p:grpSp>
      <p:sp>
        <p:nvSpPr>
          <p:cNvPr id="49" name="TextBox 48"/>
          <p:cNvSpPr txBox="1"/>
          <p:nvPr/>
        </p:nvSpPr>
        <p:spPr>
          <a:xfrm>
            <a:off x="1507504" y="4219647"/>
            <a:ext cx="856294" cy="283797"/>
          </a:xfrm>
          <a:prstGeom prst="rect">
            <a:avLst/>
          </a:prstGeom>
          <a:noFill/>
        </p:spPr>
        <p:txBody>
          <a:bodyPr lIns="67692" tIns="33846" rIns="67692" bIns="33846">
            <a:spAutoFit/>
          </a:bodyPr>
          <a:lstStyle/>
          <a:p>
            <a:pPr algn="l"/>
            <a:r>
              <a:rPr lang="zh-CN" altLang="zh-CN" sz="1400" b="1" dirty="0" smtClean="0">
                <a:solidFill>
                  <a:schemeClr val="bg1"/>
                </a:solidFill>
                <a:latin typeface="微软雅黑" pitchFamily="34" charset="-122"/>
                <a:ea typeface="微软雅黑" pitchFamily="34" charset="-122"/>
                <a:cs typeface="Lucida Grande"/>
                <a:sym typeface="Lucida Grande"/>
              </a:rPr>
              <a:t>问题引领</a:t>
            </a:r>
            <a:endParaRPr lang="en-US" altLang="zh-CN" sz="1400" b="1" dirty="0" smtClean="0">
              <a:solidFill>
                <a:schemeClr val="bg1"/>
              </a:solidFill>
              <a:latin typeface="微软雅黑" pitchFamily="34" charset="-122"/>
              <a:ea typeface="微软雅黑" pitchFamily="34" charset="-122"/>
              <a:cs typeface="Lucida Grande"/>
              <a:sym typeface="Lucida Grande"/>
            </a:endParaRPr>
          </a:p>
        </p:txBody>
      </p:sp>
      <p:sp>
        <p:nvSpPr>
          <p:cNvPr id="50" name="矩形 49"/>
          <p:cNvSpPr/>
          <p:nvPr/>
        </p:nvSpPr>
        <p:spPr>
          <a:xfrm>
            <a:off x="1619672" y="1911655"/>
            <a:ext cx="723275" cy="523220"/>
          </a:xfrm>
          <a:prstGeom prst="rect">
            <a:avLst/>
          </a:prstGeom>
        </p:spPr>
        <p:txBody>
          <a:bodyPr wrap="none">
            <a:spAutoFit/>
          </a:bodyPr>
          <a:lstStyle/>
          <a:p>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诊改</a:t>
            </a:r>
            <a:endParaRPr lang="en-US"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endParaRPr>
          </a:p>
          <a:p>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的过程</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31" name="矩形 30"/>
          <p:cNvSpPr/>
          <p:nvPr/>
        </p:nvSpPr>
        <p:spPr>
          <a:xfrm>
            <a:off x="1403648" y="4652841"/>
            <a:ext cx="1082348" cy="307777"/>
          </a:xfrm>
          <a:prstGeom prst="rect">
            <a:avLst/>
          </a:prstGeom>
        </p:spPr>
        <p:txBody>
          <a:bodyPr wrap="none">
            <a:spAutoFit/>
          </a:bodyPr>
          <a:lstStyle/>
          <a:p>
            <a:r>
              <a:rPr lang="zh-CN" altLang="zh-CN" sz="1400" b="1" dirty="0" smtClean="0">
                <a:solidFill>
                  <a:schemeClr val="bg1"/>
                </a:solidFill>
                <a:latin typeface="微软雅黑" pitchFamily="34" charset="-122"/>
                <a:ea typeface="微软雅黑" pitchFamily="34" charset="-122"/>
                <a:cs typeface="Lucida Grande"/>
                <a:sym typeface="Lucida Grande"/>
              </a:rPr>
              <a:t>诊改的核心</a:t>
            </a:r>
            <a:endParaRPr lang="zh-CN" altLang="en-US" sz="14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
                                        </p:tgtEl>
                                      </p:cBhvr>
                                    </p:animEffect>
                                  </p:childTnLst>
                                </p:cTn>
                              </p:par>
                            </p:childTnLst>
                          </p:cTn>
                        </p:par>
                        <p:par>
                          <p:cTn id="12" fill="hold">
                            <p:stCondLst>
                              <p:cond delay="7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300"/>
                                        <p:tgtEl>
                                          <p:spTgt spid="34"/>
                                        </p:tgtEl>
                                      </p:cBhvr>
                                    </p:animEffect>
                                  </p:childTnLst>
                                </p:cTn>
                              </p:par>
                            </p:childTnLst>
                          </p:cTn>
                        </p:par>
                        <p:par>
                          <p:cTn id="20" fill="hold">
                            <p:stCondLst>
                              <p:cond delay="1300"/>
                            </p:stCondLst>
                            <p:childTnLst>
                              <p:par>
                                <p:cTn id="21" presetID="2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p:stCondLst>
                              <p:cond delay="16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300"/>
                                        <p:tgtEl>
                                          <p:spTgt spid="33"/>
                                        </p:tgtEl>
                                      </p:cBhvr>
                                    </p:animEffect>
                                  </p:childTnLst>
                                </p:cTn>
                              </p:par>
                            </p:childTnLst>
                          </p:cTn>
                        </p:par>
                        <p:par>
                          <p:cTn id="28" fill="hold">
                            <p:stCondLst>
                              <p:cond delay="19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90"/>
                                          </p:val>
                                        </p:tav>
                                        <p:tav tm="100000">
                                          <p:val>
                                            <p:fltVal val="0"/>
                                          </p:val>
                                        </p:tav>
                                      </p:tavLst>
                                    </p:anim>
                                    <p:animEffect transition="in" filter="fade">
                                      <p:cBhvr>
                                        <p:cTn id="34" dur="5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90"/>
                                          </p:val>
                                        </p:tav>
                                        <p:tav tm="100000">
                                          <p:val>
                                            <p:fltVal val="0"/>
                                          </p:val>
                                        </p:tav>
                                      </p:tavLst>
                                    </p:anim>
                                    <p:animEffect transition="in" filter="fade">
                                      <p:cBhvr>
                                        <p:cTn id="40" dur="5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90"/>
                                          </p:val>
                                        </p:tav>
                                        <p:tav tm="100000">
                                          <p:val>
                                            <p:fltVal val="0"/>
                                          </p:val>
                                        </p:tav>
                                      </p:tavLst>
                                    </p:anim>
                                    <p:animEffect transition="in" filter="fade">
                                      <p:cBhvr>
                                        <p:cTn id="46" dur="5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90"/>
                                          </p:val>
                                        </p:tav>
                                        <p:tav tm="100000">
                                          <p:val>
                                            <p:fltVal val="0"/>
                                          </p:val>
                                        </p:tav>
                                      </p:tavLst>
                                    </p:anim>
                                    <p:animEffect transition="in" filter="fade">
                                      <p:cBhvr>
                                        <p:cTn id="52" dur="500"/>
                                        <p:tgtEl>
                                          <p:spTgt spid="9"/>
                                        </p:tgtEl>
                                      </p:cBhvr>
                                    </p:animEffect>
                                  </p:childTnLst>
                                </p:cTn>
                              </p:par>
                            </p:childTnLst>
                          </p:cTn>
                        </p:par>
                        <p:par>
                          <p:cTn id="53" fill="hold">
                            <p:stCondLst>
                              <p:cond delay="2400"/>
                            </p:stCondLst>
                            <p:childTnLst>
                              <p:par>
                                <p:cTn id="54" presetID="42"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三</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工作原则</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21" name="圆角矩形 6"/>
          <p:cNvSpPr/>
          <p:nvPr/>
        </p:nvSpPr>
        <p:spPr>
          <a:xfrm>
            <a:off x="2483768" y="1002628"/>
            <a:ext cx="4539826" cy="1209082"/>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lumMod val="75000"/>
            </a:scheme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2" name="燕尾形 21"/>
          <p:cNvSpPr/>
          <p:nvPr/>
        </p:nvSpPr>
        <p:spPr>
          <a:xfrm>
            <a:off x="3101102" y="1347614"/>
            <a:ext cx="283490" cy="28349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燕尾形 22"/>
          <p:cNvSpPr/>
          <p:nvPr/>
        </p:nvSpPr>
        <p:spPr>
          <a:xfrm>
            <a:off x="3316087" y="1347614"/>
            <a:ext cx="283490" cy="28349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矩形 25"/>
          <p:cNvSpPr/>
          <p:nvPr/>
        </p:nvSpPr>
        <p:spPr>
          <a:xfrm>
            <a:off x="3635896" y="1347614"/>
            <a:ext cx="2922595" cy="461665"/>
          </a:xfrm>
          <a:prstGeom prst="rect">
            <a:avLst/>
          </a:prstGeom>
        </p:spPr>
        <p:txBody>
          <a:bodyPr wrap="none">
            <a:spAutoFit/>
          </a:bodyPr>
          <a:lstStyle/>
          <a:p>
            <a:pPr lvl="0"/>
            <a:r>
              <a:rPr lang="zh-CN" altLang="en-US" sz="2400" b="1" dirty="0" smtClean="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坚持标准    突出特色</a:t>
            </a:r>
            <a:endParaRPr lang="zh-CN" altLang="en-US" sz="24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endParaRPr>
          </a:p>
        </p:txBody>
      </p:sp>
      <p:grpSp>
        <p:nvGrpSpPr>
          <p:cNvPr id="41" name="组合 40"/>
          <p:cNvGrpSpPr/>
          <p:nvPr/>
        </p:nvGrpSpPr>
        <p:grpSpPr>
          <a:xfrm>
            <a:off x="3017574" y="2756085"/>
            <a:ext cx="1359904" cy="1359904"/>
            <a:chOff x="3017574" y="3397311"/>
            <a:chExt cx="1359904" cy="1359904"/>
          </a:xfrm>
        </p:grpSpPr>
        <p:sp>
          <p:nvSpPr>
            <p:cNvPr id="42" name="Freeform 274"/>
            <p:cNvSpPr>
              <a:spLocks/>
            </p:cNvSpPr>
            <p:nvPr/>
          </p:nvSpPr>
          <p:spPr bwMode="auto">
            <a:xfrm>
              <a:off x="3017574" y="3397311"/>
              <a:ext cx="1359904" cy="1359904"/>
            </a:xfrm>
            <a:prstGeom prst="flowChartConnector">
              <a:avLst/>
            </a:prstGeom>
            <a:solidFill>
              <a:srgbClr val="36B2E6"/>
            </a:solidFill>
            <a:ln>
              <a:noFill/>
            </a:ln>
            <a:effectLst>
              <a:reflection endPos="21000" dist="50800" dir="5400000" sy="-100000" algn="bl" rotWithShape="0"/>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3297416" y="3690638"/>
              <a:ext cx="800219" cy="830997"/>
            </a:xfrm>
            <a:prstGeom prst="rect">
              <a:avLst/>
            </a:prstGeom>
            <a:noFill/>
          </p:spPr>
          <p:txBody>
            <a:bodyPr wrap="none" rtlCol="0">
              <a:spAutoFit/>
            </a:bodyPr>
            <a:lstStyle/>
            <a:p>
              <a:pPr lvl="0" defTabSz="914400">
                <a:defRPr/>
              </a:pPr>
              <a:r>
                <a:rPr lang="zh-CN" altLang="en-US" sz="2400" dirty="0" smtClean="0">
                  <a:solidFill>
                    <a:sysClr val="window" lastClr="FFFFFF"/>
                  </a:solidFill>
                  <a:latin typeface="微软雅黑" pitchFamily="34" charset="-122"/>
                  <a:ea typeface="微软雅黑" pitchFamily="34" charset="-122"/>
                </a:rPr>
                <a:t>办学</a:t>
              </a:r>
              <a:endParaRPr lang="en-US" altLang="zh-CN" sz="2400" dirty="0" smtClean="0">
                <a:solidFill>
                  <a:sysClr val="window" lastClr="FFFFFF"/>
                </a:solidFill>
                <a:latin typeface="微软雅黑" pitchFamily="34" charset="-122"/>
                <a:ea typeface="微软雅黑" pitchFamily="34" charset="-122"/>
              </a:endParaRPr>
            </a:p>
            <a:p>
              <a:pPr lvl="0" defTabSz="914400">
                <a:defRPr/>
              </a:pPr>
              <a:r>
                <a:rPr lang="zh-CN" altLang="en-US" sz="2400" dirty="0" smtClean="0">
                  <a:solidFill>
                    <a:sysClr val="window" lastClr="FFFFFF"/>
                  </a:solidFill>
                  <a:latin typeface="微软雅黑" pitchFamily="34" charset="-122"/>
                  <a:ea typeface="微软雅黑" pitchFamily="34" charset="-122"/>
                </a:rPr>
                <a:t>底线</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grpSp>
        <p:nvGrpSpPr>
          <p:cNvPr id="44" name="组合 43"/>
          <p:cNvGrpSpPr/>
          <p:nvPr/>
        </p:nvGrpSpPr>
        <p:grpSpPr>
          <a:xfrm>
            <a:off x="4813744" y="2772502"/>
            <a:ext cx="1359904" cy="1359904"/>
            <a:chOff x="4813744" y="3413728"/>
            <a:chExt cx="1359904" cy="1359904"/>
          </a:xfrm>
        </p:grpSpPr>
        <p:sp>
          <p:nvSpPr>
            <p:cNvPr id="45" name="Freeform 369"/>
            <p:cNvSpPr>
              <a:spLocks/>
            </p:cNvSpPr>
            <p:nvPr/>
          </p:nvSpPr>
          <p:spPr bwMode="auto">
            <a:xfrm>
              <a:off x="4813744" y="3413728"/>
              <a:ext cx="1359904" cy="1359904"/>
            </a:xfrm>
            <a:prstGeom prst="flowChartConnector">
              <a:avLst/>
            </a:prstGeom>
            <a:solidFill>
              <a:srgbClr val="7BC143"/>
            </a:solidFill>
            <a:ln>
              <a:noFill/>
            </a:ln>
            <a:effectLst>
              <a:reflection endPos="21000" dist="50800" dir="5400000" sy="-100000" algn="bl" rotWithShape="0"/>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5093587" y="3688995"/>
              <a:ext cx="800219" cy="830997"/>
            </a:xfrm>
            <a:prstGeom prst="rect">
              <a:avLst/>
            </a:prstGeom>
            <a:noFill/>
          </p:spPr>
          <p:txBody>
            <a:bodyPr wrap="none" rtlCol="0">
              <a:spAutoFit/>
            </a:bodyPr>
            <a:lstStyle/>
            <a:p>
              <a:pPr lvl="0" defTabSz="914400">
                <a:defRPr/>
              </a:pPr>
              <a:r>
                <a:rPr lang="zh-CN" altLang="en-US" sz="2400" dirty="0" smtClean="0">
                  <a:solidFill>
                    <a:sysClr val="window" lastClr="FFFFFF"/>
                  </a:solidFill>
                  <a:latin typeface="微软雅黑" pitchFamily="34" charset="-122"/>
                  <a:ea typeface="微软雅黑" pitchFamily="34" charset="-122"/>
                </a:rPr>
                <a:t>诊断</a:t>
              </a:r>
              <a:endParaRPr lang="en-US" altLang="zh-CN" sz="2400" dirty="0" smtClean="0">
                <a:solidFill>
                  <a:sysClr val="window" lastClr="FFFFFF"/>
                </a:solidFill>
                <a:latin typeface="微软雅黑" pitchFamily="34" charset="-122"/>
                <a:ea typeface="微软雅黑" pitchFamily="34" charset="-122"/>
              </a:endParaRPr>
            </a:p>
            <a:p>
              <a:pPr lvl="0" defTabSz="914400">
                <a:defRPr/>
              </a:pPr>
              <a:r>
                <a:rPr lang="zh-CN" altLang="en-US" sz="2400" dirty="0" smtClean="0">
                  <a:solidFill>
                    <a:sysClr val="window" lastClr="FFFFFF"/>
                  </a:solidFill>
                  <a:latin typeface="微软雅黑" pitchFamily="34" charset="-122"/>
                  <a:ea typeface="微软雅黑" pitchFamily="34" charset="-122"/>
                </a:rPr>
                <a:t>项目</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grpSp>
        <p:nvGrpSpPr>
          <p:cNvPr id="49" name="组合 48"/>
          <p:cNvGrpSpPr/>
          <p:nvPr/>
        </p:nvGrpSpPr>
        <p:grpSpPr>
          <a:xfrm>
            <a:off x="899592" y="2571750"/>
            <a:ext cx="2317135" cy="383488"/>
            <a:chOff x="899592" y="3212976"/>
            <a:chExt cx="2317135" cy="383488"/>
          </a:xfrm>
        </p:grpSpPr>
        <p:cxnSp>
          <p:nvCxnSpPr>
            <p:cNvPr id="50" name="直接箭头连接符 49"/>
            <p:cNvCxnSpPr/>
            <p:nvPr/>
          </p:nvCxnSpPr>
          <p:spPr>
            <a:xfrm flipH="1">
              <a:off x="899592" y="3212976"/>
              <a:ext cx="1632066" cy="0"/>
            </a:xfrm>
            <a:prstGeom prst="straightConnector1">
              <a:avLst/>
            </a:prstGeom>
            <a:noFill/>
            <a:ln w="9525" cap="flat" cmpd="sng" algn="ctr">
              <a:solidFill>
                <a:srgbClr val="009BD2"/>
              </a:solidFill>
              <a:prstDash val="solid"/>
              <a:headEnd type="none"/>
              <a:tailEnd type="oval"/>
            </a:ln>
            <a:effectLst/>
          </p:spPr>
        </p:cxnSp>
        <p:cxnSp>
          <p:nvCxnSpPr>
            <p:cNvPr id="51" name="直接连接符 50"/>
            <p:cNvCxnSpPr/>
            <p:nvPr/>
          </p:nvCxnSpPr>
          <p:spPr>
            <a:xfrm>
              <a:off x="2531658" y="3212976"/>
              <a:ext cx="685069" cy="383488"/>
            </a:xfrm>
            <a:prstGeom prst="line">
              <a:avLst/>
            </a:prstGeom>
            <a:noFill/>
            <a:ln w="9525" cap="flat" cmpd="sng" algn="ctr">
              <a:solidFill>
                <a:srgbClr val="009BD2"/>
              </a:solidFill>
              <a:prstDash val="solid"/>
            </a:ln>
            <a:effectLst/>
          </p:spPr>
        </p:cxnSp>
      </p:grpSp>
      <p:grpSp>
        <p:nvGrpSpPr>
          <p:cNvPr id="52" name="组合 51"/>
          <p:cNvGrpSpPr/>
          <p:nvPr/>
        </p:nvGrpSpPr>
        <p:grpSpPr>
          <a:xfrm>
            <a:off x="5974495" y="2571750"/>
            <a:ext cx="2201390" cy="399905"/>
            <a:chOff x="5974495" y="3212976"/>
            <a:chExt cx="2201390" cy="399905"/>
          </a:xfrm>
        </p:grpSpPr>
        <p:cxnSp>
          <p:nvCxnSpPr>
            <p:cNvPr id="53" name="直接连接符 52"/>
            <p:cNvCxnSpPr/>
            <p:nvPr/>
          </p:nvCxnSpPr>
          <p:spPr>
            <a:xfrm>
              <a:off x="6544001" y="3212976"/>
              <a:ext cx="1631884" cy="0"/>
            </a:xfrm>
            <a:prstGeom prst="line">
              <a:avLst/>
            </a:prstGeom>
            <a:noFill/>
            <a:ln w="9525" cap="flat" cmpd="sng" algn="ctr">
              <a:solidFill>
                <a:srgbClr val="7BC143"/>
              </a:solidFill>
              <a:prstDash val="solid"/>
              <a:headEnd type="none"/>
              <a:tailEnd type="oval"/>
            </a:ln>
            <a:effectLst/>
          </p:spPr>
        </p:cxnSp>
        <p:cxnSp>
          <p:nvCxnSpPr>
            <p:cNvPr id="54" name="直接连接符 53"/>
            <p:cNvCxnSpPr/>
            <p:nvPr/>
          </p:nvCxnSpPr>
          <p:spPr>
            <a:xfrm flipH="1">
              <a:off x="5974495" y="3212976"/>
              <a:ext cx="564283" cy="399905"/>
            </a:xfrm>
            <a:prstGeom prst="line">
              <a:avLst/>
            </a:prstGeom>
            <a:noFill/>
            <a:ln w="9525" cap="flat" cmpd="sng" algn="ctr">
              <a:solidFill>
                <a:srgbClr val="7BC143"/>
              </a:solidFill>
              <a:prstDash val="solid"/>
            </a:ln>
            <a:effectLst/>
          </p:spPr>
        </p:cxnSp>
      </p:grpSp>
      <p:sp>
        <p:nvSpPr>
          <p:cNvPr id="55" name="Text Box 44"/>
          <p:cNvSpPr txBox="1">
            <a:spLocks noChangeArrowheads="1"/>
          </p:cNvSpPr>
          <p:nvPr/>
        </p:nvSpPr>
        <p:spPr bwMode="auto">
          <a:xfrm>
            <a:off x="899592" y="2928982"/>
            <a:ext cx="1944216" cy="1077218"/>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lvl="0" indent="0">
              <a:lnSpc>
                <a:spcPct val="100000"/>
              </a:lnSpc>
              <a:defRPr/>
            </a:pPr>
            <a:r>
              <a:rPr lang="en-US" altLang="zh-CN" dirty="0" smtClean="0">
                <a:solidFill>
                  <a:sysClr val="window" lastClr="FFFFFF">
                    <a:lumMod val="50000"/>
                  </a:sysClr>
                </a:solidFill>
              </a:rPr>
              <a:t>2009</a:t>
            </a:r>
            <a:r>
              <a:rPr lang="zh-CN" altLang="en-US" dirty="0" smtClean="0">
                <a:solidFill>
                  <a:sysClr val="window" lastClr="FFFFFF">
                    <a:lumMod val="50000"/>
                  </a:sysClr>
                </a:solidFill>
              </a:rPr>
              <a:t>年以来，教育部和河南省发布了关于中等职业教育的系列规范性文件</a:t>
            </a:r>
            <a:endParaRPr kumimoji="0" lang="en-US" altLang="zh-CN" sz="1600" b="1" i="0" u="none" strike="noStrike" kern="0" cap="none" spc="0" normalizeH="0" baseline="0" noProof="0" dirty="0" smtClean="0">
              <a:ln>
                <a:noFill/>
              </a:ln>
              <a:solidFill>
                <a:srgbClr val="F05425"/>
              </a:solidFill>
              <a:effectLst/>
              <a:uLnTx/>
              <a:uFillTx/>
              <a:latin typeface="微软雅黑" pitchFamily="34" charset="-122"/>
              <a:ea typeface="微软雅黑" pitchFamily="34" charset="-122"/>
            </a:endParaRPr>
          </a:p>
        </p:txBody>
      </p:sp>
      <p:sp>
        <p:nvSpPr>
          <p:cNvPr id="56" name="Text Box 44"/>
          <p:cNvSpPr txBox="1">
            <a:spLocks noChangeArrowheads="1"/>
          </p:cNvSpPr>
          <p:nvPr/>
        </p:nvSpPr>
        <p:spPr bwMode="auto">
          <a:xfrm>
            <a:off x="6339811" y="2911764"/>
            <a:ext cx="2120621" cy="1742015"/>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lvl="0" indent="0" algn="just">
              <a:defRPr/>
            </a:pPr>
            <a:r>
              <a:rPr lang="en-US" altLang="zh-CN" dirty="0" smtClean="0">
                <a:solidFill>
                  <a:sysClr val="window" lastClr="FFFFFF">
                    <a:lumMod val="50000"/>
                  </a:sysClr>
                </a:solidFill>
              </a:rPr>
              <a:t>6</a:t>
            </a:r>
            <a:r>
              <a:rPr lang="zh-CN" altLang="en-US" dirty="0" smtClean="0">
                <a:solidFill>
                  <a:sysClr val="window" lastClr="FFFFFF">
                    <a:lumMod val="50000"/>
                  </a:sysClr>
                </a:solidFill>
              </a:rPr>
              <a:t>个诊断项目</a:t>
            </a:r>
            <a:endParaRPr lang="en-US" altLang="zh-CN" dirty="0" smtClean="0">
              <a:solidFill>
                <a:sysClr val="window" lastClr="FFFFFF">
                  <a:lumMod val="50000"/>
                </a:sysClr>
              </a:solidFill>
            </a:endParaRPr>
          </a:p>
          <a:p>
            <a:pPr lvl="0" indent="0" algn="just">
              <a:defRPr/>
            </a:pPr>
            <a:r>
              <a:rPr lang="en-US" altLang="zh-CN" dirty="0" smtClean="0">
                <a:solidFill>
                  <a:sysClr val="window" lastClr="FFFFFF">
                    <a:lumMod val="50000"/>
                  </a:sysClr>
                </a:solidFill>
              </a:rPr>
              <a:t>16</a:t>
            </a:r>
            <a:r>
              <a:rPr lang="zh-CN" altLang="en-US" dirty="0" smtClean="0">
                <a:solidFill>
                  <a:sysClr val="window" lastClr="FFFFFF">
                    <a:lumMod val="50000"/>
                  </a:sysClr>
                </a:solidFill>
              </a:rPr>
              <a:t>个诊断要素</a:t>
            </a:r>
            <a:endParaRPr lang="en-US" altLang="zh-CN" dirty="0" smtClean="0">
              <a:solidFill>
                <a:sysClr val="window" lastClr="FFFFFF">
                  <a:lumMod val="50000"/>
                </a:sysClr>
              </a:solidFill>
            </a:endParaRPr>
          </a:p>
          <a:p>
            <a:pPr lvl="0" indent="0" algn="just">
              <a:lnSpc>
                <a:spcPct val="100000"/>
              </a:lnSpc>
              <a:defRPr/>
            </a:pPr>
            <a:r>
              <a:rPr lang="zh-CN" altLang="en-US" b="1" dirty="0" smtClean="0">
                <a:solidFill>
                  <a:srgbClr val="F05425"/>
                </a:solidFill>
              </a:rPr>
              <a:t>通过调整和注解“诊断点提示”内容、增加诊断点，体现学校自己的办学特色</a:t>
            </a:r>
            <a:endParaRPr kumimoji="0" lang="en-US" altLang="zh-CN" sz="1600" b="1" i="0" u="none" strike="noStrike" kern="0" cap="none" spc="0" normalizeH="0" baseline="0" noProof="0" dirty="0" smtClean="0">
              <a:ln>
                <a:noFill/>
              </a:ln>
              <a:solidFill>
                <a:srgbClr val="F05425"/>
              </a:solidFill>
              <a:effectLst/>
              <a:uLnTx/>
              <a:uFillTx/>
              <a:latin typeface="微软雅黑" pitchFamily="34" charset="-122"/>
              <a:ea typeface="微软雅黑" pitchFamily="34" charset="-122"/>
            </a:endParaRPr>
          </a:p>
        </p:txBody>
      </p:sp>
      <p:sp>
        <p:nvSpPr>
          <p:cNvPr id="57" name="矩形 56"/>
          <p:cNvSpPr/>
          <p:nvPr/>
        </p:nvSpPr>
        <p:spPr>
          <a:xfrm>
            <a:off x="3635896" y="2355726"/>
            <a:ext cx="1980029" cy="400110"/>
          </a:xfrm>
          <a:prstGeom prst="rect">
            <a:avLst/>
          </a:prstGeom>
        </p:spPr>
        <p:txBody>
          <a:bodyPr wrap="none">
            <a:spAutoFit/>
          </a:bodyPr>
          <a:lstStyle/>
          <a:p>
            <a:r>
              <a:rPr lang="zh-CN" altLang="zh-CN" sz="2000" dirty="0" smtClean="0">
                <a:latin typeface="微软雅黑" pitchFamily="34" charset="-122"/>
                <a:ea typeface="微软雅黑" pitchFamily="34" charset="-122"/>
                <a:cs typeface="Lucida Grande"/>
                <a:sym typeface="Lucida Grande"/>
              </a:rPr>
              <a:t>标准有两层含义</a:t>
            </a:r>
            <a:endParaRPr lang="zh-CN" altLang="en-US"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三</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工作原则</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21" name="圆角矩形 6"/>
          <p:cNvSpPr/>
          <p:nvPr/>
        </p:nvSpPr>
        <p:spPr>
          <a:xfrm>
            <a:off x="2483768" y="1002628"/>
            <a:ext cx="5400600" cy="1209082"/>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lumMod val="75000"/>
            </a:scheme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2" name="燕尾形 21"/>
          <p:cNvSpPr/>
          <p:nvPr/>
        </p:nvSpPr>
        <p:spPr>
          <a:xfrm>
            <a:off x="3281437" y="1347614"/>
            <a:ext cx="283490" cy="28349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燕尾形 22"/>
          <p:cNvSpPr/>
          <p:nvPr/>
        </p:nvSpPr>
        <p:spPr>
          <a:xfrm>
            <a:off x="3496422" y="1347614"/>
            <a:ext cx="283490" cy="28349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矩形 25"/>
          <p:cNvSpPr/>
          <p:nvPr/>
        </p:nvSpPr>
        <p:spPr>
          <a:xfrm>
            <a:off x="3707904" y="1347614"/>
            <a:ext cx="3776996" cy="461665"/>
          </a:xfrm>
          <a:prstGeom prst="rect">
            <a:avLst/>
          </a:prstGeom>
        </p:spPr>
        <p:txBody>
          <a:bodyPr wrap="none">
            <a:spAutoFit/>
          </a:bodyPr>
          <a:lstStyle/>
          <a:p>
            <a:pPr lvl="0"/>
            <a:r>
              <a:rPr lang="zh-CN" altLang="en-US" sz="2400" b="1" dirty="0" smtClean="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自主诊改   省（市）级复核</a:t>
            </a:r>
            <a:endParaRPr lang="zh-CN" altLang="en-US" sz="24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endParaRPr>
          </a:p>
        </p:txBody>
      </p:sp>
      <p:sp>
        <p:nvSpPr>
          <p:cNvPr id="24" name="TextBox 23"/>
          <p:cNvSpPr txBox="1"/>
          <p:nvPr/>
        </p:nvSpPr>
        <p:spPr>
          <a:xfrm>
            <a:off x="1475656" y="2579638"/>
            <a:ext cx="6624736" cy="17697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825500" rtl="0" latinLnBrk="1" hangingPunct="0">
              <a:lnSpc>
                <a:spcPts val="2600"/>
              </a:lnSpc>
            </a:pPr>
            <a:r>
              <a:rPr lang="zh-CN" altLang="zh-CN" sz="1800" dirty="0" smtClean="0">
                <a:latin typeface="微软雅黑" pitchFamily="34" charset="-122"/>
                <a:ea typeface="微软雅黑" pitchFamily="34" charset="-122"/>
              </a:rPr>
              <a:t>学校是保证人才培养质量的责任主体，须按照要求对本校教学工作进行常态化周期性的自主诊断和改进，按照省、市（县）教育行政部门安排接受由省教育厅或市教育局组织的抽样复核。</a:t>
            </a:r>
            <a:endParaRPr lang="en-US" altLang="zh-CN" sz="1800" dirty="0" smtClean="0">
              <a:latin typeface="微软雅黑" pitchFamily="34" charset="-122"/>
              <a:ea typeface="微软雅黑" pitchFamily="34" charset="-122"/>
            </a:endParaRPr>
          </a:p>
          <a:p>
            <a:pPr algn="just" defTabSz="825500" rtl="0" latinLnBrk="1" hangingPunct="0">
              <a:lnSpc>
                <a:spcPts val="2600"/>
              </a:lnSpc>
            </a:pPr>
            <a:r>
              <a:rPr lang="zh-CN" altLang="zh-CN" sz="1800" dirty="0" smtClean="0">
                <a:latin typeface="微软雅黑" pitchFamily="34" charset="-122"/>
                <a:ea typeface="微软雅黑" pitchFamily="34" charset="-122"/>
              </a:rPr>
              <a:t>学校也可主动申请复核。</a:t>
            </a:r>
          </a:p>
          <a:p>
            <a:pPr marL="0" marR="0" indent="0" algn="just" defTabSz="825500" rtl="0" fontAlgn="auto" latinLnBrk="1" hangingPunct="0">
              <a:lnSpc>
                <a:spcPts val="26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三</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工作原则</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21" name="圆角矩形 6"/>
          <p:cNvSpPr/>
          <p:nvPr/>
        </p:nvSpPr>
        <p:spPr>
          <a:xfrm>
            <a:off x="2483768" y="1002628"/>
            <a:ext cx="5112568" cy="1065066"/>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chemeClr val="accent1">
              <a:lumMod val="75000"/>
            </a:scheme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2" name="燕尾形 21"/>
          <p:cNvSpPr/>
          <p:nvPr/>
        </p:nvSpPr>
        <p:spPr>
          <a:xfrm>
            <a:off x="3281437" y="1280148"/>
            <a:ext cx="283490" cy="28349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燕尾形 22"/>
          <p:cNvSpPr/>
          <p:nvPr/>
        </p:nvSpPr>
        <p:spPr>
          <a:xfrm>
            <a:off x="3496422" y="1280148"/>
            <a:ext cx="283490" cy="28349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矩形 25"/>
          <p:cNvSpPr/>
          <p:nvPr/>
        </p:nvSpPr>
        <p:spPr>
          <a:xfrm>
            <a:off x="4135104" y="1347614"/>
            <a:ext cx="2922596" cy="461665"/>
          </a:xfrm>
          <a:prstGeom prst="rect">
            <a:avLst/>
          </a:prstGeom>
        </p:spPr>
        <p:txBody>
          <a:bodyPr wrap="none">
            <a:spAutoFit/>
          </a:bodyPr>
          <a:lstStyle/>
          <a:p>
            <a:pPr lvl="0"/>
            <a:r>
              <a:rPr lang="zh-CN" altLang="en-US" sz="2400" b="1" dirty="0" smtClean="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统筹规划    协同实施</a:t>
            </a:r>
            <a:endParaRPr lang="zh-CN" altLang="en-US" sz="24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endParaRPr>
          </a:p>
        </p:txBody>
      </p:sp>
      <p:sp>
        <p:nvSpPr>
          <p:cNvPr id="24" name="TextBox 23"/>
          <p:cNvSpPr txBox="1"/>
          <p:nvPr/>
        </p:nvSpPr>
        <p:spPr>
          <a:xfrm>
            <a:off x="1619672" y="2643758"/>
            <a:ext cx="6624736" cy="11028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825500" rtl="0" latinLnBrk="1" hangingPunct="0">
              <a:lnSpc>
                <a:spcPts val="2600"/>
              </a:lnSpc>
            </a:pPr>
            <a:r>
              <a:rPr lang="zh-CN" altLang="en-US" sz="1800" dirty="0" smtClean="0">
                <a:latin typeface="微软雅黑" pitchFamily="34" charset="-122"/>
                <a:ea typeface="微软雅黑" pitchFamily="34" charset="-122"/>
              </a:rPr>
              <a:t>省、市教育行政部门须协调学校的办学者、管理者、用人单位和独立第三方专家组织，积极支持和参与学校的教学诊断工作，视需要协调办学者和管理者帮助学校落实和改进工作方案。</a:t>
            </a:r>
            <a:endParaRPr kumimoji="0" lang="zh-CN" altLang="en-US" sz="1800" b="0"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四</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工作任务</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8" name="矩形 7"/>
          <p:cNvSpPr/>
          <p:nvPr/>
        </p:nvSpPr>
        <p:spPr>
          <a:xfrm rot="21568527">
            <a:off x="796638"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矩形 3"/>
          <p:cNvSpPr/>
          <p:nvPr/>
        </p:nvSpPr>
        <p:spPr>
          <a:xfrm rot="21568527">
            <a:off x="758513"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TextBox 12"/>
          <p:cNvSpPr txBox="1"/>
          <p:nvPr/>
        </p:nvSpPr>
        <p:spPr>
          <a:xfrm>
            <a:off x="611560"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01</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15" name="TextBox 14"/>
          <p:cNvSpPr txBox="1"/>
          <p:nvPr/>
        </p:nvSpPr>
        <p:spPr>
          <a:xfrm>
            <a:off x="1403648" y="1563638"/>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zh-CN" sz="2000" dirty="0" smtClean="0">
                <a:solidFill>
                  <a:schemeClr val="bg1"/>
                </a:solidFill>
              </a:rPr>
              <a:t>制定学校诊改工作方案</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19" name="矩形 18"/>
          <p:cNvSpPr/>
          <p:nvPr/>
        </p:nvSpPr>
        <p:spPr>
          <a:xfrm>
            <a:off x="827584" y="2427734"/>
            <a:ext cx="3600400" cy="1200329"/>
          </a:xfrm>
          <a:prstGeom prst="rect">
            <a:avLst/>
          </a:prstGeom>
        </p:spPr>
        <p:txBody>
          <a:bodyPr wrap="square">
            <a:spAutoFit/>
          </a:bodyPr>
          <a:lstStyle/>
          <a:p>
            <a:pPr algn="just"/>
            <a:r>
              <a:rPr lang="zh-CN" altLang="zh-CN" sz="1800" dirty="0" smtClean="0">
                <a:latin typeface="微软雅黑" pitchFamily="34" charset="-122"/>
                <a:ea typeface="微软雅黑" pitchFamily="34" charset="-122"/>
              </a:rPr>
              <a:t>学校工作方案涵盖“指导思想、目标任务、制度建设、组织实施、自我诊改、保障条件”等内容，附线路图和时间表。</a:t>
            </a:r>
            <a:endParaRPr lang="zh-CN" altLang="en-US" sz="1800" dirty="0">
              <a:latin typeface="微软雅黑" pitchFamily="34" charset="-122"/>
              <a:ea typeface="微软雅黑" pitchFamily="34" charset="-122"/>
            </a:endParaRPr>
          </a:p>
        </p:txBody>
      </p:sp>
      <p:sp>
        <p:nvSpPr>
          <p:cNvPr id="20" name="矩形 19"/>
          <p:cNvSpPr/>
          <p:nvPr/>
        </p:nvSpPr>
        <p:spPr>
          <a:xfrm rot="21568527">
            <a:off x="4829086"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矩形 3"/>
          <p:cNvSpPr/>
          <p:nvPr/>
        </p:nvSpPr>
        <p:spPr>
          <a:xfrm rot="21568527">
            <a:off x="4790961"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TextBox 26"/>
          <p:cNvSpPr txBox="1"/>
          <p:nvPr/>
        </p:nvSpPr>
        <p:spPr>
          <a:xfrm>
            <a:off x="4644008"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02</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28" name="TextBox 27"/>
          <p:cNvSpPr txBox="1"/>
          <p:nvPr/>
        </p:nvSpPr>
        <p:spPr>
          <a:xfrm>
            <a:off x="5436096" y="1563638"/>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建构数据管理系统</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29" name="矩形 28"/>
          <p:cNvSpPr/>
          <p:nvPr/>
        </p:nvSpPr>
        <p:spPr>
          <a:xfrm>
            <a:off x="4788024" y="2355726"/>
            <a:ext cx="3744416" cy="1477328"/>
          </a:xfrm>
          <a:prstGeom prst="rect">
            <a:avLst/>
          </a:prstGeom>
        </p:spPr>
        <p:txBody>
          <a:bodyPr wrap="square">
            <a:spAutoFit/>
          </a:bodyPr>
          <a:lstStyle/>
          <a:p>
            <a:pPr algn="l"/>
            <a:r>
              <a:rPr lang="zh-CN" altLang="zh-CN" sz="1800" dirty="0" smtClean="0">
                <a:latin typeface="微软雅黑" pitchFamily="34" charset="-122"/>
                <a:ea typeface="微软雅黑" pitchFamily="34" charset="-122"/>
              </a:rPr>
              <a:t>使用由全国职业院校教学工作诊断与改进专家委员会（简称全国诊改专委会）开发，免费提供使用和升级服务的版本；</a:t>
            </a:r>
            <a:endParaRPr lang="en-US" altLang="zh-CN" sz="1800" dirty="0" smtClean="0">
              <a:latin typeface="微软雅黑" pitchFamily="34" charset="-122"/>
              <a:ea typeface="微软雅黑" pitchFamily="34" charset="-122"/>
            </a:endParaRPr>
          </a:p>
          <a:p>
            <a:pPr algn="l"/>
            <a:r>
              <a:rPr lang="zh-CN" altLang="zh-CN" sz="1800" dirty="0" smtClean="0">
                <a:latin typeface="微软雅黑" pitchFamily="34" charset="-122"/>
                <a:ea typeface="微软雅黑" pitchFamily="34" charset="-122"/>
              </a:rPr>
              <a:t>构建</a:t>
            </a:r>
            <a:r>
              <a:rPr lang="zh-CN" altLang="zh-CN" sz="1800" b="1" dirty="0" smtClean="0">
                <a:latin typeface="微软雅黑" pitchFamily="34" charset="-122"/>
                <a:ea typeface="微软雅黑" pitchFamily="34" charset="-122"/>
              </a:rPr>
              <a:t>校本数据中心</a:t>
            </a:r>
            <a:endParaRPr lang="zh-CN" altLang="en-US" sz="1800" b="1" dirty="0" smtClean="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P spid="19" grpId="0"/>
      <p:bldP spid="20" grpId="0" animBg="1"/>
      <p:bldP spid="25" grpId="0" animBg="1"/>
      <p:bldP spid="27"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四</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工作任务</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8" name="矩形 7"/>
          <p:cNvSpPr/>
          <p:nvPr/>
        </p:nvSpPr>
        <p:spPr>
          <a:xfrm rot="21568527">
            <a:off x="796638"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矩形 3"/>
          <p:cNvSpPr/>
          <p:nvPr/>
        </p:nvSpPr>
        <p:spPr>
          <a:xfrm rot="21568527">
            <a:off x="758513"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TextBox 12"/>
          <p:cNvSpPr txBox="1"/>
          <p:nvPr/>
        </p:nvSpPr>
        <p:spPr>
          <a:xfrm>
            <a:off x="611560"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03</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15" name="TextBox 14"/>
          <p:cNvSpPr txBox="1"/>
          <p:nvPr/>
        </p:nvSpPr>
        <p:spPr>
          <a:xfrm>
            <a:off x="1403648" y="1563638"/>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建立教学工作诊改制度</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19" name="矩形 18"/>
          <p:cNvSpPr/>
          <p:nvPr/>
        </p:nvSpPr>
        <p:spPr>
          <a:xfrm>
            <a:off x="827584" y="2427734"/>
            <a:ext cx="3600400" cy="1200329"/>
          </a:xfrm>
          <a:prstGeom prst="rect">
            <a:avLst/>
          </a:prstGeom>
        </p:spPr>
        <p:txBody>
          <a:bodyPr wrap="square">
            <a:spAutoFit/>
          </a:bodyPr>
          <a:lstStyle/>
          <a:p>
            <a:pPr algn="just"/>
            <a:r>
              <a:rPr lang="zh-CN" altLang="en-US" sz="1800" dirty="0" smtClean="0">
                <a:latin typeface="微软雅黑" pitchFamily="34" charset="-122"/>
                <a:ea typeface="微软雅黑" pitchFamily="34" charset="-122"/>
              </a:rPr>
              <a:t>要按照</a:t>
            </a:r>
            <a:r>
              <a:rPr lang="en-US" altLang="zh-CN" sz="1800" dirty="0" smtClean="0">
                <a:latin typeface="微软雅黑" pitchFamily="34" charset="-122"/>
                <a:ea typeface="微软雅黑" pitchFamily="34" charset="-122"/>
              </a:rPr>
              <a:t>8</a:t>
            </a:r>
            <a:r>
              <a:rPr lang="zh-CN" altLang="en-US" sz="1800" dirty="0" smtClean="0">
                <a:latin typeface="微软雅黑" pitchFamily="34" charset="-122"/>
                <a:ea typeface="微软雅黑" pitchFamily="34" charset="-122"/>
              </a:rPr>
              <a:t>字螺旋方针，制定针对学校、专业、课程、教师、学生每一层面进行诊改的工作制度，保障人才培养质量的持续上升。</a:t>
            </a:r>
            <a:endParaRPr lang="zh-CN" altLang="en-US" sz="1800" dirty="0">
              <a:latin typeface="微软雅黑" pitchFamily="34" charset="-122"/>
              <a:ea typeface="微软雅黑" pitchFamily="34" charset="-122"/>
            </a:endParaRPr>
          </a:p>
        </p:txBody>
      </p:sp>
      <p:sp>
        <p:nvSpPr>
          <p:cNvPr id="20" name="矩形 19"/>
          <p:cNvSpPr/>
          <p:nvPr/>
        </p:nvSpPr>
        <p:spPr>
          <a:xfrm rot="21568527">
            <a:off x="4829086"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矩形 3"/>
          <p:cNvSpPr/>
          <p:nvPr/>
        </p:nvSpPr>
        <p:spPr>
          <a:xfrm rot="21568527">
            <a:off x="4790961"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TextBox 26"/>
          <p:cNvSpPr txBox="1"/>
          <p:nvPr/>
        </p:nvSpPr>
        <p:spPr>
          <a:xfrm>
            <a:off x="4644008"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04</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28" name="TextBox 27"/>
          <p:cNvSpPr txBox="1"/>
          <p:nvPr/>
        </p:nvSpPr>
        <p:spPr>
          <a:xfrm>
            <a:off x="5436096" y="1491630"/>
            <a:ext cx="3096344" cy="5911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对照诊断项目，进行诊断和改进</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29" name="矩形 28"/>
          <p:cNvSpPr/>
          <p:nvPr/>
        </p:nvSpPr>
        <p:spPr>
          <a:xfrm>
            <a:off x="4788024" y="2355726"/>
            <a:ext cx="3744416" cy="1200329"/>
          </a:xfrm>
          <a:prstGeom prst="rect">
            <a:avLst/>
          </a:prstGeom>
        </p:spPr>
        <p:txBody>
          <a:bodyPr wrap="square">
            <a:spAutoFit/>
          </a:bodyPr>
          <a:lstStyle/>
          <a:p>
            <a:pPr algn="l"/>
            <a:r>
              <a:rPr lang="zh-CN" altLang="en-US" sz="1800" dirty="0" smtClean="0">
                <a:latin typeface="微软雅黑" pitchFamily="34" charset="-122"/>
                <a:ea typeface="微软雅黑" pitchFamily="34" charset="-122"/>
              </a:rPr>
              <a:t>诊断内容：</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个诊断项目，</a:t>
            </a:r>
            <a:r>
              <a:rPr lang="en-US" altLang="zh-CN" sz="1800" dirty="0" smtClean="0">
                <a:latin typeface="微软雅黑" pitchFamily="34" charset="-122"/>
                <a:ea typeface="微软雅黑" pitchFamily="34" charset="-122"/>
              </a:rPr>
              <a:t>19</a:t>
            </a:r>
            <a:r>
              <a:rPr lang="zh-CN" altLang="en-US" sz="1800" dirty="0" smtClean="0">
                <a:latin typeface="微软雅黑" pitchFamily="34" charset="-122"/>
                <a:ea typeface="微软雅黑" pitchFamily="34" charset="-122"/>
              </a:rPr>
              <a:t>个诊断要素，</a:t>
            </a:r>
            <a:r>
              <a:rPr lang="en-US" altLang="zh-CN" sz="1800" dirty="0" smtClean="0">
                <a:latin typeface="微软雅黑" pitchFamily="34" charset="-122"/>
                <a:ea typeface="微软雅黑" pitchFamily="34" charset="-122"/>
              </a:rPr>
              <a:t>99</a:t>
            </a:r>
            <a:r>
              <a:rPr lang="zh-CN" altLang="en-US" sz="1800" dirty="0" smtClean="0">
                <a:latin typeface="微软雅黑" pitchFamily="34" charset="-122"/>
                <a:ea typeface="微软雅黑" pitchFamily="34" charset="-122"/>
              </a:rPr>
              <a:t>个诊断点；</a:t>
            </a:r>
          </a:p>
          <a:p>
            <a:pPr algn="l"/>
            <a:r>
              <a:rPr lang="zh-CN" altLang="en-US" sz="1800" dirty="0" smtClean="0">
                <a:latin typeface="微软雅黑" pitchFamily="34" charset="-122"/>
                <a:ea typeface="微软雅黑" pitchFamily="34" charset="-122"/>
              </a:rPr>
              <a:t>诊改周期：≤</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年</a:t>
            </a:r>
          </a:p>
          <a:p>
            <a:pPr algn="l"/>
            <a:endParaRPr lang="zh-CN" altLang="en-US" sz="1800" b="1" dirty="0" smtClean="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P spid="19" grpId="0"/>
      <p:bldP spid="20" grpId="0" animBg="1"/>
      <p:bldP spid="25" grpId="0" animBg="1"/>
      <p:bldP spid="27"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四</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工作任务</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8" name="矩形 7"/>
          <p:cNvSpPr/>
          <p:nvPr/>
        </p:nvSpPr>
        <p:spPr>
          <a:xfrm rot="21568527">
            <a:off x="796638"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矩形 3"/>
          <p:cNvSpPr/>
          <p:nvPr/>
        </p:nvSpPr>
        <p:spPr>
          <a:xfrm rot="21568527">
            <a:off x="758513"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TextBox 12"/>
          <p:cNvSpPr txBox="1"/>
          <p:nvPr/>
        </p:nvSpPr>
        <p:spPr>
          <a:xfrm>
            <a:off x="611560"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05</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15" name="TextBox 14"/>
          <p:cNvSpPr txBox="1"/>
          <p:nvPr/>
        </p:nvSpPr>
        <p:spPr>
          <a:xfrm>
            <a:off x="1403648" y="1563638"/>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建立教学工作诊改制度</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19" name="矩形 18"/>
          <p:cNvSpPr/>
          <p:nvPr/>
        </p:nvSpPr>
        <p:spPr>
          <a:xfrm>
            <a:off x="1331640" y="2139702"/>
            <a:ext cx="6048672" cy="2840329"/>
          </a:xfrm>
          <a:prstGeom prst="rect">
            <a:avLst/>
          </a:prstGeom>
        </p:spPr>
        <p:txBody>
          <a:bodyPr wrap="square">
            <a:spAutoFit/>
          </a:bodyPr>
          <a:lstStyle/>
          <a:p>
            <a:pPr algn="just">
              <a:lnSpc>
                <a:spcPts val="2400"/>
              </a:lnSpc>
            </a:pPr>
            <a:r>
              <a:rPr lang="zh-CN" altLang="en-US" sz="1800" dirty="0" smtClean="0">
                <a:latin typeface="微软雅黑" pitchFamily="34" charset="-122"/>
                <a:ea typeface="微软雅黑" pitchFamily="34" charset="-122"/>
              </a:rPr>
              <a:t>主要内容是“</a:t>
            </a:r>
            <a:r>
              <a:rPr lang="zh-CN" altLang="en-US" sz="1800" b="1" dirty="0" smtClean="0">
                <a:latin typeface="微软雅黑" pitchFamily="34" charset="-122"/>
                <a:ea typeface="微软雅黑" pitchFamily="34" charset="-122"/>
              </a:rPr>
              <a:t>自我诊断与改进报告表</a:t>
            </a:r>
            <a:r>
              <a:rPr lang="zh-CN" altLang="en-US" sz="1800" dirty="0" smtClean="0">
                <a:latin typeface="微软雅黑" pitchFamily="34" charset="-122"/>
                <a:ea typeface="微软雅黑" pitchFamily="34" charset="-122"/>
              </a:rPr>
              <a:t>”</a:t>
            </a:r>
            <a:endParaRPr lang="en-US" altLang="zh-CN" sz="1800" dirty="0" smtClean="0">
              <a:latin typeface="微软雅黑" pitchFamily="34" charset="-122"/>
              <a:ea typeface="微软雅黑" pitchFamily="34" charset="-122"/>
            </a:endParaRPr>
          </a:p>
          <a:p>
            <a:pPr algn="just">
              <a:lnSpc>
                <a:spcPts val="2400"/>
              </a:lnSpc>
            </a:pPr>
            <a:r>
              <a:rPr lang="zh-CN" altLang="en-US" sz="1800" dirty="0" smtClean="0">
                <a:latin typeface="微软雅黑" pitchFamily="34" charset="-122"/>
                <a:ea typeface="微软雅黑" pitchFamily="34" charset="-122"/>
              </a:rPr>
              <a:t>每一诊断要素的“</a:t>
            </a:r>
            <a:r>
              <a:rPr lang="zh-CN" altLang="en-US" sz="1800" b="1" dirty="0" smtClean="0">
                <a:latin typeface="微软雅黑" pitchFamily="34" charset="-122"/>
                <a:ea typeface="微软雅黑" pitchFamily="34" charset="-122"/>
              </a:rPr>
              <a:t>自我诊断意见</a:t>
            </a:r>
            <a:r>
              <a:rPr lang="zh-CN" altLang="en-US" sz="1800" dirty="0" smtClean="0">
                <a:latin typeface="微软雅黑" pitchFamily="34" charset="-122"/>
                <a:ea typeface="微软雅黑" pitchFamily="34" charset="-122"/>
              </a:rPr>
              <a:t>”需阐明目标达成程度，包括主要成绩、存在问题和原因分析，不超过</a:t>
            </a:r>
            <a:r>
              <a:rPr lang="en-US" altLang="zh-CN" sz="1800" dirty="0" smtClean="0">
                <a:latin typeface="微软雅黑" pitchFamily="34" charset="-122"/>
                <a:ea typeface="微软雅黑" pitchFamily="34" charset="-122"/>
              </a:rPr>
              <a:t>500</a:t>
            </a:r>
            <a:r>
              <a:rPr lang="zh-CN" altLang="en-US" sz="1800" dirty="0" smtClean="0">
                <a:latin typeface="微软雅黑" pitchFamily="34" charset="-122"/>
                <a:ea typeface="微软雅黑" pitchFamily="34" charset="-122"/>
              </a:rPr>
              <a:t>字，重在突出存在问题与原因分析。</a:t>
            </a:r>
            <a:endParaRPr lang="en-US" altLang="zh-CN" sz="1800" dirty="0" smtClean="0">
              <a:latin typeface="微软雅黑" pitchFamily="34" charset="-122"/>
              <a:ea typeface="微软雅黑" pitchFamily="34" charset="-122"/>
            </a:endParaRPr>
          </a:p>
          <a:p>
            <a:pPr algn="just">
              <a:lnSpc>
                <a:spcPts val="2400"/>
              </a:lnSpc>
            </a:pPr>
            <a:r>
              <a:rPr lang="zh-CN" altLang="en-US" sz="1800" dirty="0" smtClean="0">
                <a:latin typeface="微软雅黑" pitchFamily="34" charset="-122"/>
                <a:ea typeface="微软雅黑" pitchFamily="34" charset="-122"/>
              </a:rPr>
              <a:t>每一诊断要素的“</a:t>
            </a:r>
            <a:r>
              <a:rPr lang="zh-CN" altLang="en-US" sz="1800" b="1" dirty="0" smtClean="0">
                <a:latin typeface="微软雅黑" pitchFamily="34" charset="-122"/>
                <a:ea typeface="微软雅黑" pitchFamily="34" charset="-122"/>
              </a:rPr>
              <a:t>改进措施</a:t>
            </a:r>
            <a:r>
              <a:rPr lang="zh-CN" altLang="en-US" sz="1800" dirty="0" smtClean="0">
                <a:latin typeface="微软雅黑" pitchFamily="34" charset="-122"/>
                <a:ea typeface="微软雅黑" pitchFamily="34" charset="-122"/>
              </a:rPr>
              <a:t>”需突出针对性、注重可行性，不超过</a:t>
            </a:r>
            <a:r>
              <a:rPr lang="en-US" altLang="zh-CN" sz="1800" dirty="0" smtClean="0">
                <a:latin typeface="微软雅黑" pitchFamily="34" charset="-122"/>
                <a:ea typeface="微软雅黑" pitchFamily="34" charset="-122"/>
              </a:rPr>
              <a:t>200</a:t>
            </a:r>
            <a:r>
              <a:rPr lang="zh-CN" altLang="en-US" sz="1800" dirty="0" smtClean="0">
                <a:latin typeface="微软雅黑" pitchFamily="34" charset="-122"/>
                <a:ea typeface="微软雅黑" pitchFamily="34" charset="-122"/>
              </a:rPr>
              <a:t>字。</a:t>
            </a:r>
            <a:endParaRPr lang="en-US" altLang="zh-CN" sz="1800" dirty="0" smtClean="0">
              <a:latin typeface="微软雅黑" pitchFamily="34" charset="-122"/>
              <a:ea typeface="微软雅黑" pitchFamily="34" charset="-122"/>
            </a:endParaRPr>
          </a:p>
          <a:p>
            <a:pPr algn="just">
              <a:lnSpc>
                <a:spcPts val="2400"/>
              </a:lnSpc>
            </a:pPr>
            <a:r>
              <a:rPr lang="zh-CN" altLang="en-US" sz="1800" dirty="0" smtClean="0">
                <a:latin typeface="微软雅黑" pitchFamily="34" charset="-122"/>
                <a:ea typeface="微软雅黑" pitchFamily="34" charset="-122"/>
              </a:rPr>
              <a:t>每一诊断要素的“</a:t>
            </a:r>
            <a:r>
              <a:rPr lang="zh-CN" altLang="en-US" sz="1800" b="1" dirty="0" smtClean="0">
                <a:latin typeface="微软雅黑" pitchFamily="34" charset="-122"/>
                <a:ea typeface="微软雅黑" pitchFamily="34" charset="-122"/>
              </a:rPr>
              <a:t>改进效果</a:t>
            </a:r>
            <a:r>
              <a:rPr lang="zh-CN" altLang="en-US" sz="1800" dirty="0" smtClean="0">
                <a:latin typeface="微软雅黑" pitchFamily="34" charset="-122"/>
                <a:ea typeface="微软雅黑" pitchFamily="34" charset="-122"/>
              </a:rPr>
              <a:t>”指实施改进措施之后已经显现的实际效果，不是预测或估计成效。如措施尚未实施时请加说明，不超过</a:t>
            </a:r>
            <a:r>
              <a:rPr lang="en-US" altLang="zh-CN" sz="1800" dirty="0" smtClean="0">
                <a:latin typeface="微软雅黑" pitchFamily="34" charset="-122"/>
                <a:ea typeface="微软雅黑" pitchFamily="34" charset="-122"/>
              </a:rPr>
              <a:t>200</a:t>
            </a:r>
            <a:r>
              <a:rPr lang="zh-CN" altLang="en-US" sz="1800" dirty="0" smtClean="0">
                <a:latin typeface="微软雅黑" pitchFamily="34" charset="-122"/>
                <a:ea typeface="微软雅黑" pitchFamily="34" charset="-122"/>
              </a:rPr>
              <a:t>字。</a:t>
            </a:r>
            <a:endParaRPr lang="zh-CN" altLang="en-US" sz="1800"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181" y="843558"/>
            <a:ext cx="2492990"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a:t>
            </a:r>
            <a:r>
              <a:rPr lang="zh-CN" altLang="en-US" sz="2000" b="1" dirty="0" smtClean="0">
                <a:latin typeface="微软雅黑" pitchFamily="34" charset="-122"/>
                <a:ea typeface="微软雅黑" pitchFamily="34" charset="-122"/>
                <a:cs typeface="Lucida Grande"/>
                <a:sym typeface="Lucida Grande"/>
              </a:rPr>
              <a:t>四</a:t>
            </a:r>
            <a:r>
              <a:rPr lang="zh-CN" altLang="zh-CN" sz="2000" b="1" dirty="0" smtClean="0">
                <a:latin typeface="微软雅黑" pitchFamily="34" charset="-122"/>
                <a:ea typeface="微软雅黑" pitchFamily="34" charset="-122"/>
                <a:cs typeface="Lucida Grande"/>
                <a:sym typeface="Lucida Grande"/>
              </a:rPr>
              <a:t>）诊改</a:t>
            </a:r>
            <a:r>
              <a:rPr lang="zh-CN" altLang="en-US" sz="2000" b="1" dirty="0" smtClean="0">
                <a:solidFill>
                  <a:srgbClr val="C00000"/>
                </a:solidFill>
                <a:latin typeface="微软雅黑" pitchFamily="34" charset="-122"/>
                <a:ea typeface="微软雅黑" pitchFamily="34" charset="-122"/>
                <a:cs typeface="Lucida Grande"/>
                <a:sym typeface="Lucida Grande"/>
              </a:rPr>
              <a:t>工作任务</a:t>
            </a:r>
            <a:endParaRPr lang="zh-CN" altLang="en-US" sz="2000" b="1" dirty="0">
              <a:solidFill>
                <a:srgbClr val="C00000"/>
              </a:solidFill>
              <a:latin typeface="微软雅黑" pitchFamily="34" charset="-122"/>
              <a:ea typeface="微软雅黑" pitchFamily="34" charset="-122"/>
              <a:cs typeface="Lucida Grande"/>
              <a:sym typeface="Lucida Grande"/>
            </a:endParaRPr>
          </a:p>
        </p:txBody>
      </p:sp>
      <p:sp>
        <p:nvSpPr>
          <p:cNvPr id="8" name="矩形 7"/>
          <p:cNvSpPr/>
          <p:nvPr/>
        </p:nvSpPr>
        <p:spPr>
          <a:xfrm rot="21568527">
            <a:off x="796638"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矩形 3"/>
          <p:cNvSpPr/>
          <p:nvPr/>
        </p:nvSpPr>
        <p:spPr>
          <a:xfrm rot="21568527">
            <a:off x="758513"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TextBox 12"/>
          <p:cNvSpPr txBox="1"/>
          <p:nvPr/>
        </p:nvSpPr>
        <p:spPr>
          <a:xfrm>
            <a:off x="611560"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06</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15" name="TextBox 14"/>
          <p:cNvSpPr txBox="1"/>
          <p:nvPr/>
        </p:nvSpPr>
        <p:spPr>
          <a:xfrm>
            <a:off x="1403648" y="1563638"/>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撰写学校质量报告</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19" name="矩形 18"/>
          <p:cNvSpPr/>
          <p:nvPr/>
        </p:nvSpPr>
        <p:spPr>
          <a:xfrm>
            <a:off x="827584" y="2427734"/>
            <a:ext cx="3816424" cy="2031325"/>
          </a:xfrm>
          <a:prstGeom prst="rect">
            <a:avLst/>
          </a:prstGeom>
        </p:spPr>
        <p:txBody>
          <a:bodyPr wrap="square">
            <a:spAutoFit/>
          </a:bodyPr>
          <a:lstStyle/>
          <a:p>
            <a:pPr algn="just"/>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教育部办公厅关于开展中等职业教育质量年度报告工作的通知</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教职成厅函</a:t>
            </a:r>
            <a:r>
              <a:rPr lang="en-US" altLang="zh-CN" sz="1800" dirty="0" smtClean="0">
                <a:latin typeface="微软雅黑" pitchFamily="34" charset="-122"/>
                <a:ea typeface="微软雅黑" pitchFamily="34" charset="-122"/>
              </a:rPr>
              <a:t>〔2016〕2</a:t>
            </a:r>
            <a:r>
              <a:rPr lang="zh-CN" altLang="en-US" sz="1800" dirty="0" smtClean="0">
                <a:latin typeface="微软雅黑" pitchFamily="34" charset="-122"/>
                <a:ea typeface="微软雅黑" pitchFamily="34" charset="-122"/>
              </a:rPr>
              <a:t>号</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规定：已验收通过的国家中等职业教育改革发展示范学校、国家级重点中等职业学校自</a:t>
            </a:r>
            <a:r>
              <a:rPr lang="en-US" altLang="zh-CN" sz="1800" dirty="0" smtClean="0">
                <a:latin typeface="微软雅黑" pitchFamily="34" charset="-122"/>
                <a:ea typeface="微软雅黑" pitchFamily="34" charset="-122"/>
              </a:rPr>
              <a:t>2016</a:t>
            </a:r>
            <a:r>
              <a:rPr lang="zh-CN" altLang="en-US" sz="1800" dirty="0" smtClean="0">
                <a:latin typeface="微软雅黑" pitchFamily="34" charset="-122"/>
                <a:ea typeface="微软雅黑" pitchFamily="34" charset="-122"/>
              </a:rPr>
              <a:t>年起，其他中等职业学校自</a:t>
            </a:r>
            <a:r>
              <a:rPr lang="en-US" altLang="zh-CN" sz="1800" dirty="0" smtClean="0">
                <a:latin typeface="微软雅黑" pitchFamily="34" charset="-122"/>
                <a:ea typeface="微软雅黑" pitchFamily="34" charset="-122"/>
              </a:rPr>
              <a:t>2017</a:t>
            </a:r>
            <a:r>
              <a:rPr lang="zh-CN" altLang="en-US" sz="1800" dirty="0" smtClean="0">
                <a:latin typeface="微软雅黑" pitchFamily="34" charset="-122"/>
                <a:ea typeface="微软雅黑" pitchFamily="34" charset="-122"/>
              </a:rPr>
              <a:t>年起发布</a:t>
            </a:r>
            <a:r>
              <a:rPr lang="zh-CN" altLang="en-US" sz="1800" b="1" dirty="0" smtClean="0">
                <a:latin typeface="微软雅黑" pitchFamily="34" charset="-122"/>
                <a:ea typeface="微软雅黑" pitchFamily="34" charset="-122"/>
              </a:rPr>
              <a:t>质量年度报告</a:t>
            </a:r>
            <a:r>
              <a:rPr lang="zh-CN" altLang="en-US" sz="1800" dirty="0" smtClean="0">
                <a:latin typeface="微软雅黑" pitchFamily="34" charset="-122"/>
                <a:ea typeface="微软雅黑" pitchFamily="34" charset="-122"/>
              </a:rPr>
              <a:t>。</a:t>
            </a:r>
            <a:endParaRPr lang="zh-CN" altLang="en-US" sz="1800" dirty="0">
              <a:latin typeface="微软雅黑" pitchFamily="34" charset="-122"/>
              <a:ea typeface="微软雅黑" pitchFamily="34" charset="-122"/>
            </a:endParaRPr>
          </a:p>
        </p:txBody>
      </p:sp>
      <p:sp>
        <p:nvSpPr>
          <p:cNvPr id="20" name="矩形 19"/>
          <p:cNvSpPr/>
          <p:nvPr/>
        </p:nvSpPr>
        <p:spPr>
          <a:xfrm rot="21568527">
            <a:off x="4829086" y="1444461"/>
            <a:ext cx="3703391" cy="551434"/>
          </a:xfrm>
          <a:prstGeom prst="rect">
            <a:avLst/>
          </a:prstGeom>
          <a:gradFill flip="none" rotWithShape="1">
            <a:gsLst>
              <a:gs pos="0">
                <a:srgbClr val="F66004"/>
              </a:gs>
              <a:gs pos="66000">
                <a:srgbClr val="FCAC19"/>
              </a:gs>
              <a:gs pos="100000">
                <a:srgbClr val="F9972B"/>
              </a:gs>
              <a:gs pos="97000">
                <a:srgbClr val="FFC000">
                  <a:shade val="100000"/>
                  <a:satMod val="115000"/>
                </a:srgbClr>
              </a:gs>
            </a:gsLst>
            <a:lin ang="0" scaled="1"/>
            <a:tileRect/>
          </a:gradFill>
          <a:ln w="254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矩形 3"/>
          <p:cNvSpPr/>
          <p:nvPr/>
        </p:nvSpPr>
        <p:spPr>
          <a:xfrm rot="21568527">
            <a:off x="4790961" y="1419053"/>
            <a:ext cx="615372" cy="644243"/>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 name="connsiteX0" fmla="*/ 0 w 1440160"/>
              <a:gd name="connsiteY0" fmla="*/ 0 h 1519328"/>
              <a:gd name="connsiteX1" fmla="*/ 1440160 w 1440160"/>
              <a:gd name="connsiteY1" fmla="*/ 0 h 1519328"/>
              <a:gd name="connsiteX2" fmla="*/ 1440160 w 1440160"/>
              <a:gd name="connsiteY2" fmla="*/ 1440160 h 1519328"/>
              <a:gd name="connsiteX3" fmla="*/ 0 w 1440160"/>
              <a:gd name="connsiteY3" fmla="*/ 1440160 h 1519328"/>
              <a:gd name="connsiteX4" fmla="*/ 0 w 1440160"/>
              <a:gd name="connsiteY4" fmla="*/ 0 h 15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519328">
                <a:moveTo>
                  <a:pt x="0" y="0"/>
                </a:moveTo>
                <a:cubicBezTo>
                  <a:pt x="480053" y="0"/>
                  <a:pt x="805729" y="130628"/>
                  <a:pt x="1440160" y="0"/>
                </a:cubicBezTo>
                <a:lnTo>
                  <a:pt x="1440160" y="1440160"/>
                </a:lnTo>
                <a:cubicBezTo>
                  <a:pt x="675099" y="1618290"/>
                  <a:pt x="480053" y="1440160"/>
                  <a:pt x="0" y="1440160"/>
                </a:cubicBezTo>
                <a:lnTo>
                  <a:pt x="0" y="0"/>
                </a:lnTo>
                <a:close/>
              </a:path>
            </a:pathLst>
          </a:custGeom>
          <a:gradFill flip="none" rotWithShape="1">
            <a:gsLst>
              <a:gs pos="0">
                <a:sysClr val="window" lastClr="FFFFFF">
                  <a:lumMod val="85000"/>
                </a:sysClr>
              </a:gs>
              <a:gs pos="100000">
                <a:sysClr val="window" lastClr="FFFFFF">
                  <a:shade val="67500"/>
                  <a:satMod val="115000"/>
                </a:sysClr>
              </a:gs>
              <a:gs pos="81000">
                <a:srgbClr val="F8F8F8"/>
              </a:gs>
              <a:gs pos="28000">
                <a:sysClr val="window" lastClr="FFFFFF">
                  <a:shade val="100000"/>
                  <a:satMod val="115000"/>
                </a:sysClr>
              </a:gs>
            </a:gsLst>
            <a:lin ang="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TextBox 26"/>
          <p:cNvSpPr txBox="1"/>
          <p:nvPr/>
        </p:nvSpPr>
        <p:spPr>
          <a:xfrm>
            <a:off x="4644008" y="1601350"/>
            <a:ext cx="974718" cy="38779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rgbClr val="F9972B"/>
                </a:solidFill>
                <a:uLnTx/>
                <a:uFillTx/>
                <a:latin typeface="微软雅黑" pitchFamily="34" charset="-122"/>
              </a:rPr>
              <a:t>07</a:t>
            </a:r>
            <a:endParaRPr kumimoji="0" lang="zh-CN" altLang="en-US" sz="2400" b="1" i="0" u="none" strike="noStrike" kern="0" cap="none" spc="0" normalizeH="0" baseline="0" noProof="0" dirty="0">
              <a:ln w="18415" cmpd="sng">
                <a:noFill/>
                <a:prstDash val="solid"/>
              </a:ln>
              <a:solidFill>
                <a:srgbClr val="F9972B"/>
              </a:solidFill>
              <a:uLnTx/>
              <a:uFillTx/>
              <a:latin typeface="微软雅黑" pitchFamily="34" charset="-122"/>
            </a:endParaRPr>
          </a:p>
        </p:txBody>
      </p:sp>
      <p:sp>
        <p:nvSpPr>
          <p:cNvPr id="28" name="TextBox 27"/>
          <p:cNvSpPr txBox="1"/>
          <p:nvPr/>
        </p:nvSpPr>
        <p:spPr>
          <a:xfrm>
            <a:off x="5436096" y="1578712"/>
            <a:ext cx="3096344" cy="3449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algn="l" defTabSz="914400">
              <a:defRPr/>
            </a:pPr>
            <a:r>
              <a:rPr lang="zh-CN" altLang="en-US" sz="2000" dirty="0" smtClean="0">
                <a:solidFill>
                  <a:schemeClr val="bg1"/>
                </a:solidFill>
              </a:rPr>
              <a:t>接受抽样复核</a:t>
            </a:r>
            <a:endParaRPr kumimoji="0" lang="zh-CN" altLang="en-US" sz="2000" b="1" i="0" u="none" strike="noStrike" kern="0" cap="none" spc="0" normalizeH="0" baseline="0" noProof="0" dirty="0">
              <a:ln w="18415" cmpd="sng">
                <a:noFill/>
                <a:prstDash val="solid"/>
              </a:ln>
              <a:solidFill>
                <a:schemeClr val="bg1"/>
              </a:solidFill>
              <a:effectLst/>
              <a:uLnTx/>
              <a:uFillTx/>
              <a:latin typeface="Baskerville Old Face" pitchFamily="18" charset="0"/>
              <a:ea typeface="微软雅黑" pitchFamily="34" charset="-122"/>
              <a:cs typeface="Times New Roman" pitchFamily="18" charset="0"/>
            </a:endParaRPr>
          </a:p>
        </p:txBody>
      </p:sp>
      <p:sp>
        <p:nvSpPr>
          <p:cNvPr id="29" name="矩形 28"/>
          <p:cNvSpPr/>
          <p:nvPr/>
        </p:nvSpPr>
        <p:spPr>
          <a:xfrm>
            <a:off x="5364088" y="2427734"/>
            <a:ext cx="3168352" cy="923330"/>
          </a:xfrm>
          <a:prstGeom prst="rect">
            <a:avLst/>
          </a:prstGeom>
        </p:spPr>
        <p:txBody>
          <a:bodyPr wrap="square">
            <a:spAutoFit/>
          </a:bodyPr>
          <a:lstStyle/>
          <a:p>
            <a:pPr algn="l"/>
            <a:r>
              <a:rPr lang="zh-CN" altLang="en-US" sz="1800" dirty="0" smtClean="0">
                <a:latin typeface="微软雅黑" pitchFamily="34" charset="-122"/>
                <a:ea typeface="微软雅黑" pitchFamily="34" charset="-122"/>
              </a:rPr>
              <a:t>一个工作周期内累计抽样比例不少于开展诊改工作学校总数的三分之一</a:t>
            </a:r>
            <a:endParaRPr lang="zh-CN" altLang="en-US" sz="1800" b="1" dirty="0" smtClean="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P spid="19" grpId="0"/>
      <p:bldP spid="20" grpId="0" animBg="1"/>
      <p:bldP spid="25" grpId="0" animBg="1"/>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flipV="1">
            <a:off x="300680" y="2012824"/>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srcRect b="30215"/>
          <a:stretch>
            <a:fillRect/>
          </a:stretch>
        </p:blipFill>
        <p:spPr bwMode="auto">
          <a:xfrm>
            <a:off x="0" y="0"/>
            <a:ext cx="9197747" cy="1995686"/>
          </a:xfrm>
          <a:prstGeom prst="rect">
            <a:avLst/>
          </a:prstGeom>
          <a:noFill/>
          <a:ln w="9525">
            <a:noFill/>
            <a:miter lim="800000"/>
            <a:headEnd/>
            <a:tailEnd/>
          </a:ln>
        </p:spPr>
      </p:pic>
      <p:pic>
        <p:nvPicPr>
          <p:cNvPr id="1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419872" y="1044190"/>
            <a:ext cx="1944216" cy="1944216"/>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1" name="圆角矩形 10"/>
          <p:cNvSpPr/>
          <p:nvPr/>
        </p:nvSpPr>
        <p:spPr>
          <a:xfrm rot="18929868">
            <a:off x="3968002" y="1592320"/>
            <a:ext cx="847956" cy="847956"/>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
          <p:cNvSpPr txBox="1"/>
          <p:nvPr/>
        </p:nvSpPr>
        <p:spPr>
          <a:xfrm>
            <a:off x="4119309" y="1600799"/>
            <a:ext cx="545342" cy="830998"/>
          </a:xfrm>
          <a:prstGeom prst="rect">
            <a:avLst/>
          </a:prstGeom>
          <a:noFill/>
        </p:spPr>
        <p:txBody>
          <a:bodyPr wrap="none" rtlCol="0">
            <a:spAutoFit/>
          </a:bodyPr>
          <a:lstStyle/>
          <a:p>
            <a:r>
              <a:rPr lang="en-US" altLang="zh-CN" sz="4800" dirty="0" smtClean="0">
                <a:solidFill>
                  <a:schemeClr val="bg1"/>
                </a:solidFill>
                <a:latin typeface="+mj-ea"/>
                <a:ea typeface="+mj-ea"/>
              </a:rPr>
              <a:t>3</a:t>
            </a:r>
            <a:endParaRPr lang="zh-CN" altLang="en-US" sz="4800" dirty="0">
              <a:solidFill>
                <a:schemeClr val="bg1"/>
              </a:solidFill>
              <a:latin typeface="+mj-ea"/>
              <a:ea typeface="+mj-ea"/>
            </a:endParaRPr>
          </a:p>
        </p:txBody>
      </p:sp>
      <p:sp>
        <p:nvSpPr>
          <p:cNvPr id="18" name="圆角矩形 17"/>
          <p:cNvSpPr/>
          <p:nvPr/>
        </p:nvSpPr>
        <p:spPr>
          <a:xfrm>
            <a:off x="539552" y="267494"/>
            <a:ext cx="1224136" cy="317818"/>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defTabSz="825500" rtl="0" latinLnBrk="1" hangingPunct="0"/>
            <a:r>
              <a:rPr lang="zh-CN" altLang="zh-CN" sz="1200" b="1" dirty="0" smtClean="0">
                <a:solidFill>
                  <a:schemeClr val="tx1">
                    <a:lumMod val="65000"/>
                    <a:lumOff val="35000"/>
                  </a:schemeClr>
                </a:solidFill>
                <a:latin typeface="微软雅黑" pitchFamily="34" charset="-122"/>
                <a:ea typeface="微软雅黑" pitchFamily="34" charset="-122"/>
              </a:rPr>
              <a:t>中等职业院校</a:t>
            </a:r>
            <a:endParaRPr lang="en-US" altLang="zh-CN" sz="1200" b="1" dirty="0" smtClean="0">
              <a:solidFill>
                <a:schemeClr val="tx1">
                  <a:lumMod val="65000"/>
                  <a:lumOff val="35000"/>
                </a:schemeClr>
              </a:solidFill>
              <a:latin typeface="微软雅黑" pitchFamily="34" charset="-122"/>
              <a:ea typeface="微软雅黑" pitchFamily="34" charset="-122"/>
            </a:endParaRPr>
          </a:p>
        </p:txBody>
      </p:sp>
      <p:sp>
        <p:nvSpPr>
          <p:cNvPr id="19" name="Shape 42"/>
          <p:cNvSpPr/>
          <p:nvPr/>
        </p:nvSpPr>
        <p:spPr>
          <a:xfrm>
            <a:off x="539552" y="627534"/>
            <a:ext cx="233397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400" b="1" dirty="0" smtClean="0">
                <a:solidFill>
                  <a:schemeClr val="bg1"/>
                </a:solidFill>
                <a:latin typeface="微软雅黑" pitchFamily="34" charset="-122"/>
                <a:ea typeface="微软雅黑" pitchFamily="34" charset="-122"/>
              </a:rPr>
              <a:t>教学工作诊断与改进政策解读</a:t>
            </a:r>
            <a:endParaRPr lang="zh-CN" altLang="zh-CN" sz="1400" b="1" dirty="0">
              <a:solidFill>
                <a:schemeClr val="bg1"/>
              </a:solidFill>
              <a:latin typeface="微软雅黑" pitchFamily="34" charset="-122"/>
              <a:ea typeface="微软雅黑" pitchFamily="34" charset="-122"/>
            </a:endParaRPr>
          </a:p>
        </p:txBody>
      </p:sp>
      <p:sp>
        <p:nvSpPr>
          <p:cNvPr id="21" name="TextBox 20"/>
          <p:cNvSpPr txBox="1"/>
          <p:nvPr/>
        </p:nvSpPr>
        <p:spPr>
          <a:xfrm>
            <a:off x="2843808" y="3003798"/>
            <a:ext cx="3096344" cy="1569660"/>
          </a:xfrm>
          <a:prstGeom prst="rect">
            <a:avLst/>
          </a:prstGeom>
          <a:noFill/>
        </p:spPr>
        <p:txBody>
          <a:bodyPr wrap="square" rtlCol="0">
            <a:spAutoFit/>
          </a:bodyPr>
          <a:lstStyle/>
          <a:p>
            <a:pPr algn="dist"/>
            <a:r>
              <a:rPr lang="zh-CN" altLang="en-US" sz="2400" b="1" dirty="0" smtClean="0">
                <a:solidFill>
                  <a:srgbClr val="00B0F0"/>
                </a:solidFill>
                <a:latin typeface="微软雅黑" pitchFamily="34" charset="-122"/>
                <a:ea typeface="微软雅黑" pitchFamily="34" charset="-122"/>
                <a:cs typeface="宋体" pitchFamily="2" charset="-122"/>
              </a:rPr>
              <a:t>抓住关键  精准发力</a:t>
            </a:r>
            <a:r>
              <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rPr>
              <a:t>把握诊改工作着力点</a:t>
            </a:r>
          </a:p>
          <a:p>
            <a:pPr algn="dist"/>
            <a:endPar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endParaRPr>
          </a:p>
          <a:p>
            <a:pPr algn="dist"/>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（一）以</a:t>
            </a:r>
            <a:r>
              <a:rPr lang="zh-CN" altLang="en-US" sz="1800" b="1" dirty="0" smtClean="0">
                <a:solidFill>
                  <a:srgbClr val="C00000"/>
                </a:solidFill>
                <a:latin typeface="微软雅黑" pitchFamily="34" charset="-122"/>
                <a:ea typeface="微软雅黑" pitchFamily="34" charset="-122"/>
                <a:cs typeface="宋体" pitchFamily="2" charset="-122"/>
              </a:rPr>
              <a:t>五纵五横</a:t>
            </a:r>
            <a:r>
              <a:rPr lang="zh-CN" altLang="en-US" sz="1800" b="1" dirty="0" smtClean="0">
                <a:solidFill>
                  <a:schemeClr val="tx1"/>
                </a:solidFill>
                <a:latin typeface="微软雅黑" pitchFamily="34" charset="-122"/>
                <a:ea typeface="微软雅黑" pitchFamily="34" charset="-122"/>
                <a:cs typeface="宋体" pitchFamily="2" charset="-122"/>
              </a:rPr>
              <a:t>为框架，实现诊改范围网络化全覆盖</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3" name="Picture 2"/>
          <p:cNvPicPr/>
          <p:nvPr/>
        </p:nvPicPr>
        <p:blipFill>
          <a:blip r:embed="rId3" cstate="print">
            <a:extLst>
              <a:ext uri="{28A0092B-C50C-407E-A947-70E740481C1C}">
                <a14:useLocalDpi xmlns:a14="http://schemas.microsoft.com/office/drawing/2010/main" xmlns="" val="0"/>
              </a:ext>
            </a:extLst>
          </a:blip>
          <a:srcRect l="11293" t="23170" r="8437" b="7178"/>
          <a:stretch>
            <a:fillRect/>
          </a:stretch>
        </p:blipFill>
        <p:spPr bwMode="auto">
          <a:xfrm>
            <a:off x="899592" y="1124800"/>
            <a:ext cx="7344816" cy="4018700"/>
          </a:xfrm>
          <a:prstGeom prst="rect">
            <a:avLst/>
          </a:prstGeom>
          <a:noFill/>
          <a:ln>
            <a:noFill/>
          </a:ln>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7820" r="3663"/>
          <a:stretch/>
        </p:blipFill>
        <p:spPr>
          <a:xfrm>
            <a:off x="-1" y="1275606"/>
            <a:ext cx="3851921" cy="1198511"/>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xmlns="" val="0"/>
              </a:ext>
            </a:extLst>
          </a:blip>
          <a:srcRect l="3990" r="3990"/>
          <a:stretch/>
        </p:blipFill>
        <p:spPr>
          <a:xfrm>
            <a:off x="5220072" y="1419622"/>
            <a:ext cx="3923928" cy="1177839"/>
          </a:xfrm>
          <a:prstGeom prst="rect">
            <a:avLst/>
          </a:prstGeom>
        </p:spPr>
      </p:pic>
      <p:sp>
        <p:nvSpPr>
          <p:cNvPr id="4" name="矩形 3"/>
          <p:cNvSpPr/>
          <p:nvPr/>
        </p:nvSpPr>
        <p:spPr>
          <a:xfrm>
            <a:off x="1691680" y="1491630"/>
            <a:ext cx="1569660" cy="646331"/>
          </a:xfrm>
          <a:prstGeom prst="rect">
            <a:avLst/>
          </a:prstGeom>
        </p:spPr>
        <p:txBody>
          <a:bodyPr wrap="none">
            <a:spAutoFit/>
          </a:bodyPr>
          <a:lstStyle/>
          <a:p>
            <a:r>
              <a:rPr lang="zh-CN" altLang="zh-CN" sz="1800" b="1" dirty="0" smtClean="0">
                <a:latin typeface="微软雅黑" pitchFamily="34" charset="-122"/>
                <a:ea typeface="微软雅黑" pitchFamily="34" charset="-122"/>
                <a:cs typeface="Lucida Grande"/>
                <a:sym typeface="Lucida Grande"/>
              </a:rPr>
              <a:t>“五横”</a:t>
            </a:r>
            <a:endParaRPr lang="en-US" altLang="zh-CN" sz="1800" b="1" dirty="0" smtClean="0">
              <a:latin typeface="微软雅黑" pitchFamily="34" charset="-122"/>
              <a:ea typeface="微软雅黑" pitchFamily="34" charset="-122"/>
              <a:cs typeface="Lucida Grande"/>
              <a:sym typeface="Lucida Grande"/>
            </a:endParaRPr>
          </a:p>
          <a:p>
            <a:r>
              <a:rPr lang="zh-CN" altLang="zh-CN" sz="1800" b="1" dirty="0" smtClean="0">
                <a:latin typeface="微软雅黑" pitchFamily="34" charset="-122"/>
                <a:ea typeface="微软雅黑" pitchFamily="34" charset="-122"/>
                <a:cs typeface="Lucida Grande"/>
                <a:sym typeface="Lucida Grande"/>
              </a:rPr>
              <a:t>即横向五层面</a:t>
            </a:r>
            <a:endParaRPr lang="zh-CN" altLang="en-US" sz="1800" b="1" dirty="0">
              <a:latin typeface="微软雅黑" pitchFamily="34" charset="-122"/>
              <a:ea typeface="微软雅黑" pitchFamily="34" charset="-122"/>
            </a:endParaRPr>
          </a:p>
        </p:txBody>
      </p:sp>
      <p:sp>
        <p:nvSpPr>
          <p:cNvPr id="6" name="矩形 5"/>
          <p:cNvSpPr/>
          <p:nvPr/>
        </p:nvSpPr>
        <p:spPr>
          <a:xfrm>
            <a:off x="1331640" y="2499742"/>
            <a:ext cx="2088232" cy="2400657"/>
          </a:xfrm>
          <a:prstGeom prst="rect">
            <a:avLst/>
          </a:prstGeom>
        </p:spPr>
        <p:txBody>
          <a:bodyPr wrap="square">
            <a:spAutoFit/>
          </a:bodyPr>
          <a:lstStyle/>
          <a:p>
            <a:pPr>
              <a:lnSpc>
                <a:spcPct val="150000"/>
              </a:lnSpc>
            </a:pPr>
            <a:r>
              <a:rPr lang="zh-CN" altLang="zh-CN" sz="2000" b="1" dirty="0" smtClean="0">
                <a:solidFill>
                  <a:srgbClr val="C00000"/>
                </a:solidFill>
                <a:latin typeface="微软雅黑" pitchFamily="34" charset="-122"/>
                <a:ea typeface="微软雅黑" pitchFamily="34" charset="-122"/>
                <a:cs typeface="Lucida Grande"/>
                <a:sym typeface="Lucida Grande"/>
              </a:rPr>
              <a:t>学校</a:t>
            </a:r>
            <a:r>
              <a:rPr lang="zh-CN" altLang="zh-CN" sz="2000" b="1" dirty="0" smtClean="0">
                <a:latin typeface="微软雅黑" pitchFamily="34" charset="-122"/>
                <a:ea typeface="微软雅黑" pitchFamily="34" charset="-122"/>
                <a:cs typeface="Lucida Grande"/>
                <a:sym typeface="Lucida Grande"/>
              </a:rPr>
              <a:t>层面</a:t>
            </a:r>
            <a:endParaRPr lang="en-US" altLang="zh-CN" sz="2000" b="1" dirty="0" smtClean="0">
              <a:latin typeface="微软雅黑" pitchFamily="34" charset="-122"/>
              <a:ea typeface="微软雅黑" pitchFamily="34" charset="-122"/>
              <a:cs typeface="Lucida Grande"/>
              <a:sym typeface="Lucida Grande"/>
            </a:endParaRPr>
          </a:p>
          <a:p>
            <a:pPr>
              <a:lnSpc>
                <a:spcPct val="150000"/>
              </a:lnSpc>
            </a:pPr>
            <a:r>
              <a:rPr lang="zh-CN" altLang="zh-CN" sz="2000" b="1" dirty="0" smtClean="0">
                <a:solidFill>
                  <a:srgbClr val="C00000"/>
                </a:solidFill>
                <a:latin typeface="微软雅黑" pitchFamily="34" charset="-122"/>
                <a:ea typeface="微软雅黑" pitchFamily="34" charset="-122"/>
                <a:cs typeface="Lucida Grande"/>
                <a:sym typeface="Lucida Grande"/>
              </a:rPr>
              <a:t>专业</a:t>
            </a:r>
            <a:r>
              <a:rPr lang="zh-CN" altLang="zh-CN" sz="2000" b="1" dirty="0" smtClean="0">
                <a:latin typeface="微软雅黑" pitchFamily="34" charset="-122"/>
                <a:ea typeface="微软雅黑" pitchFamily="34" charset="-122"/>
                <a:cs typeface="Lucida Grande"/>
                <a:sym typeface="Lucida Grande"/>
              </a:rPr>
              <a:t>层面</a:t>
            </a:r>
            <a:endParaRPr lang="en-US" altLang="zh-CN" sz="2000" b="1" dirty="0" smtClean="0">
              <a:latin typeface="微软雅黑" pitchFamily="34" charset="-122"/>
              <a:ea typeface="微软雅黑" pitchFamily="34" charset="-122"/>
              <a:cs typeface="Lucida Grande"/>
              <a:sym typeface="Lucida Grande"/>
            </a:endParaRPr>
          </a:p>
          <a:p>
            <a:pPr>
              <a:lnSpc>
                <a:spcPct val="150000"/>
              </a:lnSpc>
            </a:pPr>
            <a:r>
              <a:rPr lang="zh-CN" altLang="zh-CN" sz="2000" b="1" dirty="0" smtClean="0">
                <a:solidFill>
                  <a:srgbClr val="C00000"/>
                </a:solidFill>
                <a:latin typeface="微软雅黑" pitchFamily="34" charset="-122"/>
                <a:ea typeface="微软雅黑" pitchFamily="34" charset="-122"/>
                <a:cs typeface="Lucida Grande"/>
                <a:sym typeface="Lucida Grande"/>
              </a:rPr>
              <a:t>课程</a:t>
            </a:r>
            <a:r>
              <a:rPr lang="zh-CN" altLang="zh-CN" sz="2000" b="1" dirty="0" smtClean="0">
                <a:latin typeface="微软雅黑" pitchFamily="34" charset="-122"/>
                <a:ea typeface="微软雅黑" pitchFamily="34" charset="-122"/>
                <a:cs typeface="Lucida Grande"/>
                <a:sym typeface="Lucida Grande"/>
              </a:rPr>
              <a:t>层面</a:t>
            </a:r>
            <a:endParaRPr lang="en-US" altLang="zh-CN" sz="2000" b="1" dirty="0" smtClean="0">
              <a:latin typeface="微软雅黑" pitchFamily="34" charset="-122"/>
              <a:ea typeface="微软雅黑" pitchFamily="34" charset="-122"/>
              <a:cs typeface="Lucida Grande"/>
              <a:sym typeface="Lucida Grande"/>
            </a:endParaRPr>
          </a:p>
          <a:p>
            <a:pPr>
              <a:lnSpc>
                <a:spcPct val="150000"/>
              </a:lnSpc>
            </a:pPr>
            <a:r>
              <a:rPr lang="zh-CN" altLang="zh-CN" sz="2000" b="1" dirty="0" smtClean="0">
                <a:solidFill>
                  <a:srgbClr val="C00000"/>
                </a:solidFill>
                <a:latin typeface="微软雅黑" pitchFamily="34" charset="-122"/>
                <a:ea typeface="微软雅黑" pitchFamily="34" charset="-122"/>
                <a:cs typeface="Lucida Grande"/>
                <a:sym typeface="Lucida Grande"/>
              </a:rPr>
              <a:t>教师</a:t>
            </a:r>
            <a:r>
              <a:rPr lang="zh-CN" altLang="zh-CN" sz="2000" b="1" dirty="0" smtClean="0">
                <a:latin typeface="微软雅黑" pitchFamily="34" charset="-122"/>
                <a:ea typeface="微软雅黑" pitchFamily="34" charset="-122"/>
                <a:cs typeface="Lucida Grande"/>
                <a:sym typeface="Lucida Grande"/>
              </a:rPr>
              <a:t>层面</a:t>
            </a:r>
            <a:endParaRPr lang="en-US" altLang="zh-CN" sz="2000" b="1" dirty="0" smtClean="0">
              <a:latin typeface="微软雅黑" pitchFamily="34" charset="-122"/>
              <a:ea typeface="微软雅黑" pitchFamily="34" charset="-122"/>
              <a:cs typeface="Lucida Grande"/>
              <a:sym typeface="Lucida Grande"/>
            </a:endParaRPr>
          </a:p>
          <a:p>
            <a:pPr>
              <a:lnSpc>
                <a:spcPct val="150000"/>
              </a:lnSpc>
            </a:pPr>
            <a:r>
              <a:rPr lang="zh-CN" altLang="zh-CN" sz="2000" b="1" dirty="0" smtClean="0">
                <a:solidFill>
                  <a:srgbClr val="C00000"/>
                </a:solidFill>
                <a:latin typeface="微软雅黑" pitchFamily="34" charset="-122"/>
                <a:ea typeface="微软雅黑" pitchFamily="34" charset="-122"/>
                <a:cs typeface="Lucida Grande"/>
                <a:sym typeface="Lucida Grande"/>
              </a:rPr>
              <a:t>学生</a:t>
            </a:r>
            <a:r>
              <a:rPr lang="zh-CN" altLang="zh-CN" sz="2000" b="1" dirty="0" smtClean="0">
                <a:latin typeface="微软雅黑" pitchFamily="34" charset="-122"/>
                <a:ea typeface="微软雅黑" pitchFamily="34" charset="-122"/>
                <a:cs typeface="Lucida Grande"/>
                <a:sym typeface="Lucida Grande"/>
              </a:rPr>
              <a:t>层面</a:t>
            </a:r>
            <a:endParaRPr lang="zh-CN" altLang="en-US" b="1" dirty="0">
              <a:latin typeface="微软雅黑" pitchFamily="34" charset="-122"/>
              <a:ea typeface="微软雅黑" pitchFamily="34" charset="-122"/>
            </a:endParaRPr>
          </a:p>
        </p:txBody>
      </p:sp>
      <p:sp>
        <p:nvSpPr>
          <p:cNvPr id="7" name="矩形 6"/>
          <p:cNvSpPr/>
          <p:nvPr/>
        </p:nvSpPr>
        <p:spPr>
          <a:xfrm>
            <a:off x="5994106" y="1491630"/>
            <a:ext cx="1800493" cy="646331"/>
          </a:xfrm>
          <a:prstGeom prst="rect">
            <a:avLst/>
          </a:prstGeom>
        </p:spPr>
        <p:txBody>
          <a:bodyPr wrap="none">
            <a:spAutoFit/>
          </a:bodyPr>
          <a:lstStyle/>
          <a:p>
            <a:r>
              <a:rPr lang="zh-CN" altLang="zh-CN" sz="1800" b="1" dirty="0" smtClean="0">
                <a:latin typeface="微软雅黑" pitchFamily="34" charset="-122"/>
                <a:ea typeface="微软雅黑" pitchFamily="34" charset="-122"/>
                <a:cs typeface="Lucida Grande"/>
                <a:sym typeface="Lucida Grande"/>
              </a:rPr>
              <a:t>“五</a:t>
            </a:r>
            <a:r>
              <a:rPr lang="zh-CN" altLang="en-US" sz="1800" b="1" dirty="0" smtClean="0">
                <a:latin typeface="微软雅黑" pitchFamily="34" charset="-122"/>
                <a:ea typeface="微软雅黑" pitchFamily="34" charset="-122"/>
                <a:cs typeface="Lucida Grande"/>
                <a:sym typeface="Lucida Grande"/>
              </a:rPr>
              <a:t>纵</a:t>
            </a:r>
            <a:r>
              <a:rPr lang="zh-CN" altLang="zh-CN" sz="1800" b="1" dirty="0" smtClean="0">
                <a:latin typeface="微软雅黑" pitchFamily="34" charset="-122"/>
                <a:ea typeface="微软雅黑" pitchFamily="34" charset="-122"/>
                <a:cs typeface="Lucida Grande"/>
                <a:sym typeface="Lucida Grande"/>
              </a:rPr>
              <a:t>”</a:t>
            </a:r>
            <a:endParaRPr lang="en-US" altLang="zh-CN" sz="1800" b="1" dirty="0" smtClean="0">
              <a:latin typeface="微软雅黑" pitchFamily="34" charset="-122"/>
              <a:ea typeface="微软雅黑" pitchFamily="34" charset="-122"/>
              <a:cs typeface="Lucida Grande"/>
              <a:sym typeface="Lucida Grande"/>
            </a:endParaRPr>
          </a:p>
          <a:p>
            <a:r>
              <a:rPr lang="zh-CN" altLang="zh-CN" sz="1800" b="1" dirty="0" smtClean="0">
                <a:latin typeface="微软雅黑" pitchFamily="34" charset="-122"/>
                <a:ea typeface="微软雅黑" pitchFamily="34" charset="-122"/>
                <a:cs typeface="Lucida Grande"/>
                <a:sym typeface="Lucida Grande"/>
              </a:rPr>
              <a:t>即</a:t>
            </a:r>
            <a:r>
              <a:rPr lang="zh-CN" altLang="en-US" sz="1800" b="1" dirty="0" smtClean="0">
                <a:latin typeface="微软雅黑" pitchFamily="34" charset="-122"/>
                <a:ea typeface="微软雅黑" pitchFamily="34" charset="-122"/>
                <a:cs typeface="Lucida Grande"/>
                <a:sym typeface="Lucida Grande"/>
              </a:rPr>
              <a:t>纵向五个系统</a:t>
            </a:r>
            <a:endParaRPr lang="zh-CN" altLang="en-US" sz="1800" b="1" dirty="0">
              <a:latin typeface="微软雅黑" pitchFamily="34" charset="-122"/>
              <a:ea typeface="微软雅黑" pitchFamily="34" charset="-122"/>
            </a:endParaRPr>
          </a:p>
        </p:txBody>
      </p:sp>
      <p:sp>
        <p:nvSpPr>
          <p:cNvPr id="8" name="矩形 7"/>
          <p:cNvSpPr/>
          <p:nvPr/>
        </p:nvSpPr>
        <p:spPr>
          <a:xfrm>
            <a:off x="5940152" y="2499742"/>
            <a:ext cx="2160240" cy="2400657"/>
          </a:xfrm>
          <a:prstGeom prst="rect">
            <a:avLst/>
          </a:prstGeom>
        </p:spPr>
        <p:txBody>
          <a:bodyPr wrap="square">
            <a:spAutoFit/>
          </a:bodyPr>
          <a:lstStyle/>
          <a:p>
            <a:pPr>
              <a:lnSpc>
                <a:spcPct val="150000"/>
              </a:lnSpc>
            </a:pPr>
            <a:r>
              <a:rPr lang="zh-CN" altLang="en-US" sz="2000" b="1" dirty="0" smtClean="0">
                <a:solidFill>
                  <a:srgbClr val="C00000"/>
                </a:solidFill>
                <a:latin typeface="微软雅黑" pitchFamily="34" charset="-122"/>
                <a:ea typeface="微软雅黑" pitchFamily="34" charset="-122"/>
                <a:cs typeface="Lucida Grande"/>
                <a:sym typeface="Lucida Grande"/>
              </a:rPr>
              <a:t>决策指挥</a:t>
            </a:r>
            <a:r>
              <a:rPr lang="zh-CN" altLang="en-US" sz="2000" b="1" dirty="0" smtClean="0">
                <a:solidFill>
                  <a:schemeClr val="tx1"/>
                </a:solidFill>
                <a:latin typeface="微软雅黑" pitchFamily="34" charset="-122"/>
                <a:ea typeface="微软雅黑" pitchFamily="34" charset="-122"/>
                <a:cs typeface="Lucida Grande"/>
                <a:sym typeface="Lucida Grande"/>
              </a:rPr>
              <a:t>系统</a:t>
            </a:r>
            <a:endParaRPr lang="en-US" altLang="zh-CN" sz="2000" b="1" dirty="0" smtClean="0">
              <a:solidFill>
                <a:schemeClr val="tx1"/>
              </a:solidFill>
              <a:latin typeface="微软雅黑" pitchFamily="34" charset="-122"/>
              <a:ea typeface="微软雅黑" pitchFamily="34" charset="-122"/>
              <a:cs typeface="Lucida Grande"/>
              <a:sym typeface="Lucida Grande"/>
            </a:endParaRPr>
          </a:p>
          <a:p>
            <a:pPr>
              <a:lnSpc>
                <a:spcPct val="150000"/>
              </a:lnSpc>
            </a:pPr>
            <a:r>
              <a:rPr lang="zh-CN" altLang="en-US" sz="2000" b="1" dirty="0" smtClean="0">
                <a:solidFill>
                  <a:srgbClr val="C00000"/>
                </a:solidFill>
                <a:latin typeface="微软雅黑" pitchFamily="34" charset="-122"/>
                <a:ea typeface="微软雅黑" pitchFamily="34" charset="-122"/>
                <a:cs typeface="Lucida Grande"/>
                <a:sym typeface="Lucida Grande"/>
              </a:rPr>
              <a:t>质量生成</a:t>
            </a:r>
            <a:r>
              <a:rPr lang="zh-CN" altLang="en-US" sz="2000" b="1" dirty="0" smtClean="0">
                <a:solidFill>
                  <a:schemeClr val="tx1"/>
                </a:solidFill>
                <a:latin typeface="微软雅黑" pitchFamily="34" charset="-122"/>
                <a:ea typeface="微软雅黑" pitchFamily="34" charset="-122"/>
                <a:cs typeface="Lucida Grande"/>
                <a:sym typeface="Lucida Grande"/>
              </a:rPr>
              <a:t>系统</a:t>
            </a:r>
            <a:endParaRPr lang="en-US" altLang="zh-CN" sz="2000" b="1" dirty="0" smtClean="0">
              <a:solidFill>
                <a:schemeClr val="tx1"/>
              </a:solidFill>
              <a:latin typeface="微软雅黑" pitchFamily="34" charset="-122"/>
              <a:ea typeface="微软雅黑" pitchFamily="34" charset="-122"/>
              <a:cs typeface="Lucida Grande"/>
              <a:sym typeface="Lucida Grande"/>
            </a:endParaRPr>
          </a:p>
          <a:p>
            <a:pPr>
              <a:lnSpc>
                <a:spcPct val="150000"/>
              </a:lnSpc>
            </a:pPr>
            <a:r>
              <a:rPr lang="zh-CN" altLang="en-US" sz="2000" b="1" dirty="0" smtClean="0">
                <a:solidFill>
                  <a:srgbClr val="C00000"/>
                </a:solidFill>
                <a:latin typeface="微软雅黑" pitchFamily="34" charset="-122"/>
                <a:ea typeface="微软雅黑" pitchFamily="34" charset="-122"/>
                <a:cs typeface="Lucida Grande"/>
                <a:sym typeface="Lucida Grande"/>
              </a:rPr>
              <a:t>资源建设</a:t>
            </a:r>
            <a:r>
              <a:rPr lang="zh-CN" altLang="en-US" sz="2000" b="1" dirty="0" smtClean="0">
                <a:solidFill>
                  <a:schemeClr val="tx1"/>
                </a:solidFill>
                <a:latin typeface="微软雅黑" pitchFamily="34" charset="-122"/>
                <a:ea typeface="微软雅黑" pitchFamily="34" charset="-122"/>
                <a:cs typeface="Lucida Grande"/>
                <a:sym typeface="Lucida Grande"/>
              </a:rPr>
              <a:t>系统</a:t>
            </a:r>
            <a:endParaRPr lang="en-US" altLang="zh-CN" sz="2000" b="1" dirty="0" smtClean="0">
              <a:solidFill>
                <a:schemeClr val="tx1"/>
              </a:solidFill>
              <a:latin typeface="微软雅黑" pitchFamily="34" charset="-122"/>
              <a:ea typeface="微软雅黑" pitchFamily="34" charset="-122"/>
              <a:cs typeface="Lucida Grande"/>
              <a:sym typeface="Lucida Grande"/>
            </a:endParaRPr>
          </a:p>
          <a:p>
            <a:pPr>
              <a:lnSpc>
                <a:spcPct val="150000"/>
              </a:lnSpc>
            </a:pPr>
            <a:r>
              <a:rPr lang="zh-CN" altLang="en-US" sz="2000" b="1" dirty="0" smtClean="0">
                <a:solidFill>
                  <a:srgbClr val="C00000"/>
                </a:solidFill>
                <a:latin typeface="微软雅黑" pitchFamily="34" charset="-122"/>
                <a:ea typeface="微软雅黑" pitchFamily="34" charset="-122"/>
                <a:cs typeface="Lucida Grande"/>
                <a:sym typeface="Lucida Grande"/>
              </a:rPr>
              <a:t>支持服务</a:t>
            </a:r>
            <a:r>
              <a:rPr lang="zh-CN" altLang="en-US" sz="2000" b="1" dirty="0" smtClean="0">
                <a:solidFill>
                  <a:schemeClr val="tx1"/>
                </a:solidFill>
                <a:latin typeface="微软雅黑" pitchFamily="34" charset="-122"/>
                <a:ea typeface="微软雅黑" pitchFamily="34" charset="-122"/>
                <a:cs typeface="Lucida Grande"/>
                <a:sym typeface="Lucida Grande"/>
              </a:rPr>
              <a:t>系统</a:t>
            </a:r>
            <a:endParaRPr lang="en-US" altLang="zh-CN" sz="2000" b="1" dirty="0" smtClean="0">
              <a:solidFill>
                <a:schemeClr val="tx1"/>
              </a:solidFill>
              <a:latin typeface="微软雅黑" pitchFamily="34" charset="-122"/>
              <a:ea typeface="微软雅黑" pitchFamily="34" charset="-122"/>
              <a:cs typeface="Lucida Grande"/>
              <a:sym typeface="Lucida Grande"/>
            </a:endParaRPr>
          </a:p>
          <a:p>
            <a:pPr>
              <a:lnSpc>
                <a:spcPct val="150000"/>
              </a:lnSpc>
            </a:pPr>
            <a:r>
              <a:rPr lang="zh-CN" altLang="en-US" sz="2000" b="1" dirty="0" smtClean="0">
                <a:solidFill>
                  <a:srgbClr val="C00000"/>
                </a:solidFill>
                <a:latin typeface="微软雅黑" pitchFamily="34" charset="-122"/>
                <a:ea typeface="微软雅黑" pitchFamily="34" charset="-122"/>
                <a:cs typeface="Lucida Grande"/>
                <a:sym typeface="Lucida Grande"/>
              </a:rPr>
              <a:t>监督控制</a:t>
            </a:r>
            <a:r>
              <a:rPr lang="zh-CN" altLang="en-US" sz="2000" b="1" dirty="0" smtClean="0">
                <a:solidFill>
                  <a:schemeClr val="tx1"/>
                </a:solidFill>
                <a:latin typeface="微软雅黑" pitchFamily="34" charset="-122"/>
                <a:ea typeface="微软雅黑" pitchFamily="34" charset="-122"/>
                <a:cs typeface="Lucida Grande"/>
                <a:sym typeface="Lucida Grande"/>
              </a:rPr>
              <a:t>系统</a:t>
            </a:r>
            <a:endParaRPr lang="zh-CN" altLang="en-US" b="1" dirty="0">
              <a:solidFill>
                <a:schemeClr val="tx1"/>
              </a:solidFill>
              <a:latin typeface="微软雅黑" pitchFamily="34" charset="-122"/>
              <a:ea typeface="微软雅黑" pitchFamily="34" charset="-122"/>
            </a:endParaRPr>
          </a:p>
        </p:txBody>
      </p:sp>
      <p:sp>
        <p:nvSpPr>
          <p:cNvPr id="9"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（一）以</a:t>
            </a:r>
            <a:r>
              <a:rPr lang="zh-CN" altLang="en-US" sz="1800" b="1" dirty="0" smtClean="0">
                <a:solidFill>
                  <a:srgbClr val="C00000"/>
                </a:solidFill>
                <a:latin typeface="微软雅黑" pitchFamily="34" charset="-122"/>
                <a:ea typeface="微软雅黑" pitchFamily="34" charset="-122"/>
                <a:cs typeface="宋体" pitchFamily="2" charset="-122"/>
              </a:rPr>
              <a:t>五纵五横</a:t>
            </a:r>
            <a:r>
              <a:rPr lang="zh-CN" altLang="en-US" sz="1800" b="1" dirty="0" smtClean="0">
                <a:solidFill>
                  <a:schemeClr val="tx1"/>
                </a:solidFill>
                <a:latin typeface="微软雅黑" pitchFamily="34" charset="-122"/>
                <a:ea typeface="微软雅黑" pitchFamily="34" charset="-122"/>
                <a:cs typeface="宋体" pitchFamily="2" charset="-122"/>
              </a:rPr>
              <a:t>为框架，实现诊改范围网络化全覆盖</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2" name="Rounded Rectangle 14"/>
          <p:cNvSpPr/>
          <p:nvPr/>
        </p:nvSpPr>
        <p:spPr>
          <a:xfrm>
            <a:off x="3491880" y="1419622"/>
            <a:ext cx="2448272" cy="3384376"/>
          </a:xfrm>
          <a:prstGeom prst="roundRect">
            <a:avLst>
              <a:gd name="adj" fmla="val 8243"/>
            </a:avLst>
          </a:prstGeom>
          <a:gradFill rotWithShape="1">
            <a:gsLst>
              <a:gs pos="0">
                <a:srgbClr val="949494">
                  <a:alpha val="100000"/>
                </a:srgbClr>
              </a:gs>
              <a:gs pos="50000">
                <a:srgbClr val="FFFFFF">
                  <a:alpha val="100000"/>
                </a:srgbClr>
              </a:gs>
              <a:gs pos="100000">
                <a:srgbClr val="FFFFFF">
                  <a:alpha val="100000"/>
                </a:srgbClr>
              </a:gs>
            </a:gsLst>
            <a:lin ang="16200000" scaled="1"/>
            <a:tileRect/>
          </a:gradFill>
          <a:ln w="9525" cap="flat" cmpd="sng">
            <a:solidFill>
              <a:schemeClr val="bg2">
                <a:lumMod val="75000"/>
              </a:schemeClr>
            </a:solidFill>
            <a:prstDash val="solid"/>
            <a:bevel/>
            <a:headEnd type="none" w="med" len="med"/>
            <a:tailEnd type="none" w="med" len="med"/>
          </a:ln>
        </p:spPr>
        <p:txBody>
          <a:bodyPr wrap="square" anchor="ctr"/>
          <a:lstStyle/>
          <a:p>
            <a:pPr lvl="0"/>
            <a:endParaRPr lang="en-US" altLang="zh-CN"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a:p>
            <a:pPr lvl="0"/>
            <a:r>
              <a:rPr lang="zh-CN" altLang="en-US"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rPr>
              <a:t>五个层面互相依存覆盖人才培养全要素</a:t>
            </a:r>
            <a:endParaRPr lang="en-US" altLang="zh-CN"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a:p>
            <a:pPr lvl="0"/>
            <a:endParaRPr lang="en-US" altLang="zh-CN"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a:p>
            <a:pPr lvl="0"/>
            <a:r>
              <a:rPr lang="zh-CN" altLang="en-US"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rPr>
              <a:t>五个层面的质量共同发力  促进人才培养质量的提升</a:t>
            </a:r>
            <a:endParaRPr lang="en-US" altLang="zh-CN"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a:p>
            <a:pPr lvl="0"/>
            <a:endParaRPr lang="en-US" altLang="zh-CN"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a:p>
            <a:pPr lvl="0"/>
            <a:r>
              <a:rPr lang="zh-CN" altLang="zh-CN" sz="1800" b="1" dirty="0" smtClean="0">
                <a:solidFill>
                  <a:schemeClr val="tx1">
                    <a:lumMod val="65000"/>
                    <a:lumOff val="35000"/>
                  </a:schemeClr>
                </a:solidFill>
                <a:latin typeface="Calibri" panose="020F0502020204030204" charset="0"/>
                <a:ea typeface="微软雅黑" panose="020B0503020204020204" pitchFamily="34" charset="-122"/>
                <a:sym typeface="Lucida Grande"/>
              </a:rPr>
              <a:t>每一层面质量的实现需要五个环节的协同配合</a:t>
            </a:r>
            <a:endParaRPr lang="zh-CN" altLang="en-US" sz="1800" b="1" dirty="0" smtClean="0">
              <a:solidFill>
                <a:schemeClr val="tx1">
                  <a:lumMod val="65000"/>
                  <a:lumOff val="35000"/>
                </a:schemeClr>
              </a:solidFill>
              <a:latin typeface="Calibri" panose="020F0502020204030204" charset="0"/>
              <a:ea typeface="微软雅黑" panose="020B0503020204020204" pitchFamily="34" charset="-122"/>
              <a:sym typeface="Calibri" panose="020F0502020204030204" charset="0"/>
            </a:endParaRPr>
          </a:p>
        </p:txBody>
      </p:sp>
      <p:sp>
        <p:nvSpPr>
          <p:cNvPr id="15" name="Rounded Rectangle 14"/>
          <p:cNvSpPr/>
          <p:nvPr/>
        </p:nvSpPr>
        <p:spPr>
          <a:xfrm>
            <a:off x="3851920" y="1275606"/>
            <a:ext cx="1728192" cy="360040"/>
          </a:xfrm>
          <a:prstGeom prst="roundRect">
            <a:avLst>
              <a:gd name="adj" fmla="val 8243"/>
            </a:avLst>
          </a:prstGeom>
          <a:solidFill>
            <a:schemeClr val="accent1">
              <a:lumMod val="75000"/>
            </a:schemeClr>
          </a:solidFill>
          <a:ln w="9525" cap="flat" cmpd="sng">
            <a:noFill/>
            <a:prstDash val="solid"/>
            <a:bevel/>
            <a:headEnd type="none" w="med" len="med"/>
            <a:tailEnd type="none" w="med" len="med"/>
          </a:ln>
        </p:spPr>
        <p:txBody>
          <a:bodyPr wrap="square" anchor="ctr"/>
          <a:lstStyle/>
          <a:p>
            <a:pPr lvl="0">
              <a:lnSpc>
                <a:spcPct val="150000"/>
              </a:lnSpc>
            </a:pPr>
            <a:r>
              <a:rPr lang="zh-CN" altLang="en-US" sz="2000" b="1" dirty="0" smtClean="0">
                <a:solidFill>
                  <a:schemeClr val="bg1"/>
                </a:solidFill>
                <a:latin typeface="Calibri" panose="020F0502020204030204" charset="0"/>
                <a:ea typeface="微软雅黑" panose="020B0503020204020204" pitchFamily="34" charset="-122"/>
                <a:sym typeface="Calibri" panose="020F0502020204030204" charset="0"/>
              </a:rPr>
              <a:t>五纵五横</a:t>
            </a:r>
          </a:p>
        </p:txBody>
      </p:sp>
      <p:sp>
        <p:nvSpPr>
          <p:cNvPr id="16" name="Rounded Rectangle 14"/>
          <p:cNvSpPr/>
          <p:nvPr/>
        </p:nvSpPr>
        <p:spPr>
          <a:xfrm>
            <a:off x="3851920" y="4659982"/>
            <a:ext cx="1728192" cy="360040"/>
          </a:xfrm>
          <a:prstGeom prst="roundRect">
            <a:avLst>
              <a:gd name="adj" fmla="val 8243"/>
            </a:avLst>
          </a:prstGeom>
          <a:solidFill>
            <a:schemeClr val="accent2">
              <a:lumMod val="75000"/>
            </a:schemeClr>
          </a:solidFill>
          <a:ln w="9525" cap="flat" cmpd="sng">
            <a:noFill/>
            <a:prstDash val="solid"/>
            <a:bevel/>
            <a:headEnd type="none" w="med" len="med"/>
            <a:tailEnd type="none" w="med" len="med"/>
          </a:ln>
        </p:spPr>
        <p:txBody>
          <a:bodyPr wrap="square" anchor="ctr"/>
          <a:lstStyle/>
          <a:p>
            <a:pPr lvl="0">
              <a:lnSpc>
                <a:spcPct val="150000"/>
              </a:lnSpc>
            </a:pPr>
            <a:r>
              <a:rPr lang="zh-CN" altLang="en-US" sz="2000" b="1" dirty="0" smtClean="0">
                <a:solidFill>
                  <a:schemeClr val="bg1"/>
                </a:solidFill>
                <a:latin typeface="Calibri" panose="020F0502020204030204" charset="0"/>
                <a:ea typeface="微软雅黑" panose="020B0503020204020204" pitchFamily="34" charset="-122"/>
                <a:sym typeface="Calibri" panose="020F0502020204030204" charset="0"/>
              </a:rPr>
              <a:t>纵横联动</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84" decel="100000"/>
                                        <p:tgtEl>
                                          <p:spTgt spid="15"/>
                                        </p:tgtEl>
                                      </p:cBhvr>
                                    </p:animEffect>
                                    <p:animScale>
                                      <p:cBhvr>
                                        <p:cTn id="8" dur="384" decel="100000"/>
                                        <p:tgtEl>
                                          <p:spTgt spid="15"/>
                                        </p:tgtEl>
                                      </p:cBhvr>
                                      <p:from x="10000" y="10000"/>
                                      <p:to x="200000" y="450000"/>
                                    </p:animScale>
                                    <p:animScale>
                                      <p:cBhvr>
                                        <p:cTn id="9" dur="616" accel="100000" fill="hold">
                                          <p:stCondLst>
                                            <p:cond delay="384"/>
                                          </p:stCondLst>
                                        </p:cTn>
                                        <p:tgtEl>
                                          <p:spTgt spid="15"/>
                                        </p:tgtEl>
                                      </p:cBhvr>
                                      <p:from x="200000" y="450000"/>
                                      <p:to x="100000" y="100000"/>
                                    </p:animScale>
                                    <p:set>
                                      <p:cBhvr>
                                        <p:cTn id="10" dur="384" fill="hold"/>
                                        <p:tgtEl>
                                          <p:spTgt spid="15"/>
                                        </p:tgtEl>
                                        <p:attrNameLst>
                                          <p:attrName>ppt_x</p:attrName>
                                        </p:attrNameLst>
                                      </p:cBhvr>
                                      <p:to>
                                        <p:strVal val="(0.5)"/>
                                      </p:to>
                                    </p:set>
                                    <p:anim from="(0.5)" to="(#ppt_x)" calcmode="lin" valueType="num">
                                      <p:cBhvr>
                                        <p:cTn id="11" dur="616" accel="100000" fill="hold">
                                          <p:stCondLst>
                                            <p:cond delay="384"/>
                                          </p:stCondLst>
                                        </p:cTn>
                                        <p:tgtEl>
                                          <p:spTgt spid="15"/>
                                        </p:tgtEl>
                                        <p:attrNameLst>
                                          <p:attrName>ppt_x</p:attrName>
                                        </p:attrNameLst>
                                      </p:cBhvr>
                                    </p:anim>
                                    <p:set>
                                      <p:cBhvr>
                                        <p:cTn id="12" dur="384" fill="hold"/>
                                        <p:tgtEl>
                                          <p:spTgt spid="15"/>
                                        </p:tgtEl>
                                        <p:attrNameLst>
                                          <p:attrName>ppt_y</p:attrName>
                                        </p:attrNameLst>
                                      </p:cBhvr>
                                      <p:to>
                                        <p:strVal val="(#ppt_y+0.4)"/>
                                      </p:to>
                                    </p:set>
                                    <p:anim from="(#ppt_y+0.4)" to="(#ppt_y)" calcmode="lin" valueType="num">
                                      <p:cBhvr>
                                        <p:cTn id="13" dur="616" accel="100000" fill="hold">
                                          <p:stCondLst>
                                            <p:cond delay="384"/>
                                          </p:stCondLst>
                                        </p:cTn>
                                        <p:tgtEl>
                                          <p:spTgt spid="15"/>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84" decel="100000"/>
                                        <p:tgtEl>
                                          <p:spTgt spid="16"/>
                                        </p:tgtEl>
                                      </p:cBhvr>
                                    </p:animEffect>
                                    <p:animScale>
                                      <p:cBhvr>
                                        <p:cTn id="18" dur="384" decel="100000"/>
                                        <p:tgtEl>
                                          <p:spTgt spid="16"/>
                                        </p:tgtEl>
                                      </p:cBhvr>
                                      <p:from x="10000" y="10000"/>
                                      <p:to x="200000" y="450000"/>
                                    </p:animScale>
                                    <p:animScale>
                                      <p:cBhvr>
                                        <p:cTn id="19" dur="616" accel="100000" fill="hold">
                                          <p:stCondLst>
                                            <p:cond delay="384"/>
                                          </p:stCondLst>
                                        </p:cTn>
                                        <p:tgtEl>
                                          <p:spTgt spid="16"/>
                                        </p:tgtEl>
                                      </p:cBhvr>
                                      <p:from x="200000" y="450000"/>
                                      <p:to x="100000" y="100000"/>
                                    </p:animScale>
                                    <p:set>
                                      <p:cBhvr>
                                        <p:cTn id="20" dur="384" fill="hold"/>
                                        <p:tgtEl>
                                          <p:spTgt spid="16"/>
                                        </p:tgtEl>
                                        <p:attrNameLst>
                                          <p:attrName>ppt_x</p:attrName>
                                        </p:attrNameLst>
                                      </p:cBhvr>
                                      <p:to>
                                        <p:strVal val="(0.5)"/>
                                      </p:to>
                                    </p:set>
                                    <p:anim from="(0.5)" to="(#ppt_x)" calcmode="lin" valueType="num">
                                      <p:cBhvr>
                                        <p:cTn id="21" dur="616" accel="100000" fill="hold">
                                          <p:stCondLst>
                                            <p:cond delay="384"/>
                                          </p:stCondLst>
                                        </p:cTn>
                                        <p:tgtEl>
                                          <p:spTgt spid="16"/>
                                        </p:tgtEl>
                                        <p:attrNameLst>
                                          <p:attrName>ppt_x</p:attrName>
                                        </p:attrNameLst>
                                      </p:cBhvr>
                                    </p:anim>
                                    <p:set>
                                      <p:cBhvr>
                                        <p:cTn id="22" dur="384" fill="hold"/>
                                        <p:tgtEl>
                                          <p:spTgt spid="16"/>
                                        </p:tgtEl>
                                        <p:attrNameLst>
                                          <p:attrName>ppt_y</p:attrName>
                                        </p:attrNameLst>
                                      </p:cBhvr>
                                      <p:to>
                                        <p:strVal val="(#ppt_y+0.4)"/>
                                      </p:to>
                                    </p:set>
                                    <p:anim from="(#ppt_y+0.4)" to="(#ppt_y)" calcmode="lin" valueType="num">
                                      <p:cBhvr>
                                        <p:cTn id="23" dur="616" accel="100000" fill="hold">
                                          <p:stCondLst>
                                            <p:cond delay="384"/>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引言</a:t>
            </a:r>
            <a:endParaRPr lang="zh-CN" altLang="en-US" dirty="0"/>
          </a:p>
        </p:txBody>
      </p:sp>
      <p:sp>
        <p:nvSpPr>
          <p:cNvPr id="3" name="文本框 6"/>
          <p:cNvSpPr>
            <a:spLocks noChangeArrowheads="1"/>
          </p:cNvSpPr>
          <p:nvPr/>
        </p:nvSpPr>
        <p:spPr bwMode="auto">
          <a:xfrm>
            <a:off x="3203848" y="627534"/>
            <a:ext cx="2508806" cy="346239"/>
          </a:xfrm>
          <a:prstGeom prst="rect">
            <a:avLst/>
          </a:prstGeom>
          <a:noFill/>
          <a:ln>
            <a:noFill/>
          </a:ln>
          <a:extLst/>
        </p:spPr>
        <p:txBody>
          <a:bodyPr wrap="square" lIns="68571" tIns="34285" rIns="68571" bIns="34285">
            <a:spAutoFit/>
          </a:bodyPr>
          <a:lstStyle/>
          <a:p>
            <a:pPr lvl="0" defTabSz="914400" rtl="0" fontAlgn="base">
              <a:spcBef>
                <a:spcPct val="0"/>
              </a:spcBef>
              <a:spcAft>
                <a:spcPct val="0"/>
              </a:spcAft>
            </a:pPr>
            <a:r>
              <a:rPr lang="zh-CN" altLang="zh-CN" sz="1800" b="1" dirty="0" smtClean="0">
                <a:solidFill>
                  <a:schemeClr val="tx1"/>
                </a:solidFill>
                <a:latin typeface="微软雅黑" pitchFamily="34" charset="-122"/>
                <a:ea typeface="微软雅黑" pitchFamily="34" charset="-122"/>
                <a:cs typeface="宋体" pitchFamily="2" charset="-122"/>
              </a:rPr>
              <a:t>什么是诊改</a:t>
            </a:r>
            <a:endParaRPr lang="zh-CN" altLang="zh-CN" sz="1600" dirty="0" smtClean="0">
              <a:solidFill>
                <a:schemeClr val="tx1"/>
              </a:solidFill>
              <a:latin typeface="微软雅黑" pitchFamily="34" charset="-122"/>
              <a:ea typeface="微软雅黑" pitchFamily="34" charset="-122"/>
              <a:cs typeface="宋体" pitchFamily="2" charset="-122"/>
            </a:endParaRPr>
          </a:p>
        </p:txBody>
      </p:sp>
      <p:sp>
        <p:nvSpPr>
          <p:cNvPr id="4" name="Shape 55"/>
          <p:cNvSpPr/>
          <p:nvPr/>
        </p:nvSpPr>
        <p:spPr>
          <a:xfrm>
            <a:off x="3419872" y="1303567"/>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5" name="Shape 56"/>
          <p:cNvSpPr/>
          <p:nvPr/>
        </p:nvSpPr>
        <p:spPr>
          <a:xfrm>
            <a:off x="2172496" y="1303567"/>
            <a:ext cx="1245046" cy="334686"/>
          </a:xfrm>
          <a:prstGeom prst="rect">
            <a:avLst/>
          </a:prstGeom>
          <a:solidFill>
            <a:srgbClr val="26C6DA"/>
          </a:solidFill>
          <a:ln w="12700">
            <a:miter lim="400000"/>
          </a:ln>
        </p:spPr>
        <p:txBody>
          <a:bodyPr lIns="0" tIns="0" rIns="0" bIns="0" anchor="ctr"/>
          <a:lstStyle/>
          <a:p>
            <a:pPr lvl="0">
              <a:defRPr sz="3200"/>
            </a:pPr>
            <a:endParaRPr/>
          </a:p>
        </p:txBody>
      </p:sp>
      <p:sp>
        <p:nvSpPr>
          <p:cNvPr id="7" name="Shape 58"/>
          <p:cNvSpPr/>
          <p:nvPr/>
        </p:nvSpPr>
        <p:spPr>
          <a:xfrm>
            <a:off x="3565316" y="1439770"/>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a:solidFill>
                  <a:schemeClr val="bg1"/>
                </a:solidFill>
              </a:rPr>
              <a:t>01</a:t>
            </a:r>
          </a:p>
        </p:txBody>
      </p:sp>
      <p:sp>
        <p:nvSpPr>
          <p:cNvPr id="9" name="Shape 60"/>
          <p:cNvSpPr/>
          <p:nvPr/>
        </p:nvSpPr>
        <p:spPr>
          <a:xfrm>
            <a:off x="2210489" y="2599711"/>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10" name="Shape 61"/>
          <p:cNvSpPr/>
          <p:nvPr/>
        </p:nvSpPr>
        <p:spPr>
          <a:xfrm>
            <a:off x="2778814" y="2599711"/>
            <a:ext cx="1895901" cy="298485"/>
          </a:xfrm>
          <a:prstGeom prst="rect">
            <a:avLst/>
          </a:prstGeom>
          <a:solidFill>
            <a:srgbClr val="F23E5C"/>
          </a:solidFill>
          <a:ln w="12700">
            <a:miter lim="400000"/>
          </a:ln>
        </p:spPr>
        <p:txBody>
          <a:bodyPr lIns="0" tIns="0" rIns="0" bIns="0" anchor="ctr"/>
          <a:lstStyle/>
          <a:p>
            <a:pPr lvl="0">
              <a:defRPr sz="3200"/>
            </a:pPr>
            <a:endParaRPr/>
          </a:p>
        </p:txBody>
      </p:sp>
      <p:sp>
        <p:nvSpPr>
          <p:cNvPr id="12" name="Shape 63"/>
          <p:cNvSpPr/>
          <p:nvPr/>
        </p:nvSpPr>
        <p:spPr>
          <a:xfrm>
            <a:off x="2355933" y="2735914"/>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a:solidFill>
                  <a:schemeClr val="bg1"/>
                </a:solidFill>
              </a:rPr>
              <a:t>02</a:t>
            </a:r>
          </a:p>
        </p:txBody>
      </p:sp>
      <p:sp>
        <p:nvSpPr>
          <p:cNvPr id="13" name="Shape 64"/>
          <p:cNvSpPr/>
          <p:nvPr/>
        </p:nvSpPr>
        <p:spPr>
          <a:xfrm>
            <a:off x="2880735" y="2898337"/>
            <a:ext cx="3563473" cy="40780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just" defTabSz="457200">
              <a:lnSpc>
                <a:spcPct val="120000"/>
              </a:lnSpc>
              <a:defRPr sz="2400">
                <a:solidFill>
                  <a:srgbClr val="A6AAA9"/>
                </a:solidFill>
                <a:latin typeface="Arial"/>
                <a:ea typeface="Arial"/>
                <a:cs typeface="Arial"/>
                <a:sym typeface="Arial"/>
              </a:defRPr>
            </a:lvl1pPr>
          </a:lstStyle>
          <a:p>
            <a:pPr lvl="0">
              <a:lnSpc>
                <a:spcPct val="100000"/>
              </a:lnSpc>
              <a:defRPr sz="1800">
                <a:solidFill>
                  <a:srgbClr val="000000"/>
                </a:solidFill>
              </a:defRPr>
            </a:pPr>
            <a:r>
              <a:rPr lang="zh-CN" altLang="zh-CN" sz="1200" dirty="0" smtClean="0">
                <a:solidFill>
                  <a:schemeClr val="tx1">
                    <a:lumMod val="75000"/>
                    <a:lumOff val="25000"/>
                  </a:schemeClr>
                </a:solidFill>
                <a:latin typeface="微软雅黑" pitchFamily="34" charset="-122"/>
                <a:ea typeface="微软雅黑" pitchFamily="34" charset="-122"/>
                <a:cs typeface="Lucida Grande"/>
                <a:sym typeface="Lucida Grande"/>
              </a:rPr>
              <a:t>是办学条件、人才培养定位、专业设置、课程设置、师资等哪些方面的不足产生以上的问题？</a:t>
            </a:r>
            <a:endParaRPr sz="1200" dirty="0">
              <a:solidFill>
                <a:schemeClr val="tx1">
                  <a:lumMod val="75000"/>
                  <a:lumOff val="25000"/>
                </a:schemeClr>
              </a:solidFill>
              <a:latin typeface="微软雅黑" pitchFamily="34" charset="-122"/>
              <a:ea typeface="微软雅黑" pitchFamily="34" charset="-122"/>
            </a:endParaRPr>
          </a:p>
        </p:txBody>
      </p:sp>
      <p:sp>
        <p:nvSpPr>
          <p:cNvPr id="14" name="Shape 65"/>
          <p:cNvSpPr/>
          <p:nvPr/>
        </p:nvSpPr>
        <p:spPr>
          <a:xfrm>
            <a:off x="2220014" y="3477237"/>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15" name="Shape 66"/>
          <p:cNvSpPr/>
          <p:nvPr/>
        </p:nvSpPr>
        <p:spPr>
          <a:xfrm>
            <a:off x="2791861" y="3481039"/>
            <a:ext cx="2973238" cy="288033"/>
          </a:xfrm>
          <a:prstGeom prst="rect">
            <a:avLst/>
          </a:prstGeom>
          <a:solidFill>
            <a:srgbClr val="00B0FF"/>
          </a:solidFill>
          <a:ln w="12700">
            <a:miter lim="400000"/>
          </a:ln>
        </p:spPr>
        <p:txBody>
          <a:bodyPr lIns="0" tIns="0" rIns="0" bIns="0" anchor="ctr"/>
          <a:lstStyle/>
          <a:p>
            <a:pPr lvl="0">
              <a:defRPr sz="3200"/>
            </a:pPr>
            <a:endParaRPr/>
          </a:p>
        </p:txBody>
      </p:sp>
      <p:sp>
        <p:nvSpPr>
          <p:cNvPr id="17" name="Shape 68"/>
          <p:cNvSpPr/>
          <p:nvPr/>
        </p:nvSpPr>
        <p:spPr>
          <a:xfrm>
            <a:off x="2365458" y="3613440"/>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a:solidFill>
                  <a:schemeClr val="bg1"/>
                </a:solidFill>
              </a:rPr>
              <a:t>03</a:t>
            </a:r>
          </a:p>
        </p:txBody>
      </p:sp>
      <p:sp>
        <p:nvSpPr>
          <p:cNvPr id="18" name="Shape 69"/>
          <p:cNvSpPr/>
          <p:nvPr/>
        </p:nvSpPr>
        <p:spPr>
          <a:xfrm>
            <a:off x="2890260" y="3772444"/>
            <a:ext cx="4736784" cy="260071"/>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just" defTabSz="457200">
              <a:lnSpc>
                <a:spcPct val="120000"/>
              </a:lnSpc>
              <a:defRPr sz="2400">
                <a:solidFill>
                  <a:srgbClr val="A6AAA9"/>
                </a:solidFill>
                <a:latin typeface="Arial"/>
                <a:ea typeface="Arial"/>
                <a:cs typeface="Arial"/>
                <a:sym typeface="Arial"/>
              </a:defRPr>
            </a:lvl1pPr>
          </a:lstStyle>
          <a:p>
            <a:pPr lvl="0">
              <a:defRPr sz="1800">
                <a:solidFill>
                  <a:srgbClr val="000000"/>
                </a:solidFill>
              </a:defRPr>
            </a:pPr>
            <a:r>
              <a:rPr lang="zh-CN" altLang="zh-CN" sz="1200" dirty="0" smtClean="0">
                <a:solidFill>
                  <a:schemeClr val="tx1">
                    <a:lumMod val="75000"/>
                    <a:lumOff val="25000"/>
                  </a:schemeClr>
                </a:solidFill>
                <a:latin typeface="微软雅黑" pitchFamily="34" charset="-122"/>
                <a:ea typeface="微软雅黑" pitchFamily="34" charset="-122"/>
                <a:cs typeface="Lucida Grande"/>
                <a:sym typeface="Lucida Grande"/>
              </a:rPr>
              <a:t>为什么会产生这些方面的不足</a:t>
            </a:r>
            <a:endParaRPr sz="1200" dirty="0">
              <a:solidFill>
                <a:schemeClr val="tx1">
                  <a:lumMod val="75000"/>
                  <a:lumOff val="25000"/>
                </a:schemeClr>
              </a:solidFill>
              <a:latin typeface="微软雅黑" pitchFamily="34" charset="-122"/>
              <a:ea typeface="微软雅黑" pitchFamily="34" charset="-122"/>
            </a:endParaRPr>
          </a:p>
        </p:txBody>
      </p:sp>
      <p:sp>
        <p:nvSpPr>
          <p:cNvPr id="19" name="Shape 70"/>
          <p:cNvSpPr/>
          <p:nvPr/>
        </p:nvSpPr>
        <p:spPr>
          <a:xfrm>
            <a:off x="2220014" y="4354764"/>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20" name="Shape 71"/>
          <p:cNvSpPr/>
          <p:nvPr/>
        </p:nvSpPr>
        <p:spPr>
          <a:xfrm>
            <a:off x="2788339" y="4351186"/>
            <a:ext cx="3830591" cy="288032"/>
          </a:xfrm>
          <a:prstGeom prst="rect">
            <a:avLst/>
          </a:prstGeom>
          <a:solidFill>
            <a:srgbClr val="EC7825"/>
          </a:solidFill>
          <a:ln w="12700">
            <a:miter lim="400000"/>
          </a:ln>
        </p:spPr>
        <p:txBody>
          <a:bodyPr lIns="0" tIns="0" rIns="0" bIns="0" anchor="ctr"/>
          <a:lstStyle/>
          <a:p>
            <a:pPr lvl="0">
              <a:defRPr sz="3200"/>
            </a:pPr>
            <a:endParaRPr/>
          </a:p>
        </p:txBody>
      </p:sp>
      <p:sp>
        <p:nvSpPr>
          <p:cNvPr id="22" name="Shape 73"/>
          <p:cNvSpPr/>
          <p:nvPr/>
        </p:nvSpPr>
        <p:spPr>
          <a:xfrm>
            <a:off x="2365458" y="4490967"/>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a:solidFill>
                  <a:schemeClr val="bg1"/>
                </a:solidFill>
              </a:rPr>
              <a:t>04</a:t>
            </a:r>
          </a:p>
        </p:txBody>
      </p:sp>
      <p:sp>
        <p:nvSpPr>
          <p:cNvPr id="23" name="Shape 74"/>
          <p:cNvSpPr/>
          <p:nvPr/>
        </p:nvSpPr>
        <p:spPr>
          <a:xfrm>
            <a:off x="2930569" y="4687943"/>
            <a:ext cx="3887441" cy="260071"/>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just" defTabSz="457200">
              <a:lnSpc>
                <a:spcPct val="120000"/>
              </a:lnSpc>
              <a:defRPr sz="2400">
                <a:solidFill>
                  <a:srgbClr val="A6AAA9"/>
                </a:solidFill>
                <a:latin typeface="Arial"/>
                <a:ea typeface="Arial"/>
                <a:cs typeface="Arial"/>
                <a:sym typeface="Arial"/>
              </a:defRPr>
            </a:lvl1pPr>
          </a:lstStyle>
          <a:p>
            <a:pPr lvl="0">
              <a:defRPr sz="1800">
                <a:solidFill>
                  <a:srgbClr val="000000"/>
                </a:solidFill>
              </a:defRPr>
            </a:pPr>
            <a:r>
              <a:rPr lang="zh-CN" altLang="zh-CN" sz="1200" dirty="0" smtClean="0">
                <a:solidFill>
                  <a:schemeClr val="tx1">
                    <a:lumMod val="75000"/>
                    <a:lumOff val="25000"/>
                  </a:schemeClr>
                </a:solidFill>
                <a:latin typeface="微软雅黑" pitchFamily="34" charset="-122"/>
                <a:ea typeface="微软雅黑" pitchFamily="34" charset="-122"/>
                <a:cs typeface="Lucida Grande"/>
                <a:sym typeface="Lucida Grande"/>
              </a:rPr>
              <a:t>弥补不足的过程</a:t>
            </a:r>
            <a:endParaRPr sz="1200" dirty="0">
              <a:solidFill>
                <a:schemeClr val="tx1">
                  <a:lumMod val="75000"/>
                  <a:lumOff val="25000"/>
                </a:schemeClr>
              </a:solidFill>
              <a:latin typeface="微软雅黑" pitchFamily="34" charset="-122"/>
              <a:ea typeface="微软雅黑" pitchFamily="34" charset="-122"/>
            </a:endParaRPr>
          </a:p>
        </p:txBody>
      </p:sp>
      <p:sp>
        <p:nvSpPr>
          <p:cNvPr id="24" name="Rectangle 1"/>
          <p:cNvSpPr>
            <a:spLocks noChangeArrowheads="1"/>
          </p:cNvSpPr>
          <p:nvPr/>
        </p:nvSpPr>
        <p:spPr bwMode="auto">
          <a:xfrm>
            <a:off x="4067944" y="1242012"/>
            <a:ext cx="52565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zh-CN" sz="1600" b="1" dirty="0" smtClean="0">
                <a:solidFill>
                  <a:schemeClr val="accent5"/>
                </a:solidFill>
                <a:latin typeface="微软雅黑" pitchFamily="34" charset="-122"/>
                <a:ea typeface="微软雅黑" pitchFamily="34" charset="-122"/>
                <a:cs typeface="Lucida Grande"/>
                <a:sym typeface="Lucida Grande"/>
              </a:rPr>
              <a:t>应当</a:t>
            </a:r>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是什么</a:t>
            </a:r>
            <a:r>
              <a:rPr lang="zh-CN" altLang="zh-CN" sz="1400" dirty="0" smtClean="0">
                <a:solidFill>
                  <a:schemeClr val="tx1">
                    <a:lumMod val="75000"/>
                    <a:lumOff val="25000"/>
                  </a:schemeClr>
                </a:solidFill>
                <a:latin typeface="微软雅黑" pitchFamily="34" charset="-122"/>
                <a:ea typeface="微软雅黑" pitchFamily="34" charset="-122"/>
                <a:cs typeface="Lucida Grande"/>
                <a:sym typeface="Lucida Grande"/>
              </a:rPr>
              <a:t>——学生、家长、社会的需要</a:t>
            </a:r>
            <a:endParaRPr lang="en-US" altLang="zh-CN" sz="1400" dirty="0" smtClean="0">
              <a:solidFill>
                <a:schemeClr val="tx1">
                  <a:lumMod val="75000"/>
                  <a:lumOff val="25000"/>
                </a:schemeClr>
              </a:solidFill>
              <a:latin typeface="微软雅黑" pitchFamily="34" charset="-122"/>
              <a:ea typeface="微软雅黑" pitchFamily="34" charset="-122"/>
              <a:cs typeface="Lucida Grande"/>
              <a:sym typeface="Lucida Grande"/>
            </a:endParaRPr>
          </a:p>
          <a:p>
            <a:pPr marL="0" marR="0" lvl="0" algn="l" defTabSz="914400" rtl="0" eaLnBrk="1" fontAlgn="base" latinLnBrk="0" hangingPunct="1">
              <a:lnSpc>
                <a:spcPct val="100000"/>
              </a:lnSpc>
              <a:spcBef>
                <a:spcPct val="0"/>
              </a:spcBef>
              <a:spcAft>
                <a:spcPct val="0"/>
              </a:spcAft>
              <a:buClrTx/>
              <a:buSzTx/>
              <a:buFontTx/>
              <a:buNone/>
              <a:tabLst/>
            </a:pPr>
            <a:r>
              <a:rPr lang="zh-CN" altLang="zh-CN" sz="1600" b="1" dirty="0" smtClean="0">
                <a:solidFill>
                  <a:schemeClr val="tx1">
                    <a:lumMod val="75000"/>
                    <a:lumOff val="25000"/>
                  </a:schemeClr>
                </a:solidFill>
                <a:latin typeface="微软雅黑" pitchFamily="34" charset="-122"/>
                <a:ea typeface="微软雅黑" pitchFamily="34" charset="-122"/>
                <a:cs typeface="Lucida Grande"/>
                <a:sym typeface="Lucida Grande"/>
              </a:rPr>
              <a:t>实际</a:t>
            </a:r>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是什么</a:t>
            </a:r>
            <a:r>
              <a:rPr lang="zh-CN" altLang="zh-CN" sz="1400" dirty="0" smtClean="0">
                <a:solidFill>
                  <a:schemeClr val="tx1">
                    <a:lumMod val="75000"/>
                    <a:lumOff val="25000"/>
                  </a:schemeClr>
                </a:solidFill>
                <a:latin typeface="微软雅黑" pitchFamily="34" charset="-122"/>
                <a:ea typeface="微软雅黑" pitchFamily="34" charset="-122"/>
                <a:cs typeface="Lucida Grande"/>
                <a:sym typeface="Lucida Grande"/>
              </a:rPr>
              <a:t>——学校实际实施的人才培养工作</a:t>
            </a:r>
            <a:endParaRPr lang="en-US" altLang="zh-CN" sz="1400" dirty="0" smtClean="0">
              <a:solidFill>
                <a:schemeClr val="tx1">
                  <a:lumMod val="75000"/>
                  <a:lumOff val="25000"/>
                </a:schemeClr>
              </a:solidFill>
              <a:latin typeface="微软雅黑" pitchFamily="34" charset="-122"/>
              <a:ea typeface="微软雅黑" pitchFamily="34" charset="-122"/>
              <a:cs typeface="Lucida Grande"/>
              <a:sym typeface="Lucida Grande"/>
            </a:endParaRPr>
          </a:p>
          <a:p>
            <a:pPr marL="0" marR="0" lvl="0" algn="l" defTabSz="914400" rtl="0" eaLnBrk="1" fontAlgn="base" latinLnBrk="0" hangingPunct="1">
              <a:lnSpc>
                <a:spcPct val="100000"/>
              </a:lnSpc>
              <a:spcBef>
                <a:spcPct val="0"/>
              </a:spcBef>
              <a:spcAft>
                <a:spcPct val="0"/>
              </a:spcAft>
              <a:buClrTx/>
              <a:buSzTx/>
              <a:buFontTx/>
              <a:buNone/>
              <a:tabLst/>
            </a:pPr>
            <a:r>
              <a:rPr lang="zh-CN" altLang="zh-CN" sz="1600" b="1" dirty="0" smtClean="0">
                <a:solidFill>
                  <a:schemeClr val="tx1">
                    <a:lumMod val="75000"/>
                    <a:lumOff val="25000"/>
                  </a:schemeClr>
                </a:solidFill>
                <a:latin typeface="微软雅黑" pitchFamily="34" charset="-122"/>
                <a:ea typeface="微软雅黑" pitchFamily="34" charset="-122"/>
                <a:cs typeface="Lucida Grande"/>
                <a:sym typeface="Lucida Grande"/>
              </a:rPr>
              <a:t>问题</a:t>
            </a:r>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是</a:t>
            </a:r>
            <a:r>
              <a:rPr lang="zh-CN" altLang="zh-CN" sz="1400" dirty="0" smtClean="0">
                <a:solidFill>
                  <a:schemeClr val="tx1">
                    <a:lumMod val="75000"/>
                    <a:lumOff val="25000"/>
                  </a:schemeClr>
                </a:solidFill>
                <a:latin typeface="微软雅黑" pitchFamily="34" charset="-122"/>
                <a:ea typeface="微软雅黑" pitchFamily="34" charset="-122"/>
                <a:cs typeface="Lucida Grande"/>
                <a:sym typeface="Lucida Grande"/>
              </a:rPr>
              <a:t>——学校的工作能满足学生、家长、社会需要吗？</a:t>
            </a:r>
            <a:endParaRPr lang="en-US" altLang="zh-CN" sz="1400" dirty="0" smtClean="0">
              <a:solidFill>
                <a:schemeClr val="tx1">
                  <a:lumMod val="75000"/>
                  <a:lumOff val="25000"/>
                </a:schemeClr>
              </a:solidFill>
              <a:latin typeface="微软雅黑" pitchFamily="34" charset="-122"/>
              <a:ea typeface="微软雅黑" pitchFamily="34" charset="-122"/>
              <a:cs typeface="Lucida Grande"/>
              <a:sym typeface="Lucida Grande"/>
            </a:endParaRPr>
          </a:p>
          <a:p>
            <a:pPr marL="0" marR="0" lvl="0" algn="l" defTabSz="914400" rtl="0" eaLnBrk="1" fontAlgn="base" latinLnBrk="0" hangingPunct="1">
              <a:lnSpc>
                <a:spcPct val="100000"/>
              </a:lnSpc>
              <a:spcBef>
                <a:spcPct val="0"/>
              </a:spcBef>
              <a:spcAft>
                <a:spcPct val="0"/>
              </a:spcAft>
              <a:buClrTx/>
              <a:buSzTx/>
              <a:buFontTx/>
              <a:buNone/>
              <a:tabLst/>
            </a:pPr>
            <a:r>
              <a:rPr lang="zh-CN" altLang="zh-CN" sz="1600" b="1" dirty="0" smtClean="0">
                <a:solidFill>
                  <a:schemeClr val="tx1">
                    <a:lumMod val="75000"/>
                    <a:lumOff val="25000"/>
                  </a:schemeClr>
                </a:solidFill>
                <a:latin typeface="微软雅黑" pitchFamily="34" charset="-122"/>
                <a:ea typeface="微软雅黑" pitchFamily="34" charset="-122"/>
                <a:cs typeface="Lucida Grande"/>
                <a:sym typeface="Lucida Grande"/>
              </a:rPr>
              <a:t>答案</a:t>
            </a:r>
            <a:r>
              <a:rPr lang="zh-CN" altLang="zh-CN" sz="1400" b="1" dirty="0" smtClean="0">
                <a:solidFill>
                  <a:schemeClr val="tx1">
                    <a:lumMod val="75000"/>
                    <a:lumOff val="25000"/>
                  </a:schemeClr>
                </a:solidFill>
                <a:latin typeface="微软雅黑" pitchFamily="34" charset="-122"/>
                <a:ea typeface="微软雅黑" pitchFamily="34" charset="-122"/>
                <a:cs typeface="Lucida Grande"/>
                <a:sym typeface="Lucida Grande"/>
              </a:rPr>
              <a:t>是</a:t>
            </a:r>
            <a:r>
              <a:rPr lang="zh-CN" altLang="zh-CN" sz="1400" dirty="0" smtClean="0">
                <a:solidFill>
                  <a:schemeClr val="tx1">
                    <a:lumMod val="75000"/>
                    <a:lumOff val="25000"/>
                  </a:schemeClr>
                </a:solidFill>
                <a:latin typeface="微软雅黑" pitchFamily="34" charset="-122"/>
                <a:ea typeface="微软雅黑" pitchFamily="34" charset="-122"/>
                <a:cs typeface="Lucida Grande"/>
                <a:sym typeface="Lucida Grande"/>
              </a:rPr>
              <a:t>——不完全能！</a:t>
            </a:r>
          </a:p>
        </p:txBody>
      </p:sp>
      <p:sp>
        <p:nvSpPr>
          <p:cNvPr id="27" name="TextBox 26"/>
          <p:cNvSpPr txBox="1"/>
          <p:nvPr/>
        </p:nvSpPr>
        <p:spPr>
          <a:xfrm>
            <a:off x="2335800" y="1281359"/>
            <a:ext cx="9233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zh-CN" altLang="en-US" sz="1600" b="1" i="0" u="none" strike="noStrike" cap="none" spc="0" normalizeH="0" baseline="0" dirty="0" smtClean="0">
                <a:ln>
                  <a:noFill/>
                </a:ln>
                <a:solidFill>
                  <a:srgbClr val="000000"/>
                </a:solidFill>
                <a:effectLst/>
                <a:uFillTx/>
                <a:latin typeface="微软雅黑" pitchFamily="34" charset="-122"/>
                <a:ea typeface="微软雅黑" pitchFamily="34" charset="-122"/>
                <a:sym typeface="Helvetica Light"/>
              </a:rPr>
              <a:t>寻找问题</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28" name="TextBox 27"/>
          <p:cNvSpPr txBox="1"/>
          <p:nvPr/>
        </p:nvSpPr>
        <p:spPr>
          <a:xfrm>
            <a:off x="2843808" y="2573588"/>
            <a:ext cx="9233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zh-CN" altLang="en-US" sz="1600" b="1" i="0" u="none" strike="noStrike" cap="none" spc="0" normalizeH="0" baseline="0" dirty="0" smtClean="0">
                <a:ln>
                  <a:noFill/>
                </a:ln>
                <a:solidFill>
                  <a:srgbClr val="000000"/>
                </a:solidFill>
                <a:effectLst/>
                <a:uFillTx/>
                <a:latin typeface="微软雅黑" pitchFamily="34" charset="-122"/>
                <a:ea typeface="微软雅黑" pitchFamily="34" charset="-122"/>
                <a:sym typeface="Helvetica Light"/>
              </a:rPr>
              <a:t>界定问题</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29" name="TextBox 28"/>
          <p:cNvSpPr txBox="1"/>
          <p:nvPr/>
        </p:nvSpPr>
        <p:spPr>
          <a:xfrm>
            <a:off x="2872736" y="3439982"/>
            <a:ext cx="9233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zh-CN" altLang="en-US" sz="1600" b="1" i="0" u="none" strike="noStrike" cap="none" spc="0" normalizeH="0" baseline="0" dirty="0" smtClean="0">
                <a:ln>
                  <a:noFill/>
                </a:ln>
                <a:solidFill>
                  <a:srgbClr val="000000"/>
                </a:solidFill>
                <a:effectLst/>
                <a:uFillTx/>
                <a:latin typeface="微软雅黑" pitchFamily="34" charset="-122"/>
                <a:ea typeface="微软雅黑" pitchFamily="34" charset="-122"/>
                <a:sym typeface="Helvetica Light"/>
              </a:rPr>
              <a:t>分析问题</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30" name="TextBox 29"/>
          <p:cNvSpPr txBox="1"/>
          <p:nvPr/>
        </p:nvSpPr>
        <p:spPr>
          <a:xfrm>
            <a:off x="2900143" y="4316296"/>
            <a:ext cx="9233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zh-CN" altLang="en-US" sz="1600" b="1" dirty="0" smtClean="0">
                <a:solidFill>
                  <a:srgbClr val="000000"/>
                </a:solidFill>
                <a:latin typeface="微软雅黑" pitchFamily="34" charset="-122"/>
                <a:ea typeface="微软雅黑" pitchFamily="34" charset="-122"/>
              </a:rPr>
              <a:t>解决</a:t>
            </a:r>
            <a:r>
              <a:rPr kumimoji="0" lang="zh-CN" altLang="en-US" sz="1600" b="1" i="0" u="none" strike="noStrike" cap="none" spc="0" normalizeH="0" baseline="0" dirty="0" smtClean="0">
                <a:ln>
                  <a:noFill/>
                </a:ln>
                <a:solidFill>
                  <a:srgbClr val="000000"/>
                </a:solidFill>
                <a:effectLst/>
                <a:uFillTx/>
                <a:latin typeface="微软雅黑" pitchFamily="34" charset="-122"/>
                <a:ea typeface="微软雅黑" pitchFamily="34" charset="-122"/>
                <a:sym typeface="Helvetica Light"/>
              </a:rPr>
              <a:t>问题</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149" name="椭圆 148"/>
          <p:cNvSpPr/>
          <p:nvPr/>
        </p:nvSpPr>
        <p:spPr>
          <a:xfrm>
            <a:off x="467544" y="3867894"/>
            <a:ext cx="1525677" cy="230810"/>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900" fontAlgn="base">
              <a:spcBef>
                <a:spcPct val="0"/>
              </a:spcBef>
              <a:spcAft>
                <a:spcPct val="0"/>
              </a:spcAft>
            </a:pPr>
            <a:endParaRPr lang="zh-CN" altLang="en-US">
              <a:solidFill>
                <a:prstClr val="white"/>
              </a:solidFill>
            </a:endParaRPr>
          </a:p>
        </p:txBody>
      </p:sp>
      <p:grpSp>
        <p:nvGrpSpPr>
          <p:cNvPr id="150" name="组合 149"/>
          <p:cNvGrpSpPr/>
          <p:nvPr/>
        </p:nvGrpSpPr>
        <p:grpSpPr>
          <a:xfrm>
            <a:off x="553233" y="1570784"/>
            <a:ext cx="1404226" cy="2354128"/>
            <a:chOff x="3546995" y="2016281"/>
            <a:chExt cx="1616382" cy="2709799"/>
          </a:xfrm>
        </p:grpSpPr>
        <p:sp>
          <p:nvSpPr>
            <p:cNvPr id="151" name="Freeform 33"/>
            <p:cNvSpPr>
              <a:spLocks/>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2" name="Freeform 33"/>
            <p:cNvSpPr>
              <a:spLocks/>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nvGrpSpPr>
            <p:cNvPr id="153" name="组合 396"/>
            <p:cNvGrpSpPr/>
            <p:nvPr/>
          </p:nvGrpSpPr>
          <p:grpSpPr>
            <a:xfrm>
              <a:off x="3999883" y="4025097"/>
              <a:ext cx="716912" cy="700983"/>
              <a:chOff x="3759201" y="3508375"/>
              <a:chExt cx="828024" cy="809626"/>
            </a:xfrm>
          </p:grpSpPr>
          <p:sp>
            <p:nvSpPr>
              <p:cNvPr id="154" name="Freeform 6"/>
              <p:cNvSpPr>
                <a:spLocks/>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5" name="Freeform 7"/>
              <p:cNvSpPr>
                <a:spLocks/>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6" name="Freeform 8"/>
              <p:cNvSpPr>
                <a:spLocks/>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7" name="Freeform 9"/>
              <p:cNvSpPr>
                <a:spLocks/>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8" name="Freeform 10"/>
              <p:cNvSpPr>
                <a:spLocks/>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59" name="Freeform 11"/>
              <p:cNvSpPr>
                <a:spLocks/>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0" name="Freeform 12"/>
              <p:cNvSpPr>
                <a:spLocks/>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1" name="Freeform 13"/>
              <p:cNvSpPr>
                <a:spLocks/>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2" name="Freeform 14"/>
              <p:cNvSpPr>
                <a:spLocks/>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3" name="Freeform 15"/>
              <p:cNvSpPr>
                <a:spLocks/>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4" name="Freeform 16"/>
              <p:cNvSpPr>
                <a:spLocks/>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5" name="Freeform 17"/>
              <p:cNvSpPr>
                <a:spLocks/>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6" name="Freeform 18"/>
              <p:cNvSpPr>
                <a:spLocks/>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7" name="Freeform 19"/>
              <p:cNvSpPr>
                <a:spLocks/>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8" name="Freeform 20"/>
              <p:cNvSpPr>
                <a:spLocks/>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69" name="Freeform 21"/>
              <p:cNvSpPr>
                <a:spLocks/>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0" name="Freeform 22"/>
              <p:cNvSpPr>
                <a:spLocks/>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1" name="Freeform 23"/>
              <p:cNvSpPr>
                <a:spLocks/>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2" name="Freeform 24"/>
              <p:cNvSpPr>
                <a:spLocks/>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3" name="Freeform 25"/>
              <p:cNvSpPr>
                <a:spLocks/>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4" name="Freeform 26"/>
              <p:cNvSpPr>
                <a:spLocks/>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5" name="Freeform 27"/>
              <p:cNvSpPr>
                <a:spLocks/>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6" name="Freeform 28"/>
              <p:cNvSpPr>
                <a:spLocks/>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grpSp>
      <p:grpSp>
        <p:nvGrpSpPr>
          <p:cNvPr id="177" name="Group 37"/>
          <p:cNvGrpSpPr>
            <a:grpSpLocks noChangeAspect="1"/>
          </p:cNvGrpSpPr>
          <p:nvPr/>
        </p:nvGrpSpPr>
        <p:grpSpPr bwMode="auto">
          <a:xfrm>
            <a:off x="529656" y="1564423"/>
            <a:ext cx="1438848" cy="1740957"/>
            <a:chOff x="2250" y="790"/>
            <a:chExt cx="1205" cy="1458"/>
          </a:xfrm>
        </p:grpSpPr>
        <p:sp>
          <p:nvSpPr>
            <p:cNvPr id="178"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79" name="Freeform 39"/>
            <p:cNvSpPr>
              <a:spLocks/>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0" name="Freeform 40"/>
            <p:cNvSpPr>
              <a:spLocks/>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1" name="Freeform 41"/>
            <p:cNvSpPr>
              <a:spLocks/>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2" name="Freeform 42"/>
            <p:cNvSpPr>
              <a:spLocks/>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3" name="Freeform 43"/>
            <p:cNvSpPr>
              <a:spLocks/>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4" name="Freeform 44"/>
            <p:cNvSpPr>
              <a:spLocks/>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5" name="Freeform 45"/>
            <p:cNvSpPr>
              <a:spLocks/>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6" name="Freeform 46"/>
            <p:cNvSpPr>
              <a:spLocks/>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7" name="Freeform 47"/>
            <p:cNvSpPr>
              <a:spLocks/>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8" name="Freeform 48"/>
            <p:cNvSpPr>
              <a:spLocks/>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89" name="Freeform 49"/>
            <p:cNvSpPr>
              <a:spLocks/>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0" name="Freeform 50"/>
            <p:cNvSpPr>
              <a:spLocks/>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1" name="Freeform 51"/>
            <p:cNvSpPr>
              <a:spLocks/>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2" name="Freeform 52"/>
            <p:cNvSpPr>
              <a:spLocks/>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3" name="Freeform 53"/>
            <p:cNvSpPr>
              <a:spLocks/>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4" name="Freeform 54"/>
            <p:cNvSpPr>
              <a:spLocks/>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5" name="Freeform 55"/>
            <p:cNvSpPr>
              <a:spLocks/>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6" name="Freeform 56"/>
            <p:cNvSpPr>
              <a:spLocks/>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7" name="Freeform 57"/>
            <p:cNvSpPr>
              <a:spLocks/>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8" name="Freeform 58"/>
            <p:cNvSpPr>
              <a:spLocks/>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99" name="Freeform 59"/>
            <p:cNvSpPr>
              <a:spLocks/>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0" name="Freeform 60"/>
            <p:cNvSpPr>
              <a:spLocks/>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1" name="Freeform 61"/>
            <p:cNvSpPr>
              <a:spLocks/>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2" name="Freeform 62"/>
            <p:cNvSpPr>
              <a:spLocks/>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3" name="Freeform 63"/>
            <p:cNvSpPr>
              <a:spLocks/>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4" name="Freeform 64"/>
            <p:cNvSpPr>
              <a:spLocks/>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5" name="Freeform 65"/>
            <p:cNvSpPr>
              <a:spLocks/>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6" name="Freeform 66"/>
            <p:cNvSpPr>
              <a:spLocks/>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7" name="Freeform 67"/>
            <p:cNvSpPr>
              <a:spLocks/>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8" name="Freeform 68"/>
            <p:cNvSpPr>
              <a:spLocks/>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09" name="Freeform 69"/>
            <p:cNvSpPr>
              <a:spLocks/>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0" name="Freeform 70"/>
            <p:cNvSpPr>
              <a:spLocks/>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1" name="Freeform 71"/>
            <p:cNvSpPr>
              <a:spLocks/>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2" name="Freeform 72"/>
            <p:cNvSpPr>
              <a:spLocks/>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3" name="Freeform 73"/>
            <p:cNvSpPr>
              <a:spLocks/>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4" name="Freeform 74"/>
            <p:cNvSpPr>
              <a:spLocks/>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5" name="Freeform 75"/>
            <p:cNvSpPr>
              <a:spLocks/>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6" name="Freeform 76"/>
            <p:cNvSpPr>
              <a:spLocks/>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7" name="Freeform 77"/>
            <p:cNvSpPr>
              <a:spLocks/>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8" name="Freeform 78"/>
            <p:cNvSpPr>
              <a:spLocks/>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19" name="Freeform 79"/>
            <p:cNvSpPr>
              <a:spLocks/>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0" name="Freeform 80"/>
            <p:cNvSpPr>
              <a:spLocks/>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1" name="Freeform 81"/>
            <p:cNvSpPr>
              <a:spLocks/>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2" name="Freeform 82"/>
            <p:cNvSpPr>
              <a:spLocks/>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3" name="Freeform 83"/>
            <p:cNvSpPr>
              <a:spLocks/>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4" name="Freeform 84"/>
            <p:cNvSpPr>
              <a:spLocks/>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5" name="Freeform 85"/>
            <p:cNvSpPr>
              <a:spLocks/>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6" name="Freeform 86"/>
            <p:cNvSpPr>
              <a:spLocks/>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7" name="Freeform 87"/>
            <p:cNvSpPr>
              <a:spLocks/>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8" name="Freeform 88"/>
            <p:cNvSpPr>
              <a:spLocks/>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29" name="Freeform 89"/>
            <p:cNvSpPr>
              <a:spLocks/>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0" name="Freeform 90"/>
            <p:cNvSpPr>
              <a:spLocks/>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1" name="Freeform 91"/>
            <p:cNvSpPr>
              <a:spLocks/>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2" name="Freeform 92"/>
            <p:cNvSpPr>
              <a:spLocks/>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3" name="Freeform 93"/>
            <p:cNvSpPr>
              <a:spLocks/>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4" name="Freeform 94"/>
            <p:cNvSpPr>
              <a:spLocks/>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5" name="Freeform 95"/>
            <p:cNvSpPr>
              <a:spLocks/>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6" name="Freeform 96"/>
            <p:cNvSpPr>
              <a:spLocks/>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7" name="Freeform 97"/>
            <p:cNvSpPr>
              <a:spLocks/>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8" name="Freeform 98"/>
            <p:cNvSpPr>
              <a:spLocks/>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39" name="Freeform 99"/>
            <p:cNvSpPr>
              <a:spLocks/>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0" name="Freeform 100"/>
            <p:cNvSpPr>
              <a:spLocks/>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1" name="Freeform 101"/>
            <p:cNvSpPr>
              <a:spLocks/>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2" name="Freeform 102"/>
            <p:cNvSpPr>
              <a:spLocks/>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3" name="Freeform 103"/>
            <p:cNvSpPr>
              <a:spLocks/>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4" name="Freeform 104"/>
            <p:cNvSpPr>
              <a:spLocks/>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5" name="Freeform 105"/>
            <p:cNvSpPr>
              <a:spLocks/>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6" name="Freeform 106"/>
            <p:cNvSpPr>
              <a:spLocks/>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7" name="Freeform 107"/>
            <p:cNvSpPr>
              <a:spLocks/>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8" name="Freeform 108"/>
            <p:cNvSpPr>
              <a:spLocks/>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49" name="Freeform 109"/>
            <p:cNvSpPr>
              <a:spLocks/>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0" name="Freeform 110"/>
            <p:cNvSpPr>
              <a:spLocks/>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1" name="Freeform 111"/>
            <p:cNvSpPr>
              <a:spLocks/>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2" name="Freeform 112"/>
            <p:cNvSpPr>
              <a:spLocks/>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3" name="Freeform 113"/>
            <p:cNvSpPr>
              <a:spLocks/>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4" name="Freeform 114"/>
            <p:cNvSpPr>
              <a:spLocks/>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5" name="Freeform 115"/>
            <p:cNvSpPr>
              <a:spLocks/>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6" name="Freeform 116"/>
            <p:cNvSpPr>
              <a:spLocks/>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7" name="Freeform 117"/>
            <p:cNvSpPr>
              <a:spLocks/>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8" name="Freeform 118"/>
            <p:cNvSpPr>
              <a:spLocks/>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59" name="Freeform 119"/>
            <p:cNvSpPr>
              <a:spLocks/>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60" name="Freeform 120"/>
            <p:cNvSpPr>
              <a:spLocks/>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61" name="Freeform 121"/>
            <p:cNvSpPr>
              <a:spLocks/>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262"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3"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4"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5"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6"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7"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8"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69"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0"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1"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2"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3"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4"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5"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6"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7"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8"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79"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0"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1"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2"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3"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4"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5"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6"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7"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8"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89"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90"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91"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92"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93"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94" name="Freeform 154"/>
            <p:cNvSpPr>
              <a:spLocks/>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8695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（二）以建立</a:t>
            </a:r>
            <a:r>
              <a:rPr lang="en-US" altLang="zh-CN" sz="1800" b="1" dirty="0" smtClean="0">
                <a:solidFill>
                  <a:srgbClr val="C00000"/>
                </a:solidFill>
                <a:latin typeface="微软雅黑" pitchFamily="34" charset="-122"/>
                <a:ea typeface="微软雅黑" pitchFamily="34" charset="-122"/>
                <a:cs typeface="宋体" pitchFamily="2" charset="-122"/>
              </a:rPr>
              <a:t>8</a:t>
            </a:r>
            <a:r>
              <a:rPr lang="zh-CN" altLang="en-US" sz="1800" b="1" dirty="0" smtClean="0">
                <a:solidFill>
                  <a:srgbClr val="C00000"/>
                </a:solidFill>
                <a:latin typeface="微软雅黑" pitchFamily="34" charset="-122"/>
                <a:ea typeface="微软雅黑" pitchFamily="34" charset="-122"/>
                <a:cs typeface="宋体" pitchFamily="2" charset="-122"/>
              </a:rPr>
              <a:t>字形质量改进螺旋</a:t>
            </a:r>
            <a:r>
              <a:rPr lang="zh-CN" altLang="en-US" sz="1800" b="1" dirty="0" smtClean="0">
                <a:solidFill>
                  <a:schemeClr val="tx1"/>
                </a:solidFill>
                <a:latin typeface="微软雅黑" pitchFamily="34" charset="-122"/>
                <a:ea typeface="微软雅黑" pitchFamily="34" charset="-122"/>
                <a:cs typeface="宋体" pitchFamily="2" charset="-122"/>
              </a:rPr>
              <a:t>为着力点，完善诊改工作制度</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4" name="图片 3"/>
          <p:cNvPicPr/>
          <p:nvPr/>
        </p:nvPicPr>
        <p:blipFill>
          <a:blip r:embed="rId3" cstate="print"/>
          <a:stretch>
            <a:fillRect/>
          </a:stretch>
        </p:blipFill>
        <p:spPr>
          <a:xfrm>
            <a:off x="2411760" y="1707654"/>
            <a:ext cx="6480720" cy="3168352"/>
          </a:xfrm>
          <a:prstGeom prst="rect">
            <a:avLst/>
          </a:prstGeom>
        </p:spPr>
      </p:pic>
      <p:sp>
        <p:nvSpPr>
          <p:cNvPr id="5" name="矩形 4"/>
          <p:cNvSpPr/>
          <p:nvPr/>
        </p:nvSpPr>
        <p:spPr>
          <a:xfrm>
            <a:off x="1043608" y="1347614"/>
            <a:ext cx="1646605" cy="677108"/>
          </a:xfrm>
          <a:prstGeom prst="rect">
            <a:avLst/>
          </a:prstGeom>
        </p:spPr>
        <p:txBody>
          <a:bodyPr wrap="none">
            <a:spAutoFit/>
          </a:bodyPr>
          <a:lstStyle/>
          <a:p>
            <a:r>
              <a:rPr lang="zh-CN" altLang="zh-CN" dirty="0" smtClean="0">
                <a:latin typeface="微软雅黑" pitchFamily="34" charset="-122"/>
                <a:ea typeface="微软雅黑" pitchFamily="34" charset="-122"/>
              </a:rPr>
              <a:t>相同的是方法</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不同的是内容</a:t>
            </a:r>
            <a:endParaRPr lang="zh-CN" altLang="en-US" dirty="0">
              <a:latin typeface="微软雅黑" pitchFamily="34" charset="-122"/>
              <a:ea typeface="微软雅黑" pitchFamily="34" charset="-122"/>
            </a:endParaRPr>
          </a:p>
        </p:txBody>
      </p:sp>
      <p:sp>
        <p:nvSpPr>
          <p:cNvPr id="6" name="矩形 5"/>
          <p:cNvSpPr/>
          <p:nvPr/>
        </p:nvSpPr>
        <p:spPr>
          <a:xfrm>
            <a:off x="971600" y="1995686"/>
            <a:ext cx="3816424" cy="677108"/>
          </a:xfrm>
          <a:prstGeom prst="rect">
            <a:avLst/>
          </a:prstGeom>
        </p:spPr>
        <p:txBody>
          <a:bodyPr wrap="square">
            <a:spAutoFit/>
          </a:bodyPr>
          <a:lstStyle/>
          <a:p>
            <a:pPr algn="l"/>
            <a:r>
              <a:rPr lang="zh-CN" altLang="zh-CN" b="1" dirty="0" smtClean="0">
                <a:latin typeface="微软雅黑" pitchFamily="34" charset="-122"/>
                <a:ea typeface="微软雅黑" pitchFamily="34" charset="-122"/>
              </a:rPr>
              <a:t>方法即：基于数据管理系统的</a:t>
            </a:r>
            <a:r>
              <a:rPr lang="en-US" altLang="zh-CN" b="1" dirty="0" smtClean="0">
                <a:latin typeface="微软雅黑" pitchFamily="34" charset="-122"/>
                <a:ea typeface="微软雅黑" pitchFamily="34" charset="-122"/>
              </a:rPr>
              <a:t>8</a:t>
            </a:r>
            <a:r>
              <a:rPr lang="zh-CN" altLang="zh-CN" b="1" dirty="0" smtClean="0">
                <a:latin typeface="微软雅黑" pitchFamily="34" charset="-122"/>
                <a:ea typeface="微软雅黑" pitchFamily="34" charset="-122"/>
              </a:rPr>
              <a:t>字形改进螺旋</a:t>
            </a:r>
            <a:endParaRPr lang="zh-CN" altLang="en-US" b="1"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8695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（二）以建立</a:t>
            </a:r>
            <a:r>
              <a:rPr lang="en-US" altLang="zh-CN" sz="1800" b="1" dirty="0" smtClean="0">
                <a:solidFill>
                  <a:srgbClr val="C00000"/>
                </a:solidFill>
                <a:latin typeface="微软雅黑" pitchFamily="34" charset="-122"/>
                <a:ea typeface="微软雅黑" pitchFamily="34" charset="-122"/>
                <a:cs typeface="宋体" pitchFamily="2" charset="-122"/>
              </a:rPr>
              <a:t>8</a:t>
            </a:r>
            <a:r>
              <a:rPr lang="zh-CN" altLang="en-US" sz="1800" b="1" dirty="0" smtClean="0">
                <a:solidFill>
                  <a:srgbClr val="C00000"/>
                </a:solidFill>
                <a:latin typeface="微软雅黑" pitchFamily="34" charset="-122"/>
                <a:ea typeface="微软雅黑" pitchFamily="34" charset="-122"/>
                <a:cs typeface="宋体" pitchFamily="2" charset="-122"/>
              </a:rPr>
              <a:t>字形质量改进螺旋</a:t>
            </a:r>
            <a:r>
              <a:rPr lang="zh-CN" altLang="en-US" sz="1800" b="1" dirty="0" smtClean="0">
                <a:solidFill>
                  <a:schemeClr val="tx1"/>
                </a:solidFill>
                <a:latin typeface="微软雅黑" pitchFamily="34" charset="-122"/>
                <a:ea typeface="微软雅黑" pitchFamily="34" charset="-122"/>
                <a:cs typeface="宋体" pitchFamily="2" charset="-122"/>
              </a:rPr>
              <a:t>为着力点，完善诊改工作制度</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6843"/>
          <a:stretch/>
        </p:blipFill>
        <p:spPr>
          <a:xfrm flipH="1">
            <a:off x="-1" y="1203598"/>
            <a:ext cx="2699792" cy="915809"/>
          </a:xfrm>
          <a:prstGeom prst="rect">
            <a:avLst/>
          </a:prstGeom>
        </p:spPr>
      </p:pic>
      <p:sp>
        <p:nvSpPr>
          <p:cNvPr id="4" name="矩形 3"/>
          <p:cNvSpPr/>
          <p:nvPr/>
        </p:nvSpPr>
        <p:spPr>
          <a:xfrm>
            <a:off x="2771800" y="1635646"/>
            <a:ext cx="697627" cy="400110"/>
          </a:xfrm>
          <a:prstGeom prst="rect">
            <a:avLst/>
          </a:prstGeom>
          <a:solidFill>
            <a:srgbClr val="C00000"/>
          </a:solidFill>
        </p:spPr>
        <p:txBody>
          <a:bodyPr wrap="none">
            <a:spAutoFit/>
          </a:bodyPr>
          <a:lstStyle/>
          <a:p>
            <a:r>
              <a:rPr lang="zh-CN" altLang="zh-CN" sz="2000" b="1" dirty="0" smtClean="0">
                <a:solidFill>
                  <a:schemeClr val="bg1"/>
                </a:solidFill>
                <a:latin typeface="微软雅黑" pitchFamily="34" charset="-122"/>
                <a:ea typeface="微软雅黑" pitchFamily="34" charset="-122"/>
                <a:cs typeface="Lucida Grande"/>
                <a:sym typeface="Lucida Grande"/>
              </a:rPr>
              <a:t>目标</a:t>
            </a:r>
            <a:endParaRPr lang="zh-CN" altLang="en-US" b="1" dirty="0">
              <a:solidFill>
                <a:schemeClr val="bg1"/>
              </a:solidFill>
              <a:latin typeface="微软雅黑" pitchFamily="34" charset="-122"/>
              <a:ea typeface="微软雅黑" pitchFamily="34" charset="-122"/>
            </a:endParaRPr>
          </a:p>
        </p:txBody>
      </p:sp>
      <p:sp>
        <p:nvSpPr>
          <p:cNvPr id="5" name="矩形 4"/>
          <p:cNvSpPr/>
          <p:nvPr/>
        </p:nvSpPr>
        <p:spPr>
          <a:xfrm>
            <a:off x="3563888" y="1563638"/>
            <a:ext cx="4572000" cy="1754326"/>
          </a:xfrm>
          <a:prstGeom prst="rect">
            <a:avLst/>
          </a:prstGeom>
        </p:spPr>
        <p:txBody>
          <a:bodyPr>
            <a:spAutoFit/>
          </a:bodyPr>
          <a:lstStyle/>
          <a:p>
            <a:pPr algn="l"/>
            <a:r>
              <a:rPr lang="zh-CN" altLang="zh-CN" sz="1800" b="1" dirty="0" smtClean="0">
                <a:solidFill>
                  <a:srgbClr val="C00000"/>
                </a:solidFill>
                <a:latin typeface="微软雅黑" pitchFamily="34" charset="-122"/>
                <a:ea typeface="微软雅黑" pitchFamily="34" charset="-122"/>
                <a:cs typeface="Lucida Grande"/>
                <a:sym typeface="Lucida Grande"/>
              </a:rPr>
              <a:t>以设立目标为逻辑起点</a:t>
            </a:r>
            <a:r>
              <a:rPr lang="zh-CN" altLang="zh-CN" sz="1800" dirty="0" smtClean="0">
                <a:latin typeface="微软雅黑" pitchFamily="34" charset="-122"/>
                <a:ea typeface="微软雅黑" pitchFamily="34" charset="-122"/>
                <a:cs typeface="Lucida Grande"/>
                <a:sym typeface="Lucida Grande"/>
              </a:rPr>
              <a:t>，学校首先要树立</a:t>
            </a:r>
            <a:r>
              <a:rPr lang="zh-CN" altLang="zh-CN" sz="1800" b="1" dirty="0" smtClean="0">
                <a:latin typeface="微软雅黑" pitchFamily="34" charset="-122"/>
                <a:ea typeface="微软雅黑" pitchFamily="34" charset="-122"/>
                <a:cs typeface="Lucida Grande"/>
                <a:sym typeface="Lucida Grande"/>
              </a:rPr>
              <a:t>“十三五”事业发展目标</a:t>
            </a:r>
            <a:r>
              <a:rPr lang="zh-CN" altLang="zh-CN" sz="1800" dirty="0" smtClean="0">
                <a:latin typeface="微软雅黑" pitchFamily="34" charset="-122"/>
                <a:ea typeface="微软雅黑" pitchFamily="34" charset="-122"/>
                <a:cs typeface="Lucida Grande"/>
                <a:sym typeface="Lucida Grande"/>
              </a:rPr>
              <a:t>，在学校规划目标的“统领”下，各专业树立各自的</a:t>
            </a:r>
            <a:r>
              <a:rPr lang="zh-CN" altLang="zh-CN" sz="1800" b="1" dirty="0" smtClean="0">
                <a:latin typeface="微软雅黑" pitchFamily="34" charset="-122"/>
                <a:ea typeface="微软雅黑" pitchFamily="34" charset="-122"/>
                <a:cs typeface="Lucida Grande"/>
                <a:sym typeface="Lucida Grande"/>
              </a:rPr>
              <a:t>专业建设目标</a:t>
            </a:r>
            <a:r>
              <a:rPr lang="zh-CN" altLang="zh-CN" sz="1800" dirty="0" smtClean="0">
                <a:latin typeface="微软雅黑" pitchFamily="34" charset="-122"/>
                <a:ea typeface="微软雅黑" pitchFamily="34" charset="-122"/>
                <a:cs typeface="Lucida Grande"/>
                <a:sym typeface="Lucida Grande"/>
              </a:rPr>
              <a:t>，各门课程树立各自的</a:t>
            </a:r>
            <a:r>
              <a:rPr lang="zh-CN" altLang="zh-CN" sz="1800" b="1" dirty="0" smtClean="0">
                <a:latin typeface="微软雅黑" pitchFamily="34" charset="-122"/>
                <a:ea typeface="微软雅黑" pitchFamily="34" charset="-122"/>
                <a:cs typeface="Lucida Grande"/>
                <a:sym typeface="Lucida Grande"/>
              </a:rPr>
              <a:t>课程建设目标</a:t>
            </a:r>
            <a:r>
              <a:rPr lang="zh-CN" altLang="zh-CN" sz="1800" dirty="0" smtClean="0">
                <a:latin typeface="微软雅黑" pitchFamily="34" charset="-122"/>
                <a:ea typeface="微软雅黑" pitchFamily="34" charset="-122"/>
                <a:cs typeface="Lucida Grande"/>
                <a:sym typeface="Lucida Grande"/>
              </a:rPr>
              <a:t>，每位老师树立自己的</a:t>
            </a:r>
            <a:r>
              <a:rPr lang="zh-CN" altLang="zh-CN" sz="1800" b="1" dirty="0" smtClean="0">
                <a:latin typeface="微软雅黑" pitchFamily="34" charset="-122"/>
                <a:ea typeface="微软雅黑" pitchFamily="34" charset="-122"/>
                <a:cs typeface="Lucida Grande"/>
                <a:sym typeface="Lucida Grande"/>
              </a:rPr>
              <a:t>职业发展目标</a:t>
            </a:r>
            <a:r>
              <a:rPr lang="zh-CN" altLang="zh-CN" sz="1800" dirty="0" smtClean="0">
                <a:latin typeface="微软雅黑" pitchFamily="34" charset="-122"/>
                <a:ea typeface="微软雅黑" pitchFamily="34" charset="-122"/>
                <a:cs typeface="Lucida Grande"/>
                <a:sym typeface="Lucida Grande"/>
              </a:rPr>
              <a:t>，每名学生也要为自己树立</a:t>
            </a:r>
            <a:r>
              <a:rPr lang="zh-CN" altLang="zh-CN" sz="1800" b="1" dirty="0" smtClean="0">
                <a:latin typeface="微软雅黑" pitchFamily="34" charset="-122"/>
                <a:ea typeface="微软雅黑" pitchFamily="34" charset="-122"/>
                <a:cs typeface="Lucida Grande"/>
                <a:sym typeface="Lucida Grande"/>
              </a:rPr>
              <a:t>成长成才的目标</a:t>
            </a:r>
            <a:r>
              <a:rPr lang="zh-CN" altLang="zh-CN" sz="1800" dirty="0" smtClean="0">
                <a:latin typeface="微软雅黑" pitchFamily="34" charset="-122"/>
                <a:ea typeface="微软雅黑" pitchFamily="34" charset="-122"/>
                <a:cs typeface="Lucida Grande"/>
                <a:sym typeface="Lucida Grande"/>
              </a:rPr>
              <a:t>。</a:t>
            </a:r>
            <a:endParaRPr lang="zh-CN" altLang="en-US" sz="1800"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8695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（二）以建立</a:t>
            </a:r>
            <a:r>
              <a:rPr lang="en-US" altLang="zh-CN" sz="1800" b="1" dirty="0" smtClean="0">
                <a:solidFill>
                  <a:srgbClr val="C00000"/>
                </a:solidFill>
                <a:latin typeface="微软雅黑" pitchFamily="34" charset="-122"/>
                <a:ea typeface="微软雅黑" pitchFamily="34" charset="-122"/>
                <a:cs typeface="宋体" pitchFamily="2" charset="-122"/>
              </a:rPr>
              <a:t>8</a:t>
            </a:r>
            <a:r>
              <a:rPr lang="zh-CN" altLang="en-US" sz="1800" b="1" dirty="0" smtClean="0">
                <a:solidFill>
                  <a:srgbClr val="C00000"/>
                </a:solidFill>
                <a:latin typeface="微软雅黑" pitchFamily="34" charset="-122"/>
                <a:ea typeface="微软雅黑" pitchFamily="34" charset="-122"/>
                <a:cs typeface="宋体" pitchFamily="2" charset="-122"/>
              </a:rPr>
              <a:t>字形质量改进螺旋</a:t>
            </a:r>
            <a:r>
              <a:rPr lang="zh-CN" altLang="en-US" sz="1800" b="1" dirty="0" smtClean="0">
                <a:solidFill>
                  <a:schemeClr val="tx1"/>
                </a:solidFill>
                <a:latin typeface="微软雅黑" pitchFamily="34" charset="-122"/>
                <a:ea typeface="微软雅黑" pitchFamily="34" charset="-122"/>
                <a:cs typeface="宋体" pitchFamily="2" charset="-122"/>
              </a:rPr>
              <a:t>为着力点，完善诊改工作制度</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6843"/>
          <a:stretch/>
        </p:blipFill>
        <p:spPr>
          <a:xfrm flipH="1">
            <a:off x="-1" y="1203598"/>
            <a:ext cx="2699792" cy="915809"/>
          </a:xfrm>
          <a:prstGeom prst="rect">
            <a:avLst/>
          </a:prstGeom>
        </p:spPr>
      </p:pic>
      <p:sp>
        <p:nvSpPr>
          <p:cNvPr id="4" name="矩形 3"/>
          <p:cNvSpPr/>
          <p:nvPr/>
        </p:nvSpPr>
        <p:spPr>
          <a:xfrm>
            <a:off x="2784624" y="1635646"/>
            <a:ext cx="671980" cy="384721"/>
          </a:xfrm>
          <a:prstGeom prst="rect">
            <a:avLst/>
          </a:prstGeom>
          <a:solidFill>
            <a:srgbClr val="C00000"/>
          </a:solidFill>
        </p:spPr>
        <p:txBody>
          <a:bodyPr wrap="none">
            <a:spAutoFit/>
          </a:bodyPr>
          <a:lstStyle/>
          <a:p>
            <a:r>
              <a:rPr lang="zh-CN" altLang="en-US" b="1" dirty="0" smtClean="0">
                <a:solidFill>
                  <a:schemeClr val="bg1"/>
                </a:solidFill>
                <a:latin typeface="微软雅黑" pitchFamily="34" charset="-122"/>
                <a:ea typeface="微软雅黑" pitchFamily="34" charset="-122"/>
              </a:rPr>
              <a:t>标准</a:t>
            </a:r>
            <a:endParaRPr lang="zh-CN" altLang="en-US" b="1" dirty="0">
              <a:solidFill>
                <a:schemeClr val="bg1"/>
              </a:solidFill>
              <a:latin typeface="微软雅黑" pitchFamily="34" charset="-122"/>
              <a:ea typeface="微软雅黑" pitchFamily="34" charset="-122"/>
            </a:endParaRPr>
          </a:p>
        </p:txBody>
      </p:sp>
      <p:sp>
        <p:nvSpPr>
          <p:cNvPr id="5" name="矩形 4"/>
          <p:cNvSpPr/>
          <p:nvPr/>
        </p:nvSpPr>
        <p:spPr>
          <a:xfrm>
            <a:off x="3563888" y="1563638"/>
            <a:ext cx="4572000" cy="646331"/>
          </a:xfrm>
          <a:prstGeom prst="rect">
            <a:avLst/>
          </a:prstGeom>
        </p:spPr>
        <p:txBody>
          <a:bodyPr>
            <a:spAutoFit/>
          </a:bodyPr>
          <a:lstStyle/>
          <a:p>
            <a:pPr algn="l"/>
            <a:r>
              <a:rPr lang="zh-CN" altLang="en-US" sz="1800" b="1" dirty="0" smtClean="0">
                <a:solidFill>
                  <a:srgbClr val="C00000"/>
                </a:solidFill>
                <a:latin typeface="微软雅黑" pitchFamily="34" charset="-122"/>
                <a:ea typeface="微软雅黑" pitchFamily="34" charset="-122"/>
                <a:cs typeface="Lucida Grande"/>
                <a:sym typeface="Lucida Grande"/>
              </a:rPr>
              <a:t>标准是衡量目标的标尺</a:t>
            </a:r>
            <a:r>
              <a:rPr lang="zh-CN" altLang="en-US" sz="1800" dirty="0" smtClean="0">
                <a:solidFill>
                  <a:schemeClr val="tx1"/>
                </a:solidFill>
                <a:latin typeface="微软雅黑" pitchFamily="34" charset="-122"/>
                <a:ea typeface="微软雅黑" pitchFamily="34" charset="-122"/>
                <a:cs typeface="Lucida Grande"/>
                <a:sym typeface="Lucida Grande"/>
              </a:rPr>
              <a:t>，是目标的具象体现，也是目标本质特性的显现。</a:t>
            </a:r>
            <a:endParaRPr lang="zh-CN" altLang="en-US" sz="1800" dirty="0">
              <a:solidFill>
                <a:schemeClr val="tx1"/>
              </a:solidFill>
              <a:latin typeface="微软雅黑" pitchFamily="34" charset="-122"/>
              <a:ea typeface="微软雅黑" pitchFamily="34" charset="-122"/>
            </a:endParaRPr>
          </a:p>
        </p:txBody>
      </p:sp>
      <p:sp>
        <p:nvSpPr>
          <p:cNvPr id="8" name="矩形 7"/>
          <p:cNvSpPr/>
          <p:nvPr/>
        </p:nvSpPr>
        <p:spPr>
          <a:xfrm>
            <a:off x="3635896" y="2211710"/>
            <a:ext cx="4572000" cy="1015663"/>
          </a:xfrm>
          <a:prstGeom prst="rect">
            <a:avLst/>
          </a:prstGeom>
        </p:spPr>
        <p:txBody>
          <a:bodyPr>
            <a:spAutoFit/>
          </a:bodyPr>
          <a:lstStyle/>
          <a:p>
            <a:pPr algn="l"/>
            <a:r>
              <a:rPr lang="zh-CN" altLang="zh-CN" sz="2000" dirty="0" smtClean="0">
                <a:latin typeface="微软雅黑" pitchFamily="34" charset="-122"/>
                <a:ea typeface="微软雅黑" pitchFamily="34" charset="-122"/>
                <a:cs typeface="Lucida Grande"/>
                <a:sym typeface="Lucida Grande"/>
              </a:rPr>
              <a:t>打造标准链过程中遇到的</a:t>
            </a:r>
            <a:r>
              <a:rPr lang="zh-CN" altLang="en-US" sz="2000" dirty="0" smtClean="0">
                <a:latin typeface="微软雅黑" pitchFamily="34" charset="-122"/>
                <a:ea typeface="微软雅黑" pitchFamily="34" charset="-122"/>
                <a:cs typeface="Lucida Grande"/>
                <a:sym typeface="Lucida Grande"/>
              </a:rPr>
              <a:t>主要</a:t>
            </a:r>
            <a:r>
              <a:rPr lang="zh-CN" altLang="zh-CN" sz="2000" dirty="0" smtClean="0">
                <a:latin typeface="微软雅黑" pitchFamily="34" charset="-122"/>
                <a:ea typeface="微软雅黑" pitchFamily="34" charset="-122"/>
                <a:cs typeface="Lucida Grande"/>
                <a:sym typeface="Lucida Grande"/>
              </a:rPr>
              <a:t>问题：</a:t>
            </a:r>
            <a:endParaRPr lang="en-US" altLang="zh-CN" sz="2000" dirty="0" smtClean="0">
              <a:latin typeface="微软雅黑" pitchFamily="34" charset="-122"/>
              <a:ea typeface="微软雅黑" pitchFamily="34" charset="-122"/>
              <a:cs typeface="Lucida Grande"/>
              <a:sym typeface="Lucida Grande"/>
            </a:endParaRPr>
          </a:p>
          <a:p>
            <a:pPr algn="l"/>
            <a:r>
              <a:rPr lang="zh-CN" altLang="zh-CN" sz="2000" dirty="0" smtClean="0">
                <a:latin typeface="微软雅黑" pitchFamily="34" charset="-122"/>
                <a:ea typeface="微软雅黑" pitchFamily="34" charset="-122"/>
                <a:cs typeface="Lucida Grande"/>
                <a:sym typeface="Lucida Grande"/>
              </a:rPr>
              <a:t>一是</a:t>
            </a:r>
            <a:r>
              <a:rPr lang="zh-CN" altLang="zh-CN" sz="2000" b="1" dirty="0" smtClean="0">
                <a:latin typeface="微软雅黑" pitchFamily="34" charset="-122"/>
                <a:ea typeface="微软雅黑" pitchFamily="34" charset="-122"/>
                <a:cs typeface="Lucida Grande"/>
                <a:sym typeface="Lucida Grande"/>
              </a:rPr>
              <a:t>谁来打造</a:t>
            </a:r>
            <a:r>
              <a:rPr lang="zh-CN" altLang="zh-CN" sz="2000" dirty="0" smtClean="0">
                <a:latin typeface="微软雅黑" pitchFamily="34" charset="-122"/>
                <a:ea typeface="微软雅黑" pitchFamily="34" charset="-122"/>
                <a:cs typeface="Lucida Grande"/>
                <a:sym typeface="Lucida Grande"/>
              </a:rPr>
              <a:t>的问题</a:t>
            </a:r>
            <a:endParaRPr lang="en-US" altLang="zh-CN" sz="2000" dirty="0" smtClean="0">
              <a:latin typeface="微软雅黑" pitchFamily="34" charset="-122"/>
              <a:ea typeface="微软雅黑" pitchFamily="34" charset="-122"/>
              <a:cs typeface="Lucida Grande"/>
              <a:sym typeface="Lucida Grande"/>
            </a:endParaRPr>
          </a:p>
          <a:p>
            <a:pPr algn="l"/>
            <a:r>
              <a:rPr lang="zh-CN" altLang="zh-CN" sz="2000" dirty="0" smtClean="0">
                <a:latin typeface="微软雅黑" pitchFamily="34" charset="-122"/>
                <a:ea typeface="微软雅黑" pitchFamily="34" charset="-122"/>
                <a:cs typeface="Lucida Grande"/>
                <a:sym typeface="Lucida Grande"/>
              </a:rPr>
              <a:t>二是</a:t>
            </a:r>
            <a:r>
              <a:rPr lang="zh-CN" altLang="zh-CN" sz="2000" b="1" dirty="0" smtClean="0">
                <a:latin typeface="微软雅黑" pitchFamily="34" charset="-122"/>
                <a:ea typeface="微软雅黑" pitchFamily="34" charset="-122"/>
                <a:cs typeface="Lucida Grande"/>
                <a:sym typeface="Lucida Grande"/>
              </a:rPr>
              <a:t>上下高低</a:t>
            </a:r>
            <a:r>
              <a:rPr lang="zh-CN" altLang="zh-CN" sz="2000" dirty="0" smtClean="0">
                <a:latin typeface="微软雅黑" pitchFamily="34" charset="-122"/>
                <a:ea typeface="微软雅黑" pitchFamily="34" charset="-122"/>
                <a:cs typeface="Lucida Grande"/>
                <a:sym typeface="Lucida Grande"/>
              </a:rPr>
              <a:t>的问题</a:t>
            </a:r>
            <a:endParaRPr lang="zh-CN" altLang="en-US" dirty="0">
              <a:latin typeface="微软雅黑" pitchFamily="34" charset="-122"/>
              <a:ea typeface="微软雅黑" pitchFamily="34" charset="-122"/>
            </a:endParaRPr>
          </a:p>
        </p:txBody>
      </p:sp>
      <p:sp>
        <p:nvSpPr>
          <p:cNvPr id="9" name="矩形 8"/>
          <p:cNvSpPr/>
          <p:nvPr/>
        </p:nvSpPr>
        <p:spPr>
          <a:xfrm>
            <a:off x="3491880" y="3363838"/>
            <a:ext cx="5400600" cy="400110"/>
          </a:xfrm>
          <a:prstGeom prst="rect">
            <a:avLst/>
          </a:prstGeom>
        </p:spPr>
        <p:txBody>
          <a:bodyPr wrap="square">
            <a:spAutoFit/>
          </a:bodyPr>
          <a:lstStyle/>
          <a:p>
            <a:pPr algn="l"/>
            <a:r>
              <a:rPr lang="zh-CN" altLang="zh-CN" sz="2000" b="1" dirty="0" smtClean="0">
                <a:solidFill>
                  <a:srgbClr val="C00000"/>
                </a:solidFill>
                <a:latin typeface="微软雅黑" pitchFamily="34" charset="-122"/>
                <a:ea typeface="微软雅黑" pitchFamily="34" charset="-122"/>
                <a:cs typeface="Lucida Grande"/>
                <a:sym typeface="Lucida Grande"/>
              </a:rPr>
              <a:t>“下有底线，上不封顶” 原则</a:t>
            </a:r>
            <a:endParaRPr lang="zh-CN" altLang="en-US" b="1" dirty="0">
              <a:solidFill>
                <a:srgbClr val="C00000"/>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8695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（二）以建立</a:t>
            </a:r>
            <a:r>
              <a:rPr lang="en-US" altLang="zh-CN" sz="1800" b="1" dirty="0" smtClean="0">
                <a:solidFill>
                  <a:srgbClr val="C00000"/>
                </a:solidFill>
                <a:latin typeface="微软雅黑" pitchFamily="34" charset="-122"/>
                <a:ea typeface="微软雅黑" pitchFamily="34" charset="-122"/>
                <a:cs typeface="宋体" pitchFamily="2" charset="-122"/>
              </a:rPr>
              <a:t>8</a:t>
            </a:r>
            <a:r>
              <a:rPr lang="zh-CN" altLang="en-US" sz="1800" b="1" dirty="0" smtClean="0">
                <a:solidFill>
                  <a:srgbClr val="C00000"/>
                </a:solidFill>
                <a:latin typeface="微软雅黑" pitchFamily="34" charset="-122"/>
                <a:ea typeface="微软雅黑" pitchFamily="34" charset="-122"/>
                <a:cs typeface="宋体" pitchFamily="2" charset="-122"/>
              </a:rPr>
              <a:t>字形质量改进螺旋</a:t>
            </a:r>
            <a:r>
              <a:rPr lang="zh-CN" altLang="en-US" sz="1800" b="1" dirty="0" smtClean="0">
                <a:solidFill>
                  <a:schemeClr val="tx1"/>
                </a:solidFill>
                <a:latin typeface="微软雅黑" pitchFamily="34" charset="-122"/>
                <a:ea typeface="微软雅黑" pitchFamily="34" charset="-122"/>
                <a:cs typeface="宋体" pitchFamily="2" charset="-122"/>
              </a:rPr>
              <a:t>为着力点，完善诊改工作制度</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6843"/>
          <a:stretch/>
        </p:blipFill>
        <p:spPr>
          <a:xfrm flipH="1">
            <a:off x="-1" y="1203598"/>
            <a:ext cx="2699792" cy="915809"/>
          </a:xfrm>
          <a:prstGeom prst="rect">
            <a:avLst/>
          </a:prstGeom>
        </p:spPr>
      </p:pic>
      <p:sp>
        <p:nvSpPr>
          <p:cNvPr id="4" name="矩形 3"/>
          <p:cNvSpPr/>
          <p:nvPr/>
        </p:nvSpPr>
        <p:spPr>
          <a:xfrm>
            <a:off x="2771800" y="1635646"/>
            <a:ext cx="2172390" cy="384721"/>
          </a:xfrm>
          <a:prstGeom prst="rect">
            <a:avLst/>
          </a:prstGeom>
          <a:solidFill>
            <a:srgbClr val="C00000"/>
          </a:solidFill>
        </p:spPr>
        <p:txBody>
          <a:bodyPr wrap="none">
            <a:spAutoFit/>
          </a:bodyPr>
          <a:lstStyle/>
          <a:p>
            <a:r>
              <a:rPr lang="zh-CN" altLang="en-US" b="1" dirty="0" smtClean="0">
                <a:solidFill>
                  <a:schemeClr val="bg1"/>
                </a:solidFill>
                <a:latin typeface="微软雅黑" pitchFamily="34" charset="-122"/>
                <a:ea typeface="微软雅黑" pitchFamily="34" charset="-122"/>
              </a:rPr>
              <a:t>设计</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组织</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实施</a:t>
            </a:r>
            <a:endParaRPr lang="zh-CN" altLang="en-US" b="1" dirty="0">
              <a:solidFill>
                <a:schemeClr val="bg1"/>
              </a:solidFill>
              <a:latin typeface="微软雅黑" pitchFamily="34" charset="-122"/>
              <a:ea typeface="微软雅黑" pitchFamily="34" charset="-122"/>
            </a:endParaRPr>
          </a:p>
        </p:txBody>
      </p:sp>
      <p:sp>
        <p:nvSpPr>
          <p:cNvPr id="5" name="矩形 4"/>
          <p:cNvSpPr/>
          <p:nvPr/>
        </p:nvSpPr>
        <p:spPr>
          <a:xfrm>
            <a:off x="2771800" y="2139702"/>
            <a:ext cx="4572000" cy="646331"/>
          </a:xfrm>
          <a:prstGeom prst="rect">
            <a:avLst/>
          </a:prstGeom>
        </p:spPr>
        <p:txBody>
          <a:bodyPr>
            <a:spAutoFit/>
          </a:bodyPr>
          <a:lstStyle/>
          <a:p>
            <a:pPr algn="l"/>
            <a:r>
              <a:rPr lang="zh-CN" altLang="en-US" sz="1800" dirty="0" smtClean="0">
                <a:solidFill>
                  <a:schemeClr val="tx1"/>
                </a:solidFill>
                <a:latin typeface="微软雅黑" pitchFamily="34" charset="-122"/>
                <a:ea typeface="微软雅黑" pitchFamily="34" charset="-122"/>
                <a:cs typeface="Lucida Grande"/>
                <a:sym typeface="Lucida Grande"/>
              </a:rPr>
              <a:t>规划达到标准、实现目标的路径并具体组织实施的过程</a:t>
            </a:r>
            <a:endParaRPr lang="zh-CN" altLang="en-US" sz="1800" dirty="0">
              <a:solidFill>
                <a:schemeClr val="tx1"/>
              </a:solidFill>
              <a:latin typeface="微软雅黑" pitchFamily="34" charset="-122"/>
              <a:ea typeface="微软雅黑" pitchFamily="34" charset="-122"/>
            </a:endParaRPr>
          </a:p>
        </p:txBody>
      </p:sp>
      <p:sp>
        <p:nvSpPr>
          <p:cNvPr id="8" name="矩形 7"/>
          <p:cNvSpPr/>
          <p:nvPr/>
        </p:nvSpPr>
        <p:spPr>
          <a:xfrm>
            <a:off x="827584" y="2787774"/>
            <a:ext cx="7560840" cy="923330"/>
          </a:xfrm>
          <a:prstGeom prst="rect">
            <a:avLst/>
          </a:prstGeom>
        </p:spPr>
        <p:txBody>
          <a:bodyPr wrap="square">
            <a:spAutoFit/>
          </a:bodyPr>
          <a:lstStyle/>
          <a:p>
            <a:pPr algn="just"/>
            <a:r>
              <a:rPr lang="zh-CN" altLang="en-US" sz="1800" dirty="0" smtClean="0">
                <a:latin typeface="微软雅黑" pitchFamily="34" charset="-122"/>
                <a:ea typeface="微软雅黑" pitchFamily="34" charset="-122"/>
                <a:cs typeface="Lucida Grande"/>
                <a:sym typeface="Lucida Grande"/>
              </a:rPr>
              <a:t>通过实施的</a:t>
            </a:r>
            <a:r>
              <a:rPr lang="zh-CN" altLang="en-US" sz="1800" b="1" dirty="0" smtClean="0">
                <a:latin typeface="微软雅黑" pitchFamily="34" charset="-122"/>
                <a:ea typeface="微软雅黑" pitchFamily="34" charset="-122"/>
                <a:cs typeface="Lucida Grande"/>
                <a:sym typeface="Lucida Grande"/>
              </a:rPr>
              <a:t>数据采集</a:t>
            </a:r>
            <a:r>
              <a:rPr lang="zh-CN" altLang="en-US" sz="1800" dirty="0" smtClean="0">
                <a:latin typeface="微软雅黑" pitchFamily="34" charset="-122"/>
                <a:ea typeface="微软雅黑" pitchFamily="34" charset="-122"/>
                <a:cs typeface="Lucida Grande"/>
                <a:sym typeface="Lucida Grande"/>
              </a:rPr>
              <a:t>，</a:t>
            </a:r>
            <a:r>
              <a:rPr lang="zh-CN" altLang="en-US" sz="1800" b="1" dirty="0" smtClean="0">
                <a:latin typeface="微软雅黑" pitchFamily="34" charset="-122"/>
                <a:ea typeface="微软雅黑" pitchFamily="34" charset="-122"/>
                <a:cs typeface="Lucida Grande"/>
                <a:sym typeface="Lucida Grande"/>
              </a:rPr>
              <a:t>监测实施状态</a:t>
            </a:r>
            <a:r>
              <a:rPr lang="zh-CN" altLang="en-US" sz="1800" dirty="0" smtClean="0">
                <a:latin typeface="微软雅黑" pitchFamily="34" charset="-122"/>
                <a:ea typeface="微软雅黑" pitchFamily="34" charset="-122"/>
                <a:cs typeface="Lucida Grande"/>
                <a:sym typeface="Lucida Grande"/>
              </a:rPr>
              <a:t>，并通过设置一些指标及指标底线标准，当状态数据达到或者</a:t>
            </a:r>
            <a:r>
              <a:rPr lang="zh-CN" altLang="en-US" sz="1800" b="1" dirty="0" smtClean="0">
                <a:latin typeface="微软雅黑" pitchFamily="34" charset="-122"/>
                <a:ea typeface="微软雅黑" pitchFamily="34" charset="-122"/>
                <a:cs typeface="Lucida Grande"/>
                <a:sym typeface="Lucida Grande"/>
              </a:rPr>
              <a:t>低于底线标准时，进行预警</a:t>
            </a:r>
            <a:r>
              <a:rPr lang="zh-CN" altLang="en-US" sz="1800" dirty="0" smtClean="0">
                <a:latin typeface="微软雅黑" pitchFamily="34" charset="-122"/>
                <a:ea typeface="微软雅黑" pitchFamily="34" charset="-122"/>
                <a:cs typeface="Lucida Grande"/>
                <a:sym typeface="Lucida Grande"/>
              </a:rPr>
              <a:t>，实施者根据预警调整设计方案，促成实施过程更好的实现“设计”</a:t>
            </a:r>
            <a:endParaRPr lang="zh-CN" altLang="en-US" sz="1800" dirty="0">
              <a:latin typeface="微软雅黑" pitchFamily="34" charset="-122"/>
              <a:ea typeface="微软雅黑" pitchFamily="34" charset="-122"/>
            </a:endParaRPr>
          </a:p>
        </p:txBody>
      </p:sp>
      <p:sp>
        <p:nvSpPr>
          <p:cNvPr id="10" name="矩形 9"/>
          <p:cNvSpPr/>
          <p:nvPr/>
        </p:nvSpPr>
        <p:spPr>
          <a:xfrm>
            <a:off x="827584" y="3723878"/>
            <a:ext cx="7632848" cy="1200329"/>
          </a:xfrm>
          <a:prstGeom prst="rect">
            <a:avLst/>
          </a:prstGeom>
        </p:spPr>
        <p:txBody>
          <a:bodyPr wrap="square">
            <a:spAutoFit/>
          </a:bodyPr>
          <a:lstStyle/>
          <a:p>
            <a:pPr algn="l"/>
            <a:r>
              <a:rPr lang="zh-CN" altLang="zh-CN" sz="1800" dirty="0" smtClean="0">
                <a:latin typeface="微软雅黑" pitchFamily="34" charset="-122"/>
                <a:ea typeface="微软雅黑" pitchFamily="34" charset="-122"/>
                <a:cs typeface="Lucida Grande"/>
                <a:sym typeface="Lucida Grande"/>
              </a:rPr>
              <a:t>在实施达到一定阶段后，需要</a:t>
            </a:r>
            <a:r>
              <a:rPr lang="zh-CN" altLang="zh-CN" sz="1800" b="1" dirty="0" smtClean="0">
                <a:latin typeface="微软雅黑" pitchFamily="34" charset="-122"/>
                <a:ea typeface="微软雅黑" pitchFamily="34" charset="-122"/>
                <a:cs typeface="Lucida Grande"/>
                <a:sym typeface="Lucida Grande"/>
              </a:rPr>
              <a:t>对着标准，进行诊断，根据诊断结果，实施激励</a:t>
            </a:r>
            <a:r>
              <a:rPr lang="zh-CN" altLang="zh-CN" sz="1800" dirty="0" smtClean="0">
                <a:latin typeface="微软雅黑" pitchFamily="34" charset="-122"/>
                <a:ea typeface="微软雅黑" pitchFamily="34" charset="-122"/>
                <a:cs typeface="Lucida Grande"/>
                <a:sym typeface="Lucida Grande"/>
              </a:rPr>
              <a:t>，对于诊断中发现的问题进行</a:t>
            </a:r>
            <a:r>
              <a:rPr lang="zh-CN" altLang="zh-CN" sz="1800" b="1" dirty="0" smtClean="0">
                <a:latin typeface="微软雅黑" pitchFamily="34" charset="-122"/>
                <a:ea typeface="微软雅黑" pitchFamily="34" charset="-122"/>
                <a:cs typeface="Lucida Grande"/>
                <a:sym typeface="Lucida Grande"/>
              </a:rPr>
              <a:t>不断的学习和创新</a:t>
            </a:r>
            <a:r>
              <a:rPr lang="zh-CN" altLang="zh-CN" sz="1800" dirty="0" smtClean="0">
                <a:latin typeface="微软雅黑" pitchFamily="34" charset="-122"/>
                <a:ea typeface="微软雅黑" pitchFamily="34" charset="-122"/>
                <a:cs typeface="Lucida Grande"/>
                <a:sym typeface="Lucida Grande"/>
              </a:rPr>
              <a:t>，进而修正赶紧目标体系，构成下一阶段的工作起点，由此形成“</a:t>
            </a:r>
            <a:r>
              <a:rPr lang="zh-CN" altLang="zh-CN" sz="1800" b="1" dirty="0" smtClean="0">
                <a:solidFill>
                  <a:srgbClr val="C00000"/>
                </a:solidFill>
                <a:latin typeface="微软雅黑" pitchFamily="34" charset="-122"/>
                <a:ea typeface="微软雅黑" pitchFamily="34" charset="-122"/>
                <a:cs typeface="Lucida Grande"/>
                <a:sym typeface="Lucida Grande"/>
              </a:rPr>
              <a:t>大环套小环</a:t>
            </a:r>
            <a:r>
              <a:rPr lang="zh-CN" altLang="zh-CN" sz="1800" dirty="0" smtClean="0">
                <a:latin typeface="微软雅黑" pitchFamily="34" charset="-122"/>
                <a:ea typeface="微软雅黑" pitchFamily="34" charset="-122"/>
                <a:cs typeface="Lucida Grande"/>
                <a:sym typeface="Lucida Grande"/>
              </a:rPr>
              <a:t>”、</a:t>
            </a:r>
            <a:r>
              <a:rPr lang="zh-CN" altLang="zh-CN" sz="1800" b="1" dirty="0" smtClean="0">
                <a:solidFill>
                  <a:srgbClr val="C00000"/>
                </a:solidFill>
                <a:latin typeface="微软雅黑" pitchFamily="34" charset="-122"/>
                <a:ea typeface="微软雅黑" pitchFamily="34" charset="-122"/>
                <a:cs typeface="Lucida Grande"/>
                <a:sym typeface="Lucida Grande"/>
              </a:rPr>
              <a:t>持续不断的质量改进上升通道</a:t>
            </a:r>
            <a:endParaRPr lang="zh-CN" altLang="en-US" sz="1800" b="1" dirty="0" smtClean="0">
              <a:solidFill>
                <a:srgbClr val="C00000"/>
              </a:solidFill>
              <a:latin typeface="微软雅黑" pitchFamily="34" charset="-122"/>
              <a:ea typeface="微软雅黑" pitchFamily="34" charset="-122"/>
              <a:cs typeface="Lucida Grande"/>
              <a:sym typeface="Lucida Grande"/>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5" name="矩形 4"/>
          <p:cNvSpPr/>
          <p:nvPr/>
        </p:nvSpPr>
        <p:spPr>
          <a:xfrm>
            <a:off x="1115616" y="1347614"/>
            <a:ext cx="6264696" cy="677108"/>
          </a:xfrm>
          <a:prstGeom prst="rect">
            <a:avLst/>
          </a:prstGeom>
        </p:spPr>
        <p:txBody>
          <a:bodyPr wrap="square">
            <a:spAutoFit/>
          </a:bodyPr>
          <a:lstStyle/>
          <a:p>
            <a:pPr algn="l"/>
            <a:r>
              <a:rPr lang="zh-CN" altLang="en-US" dirty="0" smtClean="0">
                <a:latin typeface="微软雅黑" pitchFamily="34" charset="-122"/>
                <a:ea typeface="微软雅黑" pitchFamily="34" charset="-122"/>
              </a:rPr>
              <a:t>搭建</a:t>
            </a:r>
            <a:r>
              <a:rPr lang="zh-CN" altLang="en-US" b="1" dirty="0" smtClean="0">
                <a:latin typeface="微软雅黑" pitchFamily="34" charset="-122"/>
                <a:ea typeface="微软雅黑" pitchFamily="34" charset="-122"/>
              </a:rPr>
              <a:t>中职人才培养工作状态数据管理系统</a:t>
            </a:r>
            <a:r>
              <a:rPr lang="zh-CN" altLang="en-US" dirty="0" smtClean="0">
                <a:latin typeface="微软雅黑" pitchFamily="34" charset="-122"/>
                <a:ea typeface="微软雅黑" pitchFamily="34" charset="-122"/>
              </a:rPr>
              <a:t>是诊改工作的三大任务之一，也是助力诊改的重要工具。</a:t>
            </a:r>
            <a:endParaRPr lang="zh-CN" altLang="en-US" dirty="0">
              <a:latin typeface="微软雅黑" pitchFamily="34" charset="-122"/>
              <a:ea typeface="微软雅黑" pitchFamily="34" charset="-122"/>
            </a:endParaRPr>
          </a:p>
        </p:txBody>
      </p:sp>
      <p:sp>
        <p:nvSpPr>
          <p:cNvPr id="7" name="矩形 6"/>
          <p:cNvSpPr/>
          <p:nvPr/>
        </p:nvSpPr>
        <p:spPr>
          <a:xfrm>
            <a:off x="4499992" y="2643758"/>
            <a:ext cx="4139952" cy="1554272"/>
          </a:xfrm>
          <a:prstGeom prst="rect">
            <a:avLst/>
          </a:prstGeom>
        </p:spPr>
        <p:txBody>
          <a:bodyPr wrap="square">
            <a:spAutoFit/>
          </a:bodyPr>
          <a:lstStyle/>
          <a:p>
            <a:pPr algn="l"/>
            <a:endParaRPr lang="en-US" altLang="zh-CN" dirty="0" smtClean="0">
              <a:latin typeface="微软雅黑" pitchFamily="34" charset="-122"/>
              <a:ea typeface="微软雅黑" pitchFamily="34" charset="-122"/>
            </a:endParaRPr>
          </a:p>
          <a:p>
            <a:pPr algn="l"/>
            <a:r>
              <a:rPr lang="zh-CN" altLang="en-US" dirty="0" smtClean="0">
                <a:latin typeface="微软雅黑" pitchFamily="34" charset="-122"/>
                <a:ea typeface="微软雅黑" pitchFamily="34" charset="-122"/>
              </a:rPr>
              <a:t>人才培养过程中会产生大量的状态数据，数据会说话，通过获取状态数据、分析状态数据，能够发现人才培养过程中的问题，进而改进。</a:t>
            </a:r>
            <a:endParaRPr lang="zh-CN" altLang="en-US" dirty="0">
              <a:latin typeface="微软雅黑" pitchFamily="34" charset="-122"/>
              <a:ea typeface="微软雅黑" pitchFamily="34" charset="-122"/>
            </a:endParaRPr>
          </a:p>
        </p:txBody>
      </p:sp>
      <p:pic>
        <p:nvPicPr>
          <p:cNvPr id="155652" name="Picture 4" descr="http://img.hb.aicdn.com/f1747f0f6d9ac9c915a746819cee7eb27f3470ab6895-olu2XQ_fw5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068509"/>
            <a:ext cx="4608512" cy="3074991"/>
          </a:xfrm>
          <a:prstGeom prst="rect">
            <a:avLst/>
          </a:prstGeom>
          <a:noFill/>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667584"/>
            <a:ext cx="4031873"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一是基础建设要</a:t>
            </a:r>
            <a:r>
              <a:rPr lang="zh-CN" altLang="zh-CN" sz="2000" b="1" dirty="0" smtClean="0">
                <a:solidFill>
                  <a:srgbClr val="C00000"/>
                </a:solidFill>
                <a:latin typeface="微软雅黑" pitchFamily="34" charset="-122"/>
                <a:ea typeface="微软雅黑" pitchFamily="34" charset="-122"/>
                <a:cs typeface="Lucida Grande"/>
                <a:sym typeface="Lucida Grande"/>
              </a:rPr>
              <a:t>由有形向无形转变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3995936" y="2499742"/>
            <a:ext cx="4680520" cy="2308324"/>
          </a:xfrm>
          <a:prstGeom prst="rect">
            <a:avLst/>
          </a:prstGeom>
        </p:spPr>
        <p:txBody>
          <a:bodyPr wrap="square">
            <a:spAutoFit/>
          </a:bodyPr>
          <a:lstStyle/>
          <a:p>
            <a:pPr algn="l"/>
            <a:r>
              <a:rPr lang="zh-CN" altLang="zh-CN" sz="1800" b="1" dirty="0" smtClean="0">
                <a:latin typeface="微软雅黑" pitchFamily="34" charset="-122"/>
                <a:ea typeface="微软雅黑" pitchFamily="34" charset="-122"/>
                <a:cs typeface="Lucida Grande"/>
                <a:sym typeface="Lucida Grande"/>
              </a:rPr>
              <a:t>构建数据管理系统时要“软硬兼施”</a:t>
            </a:r>
            <a:endParaRPr lang="en-US" altLang="zh-CN" sz="1800" b="1" dirty="0" smtClean="0">
              <a:latin typeface="微软雅黑" pitchFamily="34" charset="-122"/>
              <a:ea typeface="微软雅黑" pitchFamily="34" charset="-122"/>
              <a:cs typeface="Lucida Grande"/>
              <a:sym typeface="Lucida Grande"/>
            </a:endParaRPr>
          </a:p>
          <a:p>
            <a:pPr algn="l"/>
            <a:r>
              <a:rPr lang="zh-CN" altLang="zh-CN" sz="1800" dirty="0" smtClean="0">
                <a:latin typeface="微软雅黑" pitchFamily="34" charset="-122"/>
                <a:ea typeface="微软雅黑" pitchFamily="34" charset="-122"/>
                <a:cs typeface="Lucida Grande"/>
                <a:sym typeface="Lucida Grande"/>
              </a:rPr>
              <a:t>在信息化校园的建设方面，一些学校存在重硬轻软的倾向，即花重金用于中心机房、物理服务器、通信管网等基础设施的建设，而忽视数据管理系统、数据产品等软件的开发和利用，由于科技的飞速发展，硬件的更新换代速度特别快，所以就造成了“硬件建而少用，能用时已过时”的浪费现象。</a:t>
            </a:r>
            <a:endParaRPr lang="zh-CN" altLang="en-US" sz="1800" dirty="0">
              <a:latin typeface="微软雅黑" pitchFamily="34" charset="-122"/>
              <a:ea typeface="微软雅黑" pitchFamily="34" charset="-122"/>
            </a:endParaRPr>
          </a:p>
        </p:txBody>
      </p:sp>
      <p:pic>
        <p:nvPicPr>
          <p:cNvPr id="172034" name="Picture 2" descr="http://history.people.com.cn/NMediaFile/2014/0714/MAIN201407141002000371769487560.jpg"/>
          <p:cNvPicPr>
            <a:picLocks noChangeAspect="1" noChangeArrowheads="1"/>
          </p:cNvPicPr>
          <p:nvPr/>
        </p:nvPicPr>
        <p:blipFill>
          <a:blip r:embed="rId3" cstate="print"/>
          <a:srcRect/>
          <a:stretch>
            <a:fillRect/>
          </a:stretch>
        </p:blipFill>
        <p:spPr bwMode="auto">
          <a:xfrm>
            <a:off x="179512" y="2643758"/>
            <a:ext cx="3796500" cy="2283718"/>
          </a:xfrm>
          <a:prstGeom prst="rect">
            <a:avLst/>
          </a:prstGeom>
          <a:noFill/>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667584"/>
            <a:ext cx="4031873" cy="400110"/>
          </a:xfrm>
          <a:prstGeom prst="rect">
            <a:avLst/>
          </a:prstGeom>
        </p:spPr>
        <p:txBody>
          <a:bodyPr wrap="none">
            <a:spAutoFit/>
          </a:bodyPr>
          <a:lstStyle/>
          <a:p>
            <a:r>
              <a:rPr lang="zh-CN" altLang="en-US" sz="2000" b="1" dirty="0" smtClean="0">
                <a:latin typeface="微软雅黑" pitchFamily="34" charset="-122"/>
                <a:ea typeface="微软雅黑" pitchFamily="34" charset="-122"/>
                <a:cs typeface="Lucida Grande"/>
                <a:sym typeface="Lucida Grande"/>
              </a:rPr>
              <a:t>二是建设模式要</a:t>
            </a:r>
            <a:r>
              <a:rPr lang="zh-CN" altLang="en-US" sz="2000" b="1" dirty="0" smtClean="0">
                <a:solidFill>
                  <a:srgbClr val="C00000"/>
                </a:solidFill>
                <a:latin typeface="微软雅黑" pitchFamily="34" charset="-122"/>
                <a:ea typeface="微软雅黑" pitchFamily="34" charset="-122"/>
                <a:cs typeface="Lucida Grande"/>
                <a:sym typeface="Lucida Grande"/>
              </a:rPr>
              <a:t>由孤岛向协同转变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1691680" y="2499742"/>
            <a:ext cx="6048672" cy="2308324"/>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搭建数据管理系统时，学校要</a:t>
            </a:r>
            <a:r>
              <a:rPr lang="zh-CN" altLang="en-US" sz="1800" b="1" dirty="0" smtClean="0">
                <a:latin typeface="微软雅黑" pitchFamily="34" charset="-122"/>
                <a:ea typeface="微软雅黑" pitchFamily="34" charset="-122"/>
                <a:cs typeface="Lucida Grande"/>
                <a:sym typeface="Lucida Grande"/>
              </a:rPr>
              <a:t>立足长远，统一规划，统一标准规范</a:t>
            </a:r>
            <a:r>
              <a:rPr lang="zh-CN" altLang="en-US" sz="1800" dirty="0" smtClean="0">
                <a:latin typeface="微软雅黑" pitchFamily="34" charset="-122"/>
                <a:ea typeface="微软雅黑" pitchFamily="34" charset="-122"/>
                <a:cs typeface="Lucida Grande"/>
                <a:sym typeface="Lucida Grande"/>
              </a:rPr>
              <a:t>。</a:t>
            </a:r>
            <a:endParaRPr lang="en-US" altLang="zh-CN" sz="1800" dirty="0" smtClean="0">
              <a:latin typeface="微软雅黑" pitchFamily="34" charset="-122"/>
              <a:ea typeface="微软雅黑" pitchFamily="34" charset="-122"/>
              <a:cs typeface="Lucida Grande"/>
              <a:sym typeface="Lucida Grande"/>
            </a:endParaRPr>
          </a:p>
          <a:p>
            <a:pPr algn="l"/>
            <a:r>
              <a:rPr lang="zh-CN" altLang="en-US" sz="1800" dirty="0" smtClean="0">
                <a:latin typeface="微软雅黑" pitchFamily="34" charset="-122"/>
                <a:ea typeface="微软雅黑" pitchFamily="34" charset="-122"/>
                <a:cs typeface="Lucida Grande"/>
                <a:sym typeface="Lucida Grande"/>
              </a:rPr>
              <a:t>在国家标准、教育部标准、行业标准等基础之上，兼顾各个标准之间的兼容性、一致性以及标准的可扩展性，结合学校的具体需求制定学校信息化标准与规范体系。</a:t>
            </a:r>
            <a:endParaRPr lang="en-US" altLang="zh-CN" sz="1800" dirty="0" smtClean="0">
              <a:latin typeface="微软雅黑" pitchFamily="34" charset="-122"/>
              <a:ea typeface="微软雅黑" pitchFamily="34" charset="-122"/>
              <a:cs typeface="Lucida Grande"/>
              <a:sym typeface="Lucida Grande"/>
            </a:endParaRPr>
          </a:p>
          <a:p>
            <a:pPr algn="l"/>
            <a:r>
              <a:rPr lang="zh-CN" altLang="en-US" sz="1800" dirty="0" smtClean="0">
                <a:latin typeface="微软雅黑" pitchFamily="34" charset="-122"/>
                <a:ea typeface="微软雅黑" pitchFamily="34" charset="-122"/>
                <a:cs typeface="Lucida Grande"/>
                <a:sym typeface="Lucida Grande"/>
              </a:rPr>
              <a:t>建设全校公共数据平台，构建数据交换平台，实现各信息系统的数据集成、数据共享，以及数据信息的高效利用，为各项决策提供强有力的支持。</a:t>
            </a:r>
            <a:endParaRPr lang="zh-CN" altLang="en-US" sz="1800"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http://cimage.tianjimedia.com/uploadImages/thirdImages/2015/218/8894K2Z65QBB.jpg"/>
          <p:cNvPicPr>
            <a:picLocks noChangeAspect="1" noChangeArrowheads="1"/>
          </p:cNvPicPr>
          <p:nvPr/>
        </p:nvPicPr>
        <p:blipFill>
          <a:blip r:embed="rId3" cstate="print"/>
          <a:srcRect/>
          <a:stretch>
            <a:fillRect/>
          </a:stretch>
        </p:blipFill>
        <p:spPr bwMode="auto">
          <a:xfrm>
            <a:off x="179512" y="2643758"/>
            <a:ext cx="4630105" cy="2499742"/>
          </a:xfrm>
          <a:prstGeom prst="rect">
            <a:avLst/>
          </a:prstGeom>
          <a:noFill/>
        </p:spPr>
      </p:pic>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739592"/>
            <a:ext cx="4031873" cy="400110"/>
          </a:xfrm>
          <a:prstGeom prst="rect">
            <a:avLst/>
          </a:prstGeom>
        </p:spPr>
        <p:txBody>
          <a:bodyPr wrap="none">
            <a:spAutoFit/>
          </a:bodyPr>
          <a:lstStyle/>
          <a:p>
            <a:r>
              <a:rPr lang="zh-CN" altLang="en-US" sz="2000" b="1" dirty="0" smtClean="0">
                <a:latin typeface="微软雅黑" pitchFamily="34" charset="-122"/>
                <a:ea typeface="微软雅黑" pitchFamily="34" charset="-122"/>
                <a:cs typeface="Lucida Grande"/>
                <a:sym typeface="Lucida Grande"/>
              </a:rPr>
              <a:t>三是发现问题要</a:t>
            </a:r>
            <a:r>
              <a:rPr lang="zh-CN" altLang="en-US" sz="2000" b="1" dirty="0" smtClean="0">
                <a:solidFill>
                  <a:srgbClr val="C00000"/>
                </a:solidFill>
                <a:latin typeface="微软雅黑" pitchFamily="34" charset="-122"/>
                <a:ea typeface="微软雅黑" pitchFamily="34" charset="-122"/>
                <a:cs typeface="Lucida Grande"/>
                <a:sym typeface="Lucida Grande"/>
              </a:rPr>
              <a:t>由终结向实时转变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1691680" y="2499742"/>
            <a:ext cx="6048672" cy="369332"/>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不仅要由“</a:t>
            </a:r>
            <a:r>
              <a:rPr lang="zh-CN" altLang="en-US" sz="1800" b="1" dirty="0" smtClean="0">
                <a:latin typeface="微软雅黑" pitchFamily="34" charset="-122"/>
                <a:ea typeface="微软雅黑" pitchFamily="34" charset="-122"/>
                <a:cs typeface="Lucida Grande"/>
                <a:sym typeface="Lucida Grande"/>
              </a:rPr>
              <a:t>大数据</a:t>
            </a:r>
            <a:r>
              <a:rPr lang="zh-CN" altLang="en-US" sz="1800" dirty="0" smtClean="0">
                <a:latin typeface="微软雅黑" pitchFamily="34" charset="-122"/>
                <a:ea typeface="微软雅黑" pitchFamily="34" charset="-122"/>
                <a:cs typeface="Lucida Grande"/>
                <a:sym typeface="Lucida Grande"/>
              </a:rPr>
              <a:t>”意识，还要有“</a:t>
            </a:r>
            <a:r>
              <a:rPr lang="zh-CN" altLang="en-US" sz="1800" b="1" dirty="0" smtClean="0">
                <a:solidFill>
                  <a:srgbClr val="C00000"/>
                </a:solidFill>
                <a:latin typeface="微软雅黑" pitchFamily="34" charset="-122"/>
                <a:ea typeface="微软雅黑" pitchFamily="34" charset="-122"/>
                <a:cs typeface="Lucida Grande"/>
                <a:sym typeface="Lucida Grande"/>
              </a:rPr>
              <a:t>快数据</a:t>
            </a:r>
            <a:r>
              <a:rPr lang="zh-CN" altLang="en-US" sz="1800" dirty="0" smtClean="0">
                <a:latin typeface="微软雅黑" pitchFamily="34" charset="-122"/>
                <a:ea typeface="微软雅黑" pitchFamily="34" charset="-122"/>
                <a:cs typeface="Lucida Grande"/>
                <a:sym typeface="Lucida Grande"/>
              </a:rPr>
              <a:t>”的概念。</a:t>
            </a:r>
            <a:endParaRPr lang="zh-CN" altLang="en-US" sz="1800" dirty="0">
              <a:latin typeface="微软雅黑" pitchFamily="34" charset="-122"/>
              <a:ea typeface="微软雅黑" pitchFamily="34" charset="-122"/>
            </a:endParaRPr>
          </a:p>
        </p:txBody>
      </p:sp>
      <p:sp>
        <p:nvSpPr>
          <p:cNvPr id="8" name="矩形 7"/>
          <p:cNvSpPr/>
          <p:nvPr/>
        </p:nvSpPr>
        <p:spPr>
          <a:xfrm>
            <a:off x="4211960" y="3939902"/>
            <a:ext cx="3453189" cy="400110"/>
          </a:xfrm>
          <a:prstGeom prst="rect">
            <a:avLst/>
          </a:prstGeom>
        </p:spPr>
        <p:txBody>
          <a:bodyPr wrap="none">
            <a:spAutoFit/>
          </a:bodyPr>
          <a:lstStyle/>
          <a:p>
            <a:r>
              <a:rPr lang="zh-CN" altLang="zh-CN" sz="2000" b="1" dirty="0" smtClean="0">
                <a:latin typeface="微软雅黑" pitchFamily="34" charset="-122"/>
                <a:ea typeface="微软雅黑" pitchFamily="34" charset="-122"/>
                <a:cs typeface="Lucida Grande"/>
                <a:sym typeface="Lucida Grande"/>
              </a:rPr>
              <a:t>即“大数据”</a:t>
            </a:r>
            <a:r>
              <a:rPr lang="en-US" altLang="zh-CN" sz="2000" b="1" dirty="0" smtClean="0">
                <a:latin typeface="微软雅黑" pitchFamily="34" charset="-122"/>
                <a:ea typeface="微软雅黑" pitchFamily="34" charset="-122"/>
                <a:cs typeface="Lucida Grande"/>
                <a:sym typeface="Lucida Grande"/>
              </a:rPr>
              <a:t>+</a:t>
            </a:r>
            <a:r>
              <a:rPr lang="zh-CN" altLang="zh-CN" sz="2000" b="1" dirty="0" smtClean="0">
                <a:latin typeface="微软雅黑" pitchFamily="34" charset="-122"/>
                <a:ea typeface="微软雅黑" pitchFamily="34" charset="-122"/>
                <a:cs typeface="Lucida Grande"/>
                <a:sym typeface="Lucida Grande"/>
              </a:rPr>
              <a:t>“实时采集”</a:t>
            </a:r>
            <a:endParaRPr lang="zh-CN" altLang="en-US" b="1" dirty="0">
              <a:latin typeface="微软雅黑" pitchFamily="34" charset="-122"/>
              <a:ea typeface="微软雅黑" pitchFamily="34" charset="-122"/>
            </a:endParaRPr>
          </a:p>
        </p:txBody>
      </p:sp>
      <p:sp>
        <p:nvSpPr>
          <p:cNvPr id="9" name="矩形 8"/>
          <p:cNvSpPr/>
          <p:nvPr/>
        </p:nvSpPr>
        <p:spPr>
          <a:xfrm>
            <a:off x="4211960" y="3003798"/>
            <a:ext cx="3672408" cy="923330"/>
          </a:xfrm>
          <a:prstGeom prst="rect">
            <a:avLst/>
          </a:prstGeom>
        </p:spPr>
        <p:txBody>
          <a:bodyPr wrap="square">
            <a:spAutoFit/>
          </a:bodyPr>
          <a:lstStyle/>
          <a:p>
            <a:pPr algn="l"/>
            <a:r>
              <a:rPr lang="zh-CN" altLang="zh-CN" sz="1800" dirty="0" smtClean="0">
                <a:latin typeface="微软雅黑" pitchFamily="34" charset="-122"/>
                <a:ea typeface="微软雅黑" pitchFamily="34" charset="-122"/>
                <a:cs typeface="Lucida Grande"/>
                <a:sym typeface="Lucida Grande"/>
              </a:rPr>
              <a:t>诊改工作需要的是对现在状态的描述和反映，所以需要建立“快数据”的理念</a:t>
            </a:r>
            <a:endParaRPr lang="zh-CN" altLang="en-US" sz="1800" dirty="0" smtClean="0">
              <a:latin typeface="微软雅黑" pitchFamily="34" charset="-122"/>
              <a:ea typeface="微软雅黑" pitchFamily="34" charset="-122"/>
              <a:cs typeface="Lucida Grande"/>
              <a:sym typeface="Lucida Grande"/>
            </a:endParaRP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739592"/>
            <a:ext cx="4031873" cy="400110"/>
          </a:xfrm>
          <a:prstGeom prst="rect">
            <a:avLst/>
          </a:prstGeom>
        </p:spPr>
        <p:txBody>
          <a:bodyPr wrap="none">
            <a:spAutoFit/>
          </a:bodyPr>
          <a:lstStyle/>
          <a:p>
            <a:r>
              <a:rPr lang="zh-CN" altLang="en-US" sz="2000" b="1" dirty="0" smtClean="0">
                <a:latin typeface="微软雅黑" pitchFamily="34" charset="-122"/>
                <a:ea typeface="微软雅黑" pitchFamily="34" charset="-122"/>
                <a:cs typeface="Lucida Grande"/>
                <a:sym typeface="Lucida Grande"/>
              </a:rPr>
              <a:t>四是预警功能要</a:t>
            </a:r>
            <a:r>
              <a:rPr lang="zh-CN" altLang="en-US" sz="2000" b="1" dirty="0" smtClean="0">
                <a:solidFill>
                  <a:srgbClr val="C00000"/>
                </a:solidFill>
                <a:latin typeface="微软雅黑" pitchFamily="34" charset="-122"/>
                <a:ea typeface="微软雅黑" pitchFamily="34" charset="-122"/>
                <a:cs typeface="Lucida Grande"/>
                <a:sym typeface="Lucida Grande"/>
              </a:rPr>
              <a:t>由抽象向具体转变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1691680" y="2499742"/>
            <a:ext cx="6048672" cy="646331"/>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管理系统通过采集数据、分析数据，有效实现预警功能就是它的主要价值之一</a:t>
            </a:r>
            <a:endParaRPr lang="zh-CN" altLang="en-US" sz="1800" dirty="0">
              <a:latin typeface="微软雅黑" pitchFamily="34" charset="-122"/>
              <a:ea typeface="微软雅黑" pitchFamily="34" charset="-122"/>
            </a:endParaRPr>
          </a:p>
        </p:txBody>
      </p:sp>
      <p:sp>
        <p:nvSpPr>
          <p:cNvPr id="8" name="矩形 7"/>
          <p:cNvSpPr/>
          <p:nvPr/>
        </p:nvSpPr>
        <p:spPr>
          <a:xfrm>
            <a:off x="4788024" y="3075806"/>
            <a:ext cx="3005951" cy="1422954"/>
          </a:xfrm>
          <a:prstGeom prst="rect">
            <a:avLst/>
          </a:prstGeom>
        </p:spPr>
        <p:txBody>
          <a:bodyPr wrap="none">
            <a:spAutoFit/>
          </a:bodyPr>
          <a:lstStyle/>
          <a:p>
            <a:pPr algn="l">
              <a:lnSpc>
                <a:spcPct val="150000"/>
              </a:lnSpc>
            </a:pPr>
            <a:r>
              <a:rPr lang="zh-CN" altLang="en-US" sz="2000" b="1" dirty="0" smtClean="0">
                <a:latin typeface="微软雅黑" pitchFamily="34" charset="-122"/>
                <a:ea typeface="微软雅黑" pitchFamily="34" charset="-122"/>
                <a:cs typeface="Lucida Grande"/>
                <a:sym typeface="Lucida Grande"/>
              </a:rPr>
              <a:t>一是采集的</a:t>
            </a:r>
            <a:r>
              <a:rPr lang="zh-CN" altLang="en-US" sz="2000" b="1" dirty="0" smtClean="0">
                <a:solidFill>
                  <a:srgbClr val="C00000"/>
                </a:solidFill>
                <a:latin typeface="微软雅黑" pitchFamily="34" charset="-122"/>
                <a:ea typeface="微软雅黑" pitchFamily="34" charset="-122"/>
                <a:cs typeface="Lucida Grande"/>
                <a:sym typeface="Lucida Grande"/>
              </a:rPr>
              <a:t>内容</a:t>
            </a:r>
            <a:r>
              <a:rPr lang="zh-CN" altLang="en-US" sz="2000" b="1" dirty="0" smtClean="0">
                <a:latin typeface="微软雅黑" pitchFamily="34" charset="-122"/>
                <a:ea typeface="微软雅黑" pitchFamily="34" charset="-122"/>
                <a:cs typeface="Lucida Grande"/>
                <a:sym typeface="Lucida Grande"/>
              </a:rPr>
              <a:t>做到</a:t>
            </a:r>
            <a:r>
              <a:rPr lang="zh-CN" altLang="en-US" sz="2000" b="1" dirty="0" smtClean="0">
                <a:solidFill>
                  <a:srgbClr val="C00000"/>
                </a:solidFill>
                <a:latin typeface="微软雅黑" pitchFamily="34" charset="-122"/>
                <a:ea typeface="微软雅黑" pitchFamily="34" charset="-122"/>
                <a:cs typeface="Lucida Grande"/>
                <a:sym typeface="Lucida Grande"/>
              </a:rPr>
              <a:t>关键</a:t>
            </a:r>
            <a:endParaRPr lang="en-US" altLang="zh-CN" sz="2000" b="1" dirty="0" smtClean="0">
              <a:solidFill>
                <a:srgbClr val="C00000"/>
              </a:solidFill>
              <a:latin typeface="微软雅黑" pitchFamily="34" charset="-122"/>
              <a:ea typeface="微软雅黑" pitchFamily="34" charset="-122"/>
              <a:cs typeface="Lucida Grande"/>
              <a:sym typeface="Lucida Grande"/>
            </a:endParaRPr>
          </a:p>
          <a:p>
            <a:pPr algn="l">
              <a:lnSpc>
                <a:spcPct val="150000"/>
              </a:lnSpc>
            </a:pPr>
            <a:r>
              <a:rPr lang="zh-CN" altLang="en-US" sz="2000" b="1" dirty="0" smtClean="0">
                <a:latin typeface="微软雅黑" pitchFamily="34" charset="-122"/>
                <a:ea typeface="微软雅黑" pitchFamily="34" charset="-122"/>
                <a:cs typeface="Lucida Grande"/>
                <a:sym typeface="Lucida Grande"/>
              </a:rPr>
              <a:t>二是采集的</a:t>
            </a:r>
            <a:r>
              <a:rPr lang="zh-CN" altLang="en-US" sz="2000" b="1" dirty="0" smtClean="0">
                <a:solidFill>
                  <a:srgbClr val="C00000"/>
                </a:solidFill>
                <a:latin typeface="微软雅黑" pitchFamily="34" charset="-122"/>
                <a:ea typeface="微软雅黑" pitchFamily="34" charset="-122"/>
                <a:cs typeface="Lucida Grande"/>
                <a:sym typeface="Lucida Grande"/>
              </a:rPr>
              <a:t>时间</a:t>
            </a:r>
            <a:r>
              <a:rPr lang="zh-CN" altLang="en-US" sz="2000" b="1" dirty="0" smtClean="0">
                <a:latin typeface="微软雅黑" pitchFamily="34" charset="-122"/>
                <a:ea typeface="微软雅黑" pitchFamily="34" charset="-122"/>
                <a:cs typeface="Lucida Grande"/>
                <a:sym typeface="Lucida Grande"/>
              </a:rPr>
              <a:t>做到</a:t>
            </a:r>
            <a:r>
              <a:rPr lang="zh-CN" altLang="en-US" sz="2000" b="1" dirty="0" smtClean="0">
                <a:solidFill>
                  <a:srgbClr val="C00000"/>
                </a:solidFill>
                <a:latin typeface="微软雅黑" pitchFamily="34" charset="-122"/>
                <a:ea typeface="微软雅黑" pitchFamily="34" charset="-122"/>
                <a:cs typeface="Lucida Grande"/>
                <a:sym typeface="Lucida Grande"/>
              </a:rPr>
              <a:t>及时</a:t>
            </a:r>
            <a:endParaRPr lang="en-US" altLang="zh-CN" sz="2000" b="1" dirty="0" smtClean="0">
              <a:solidFill>
                <a:srgbClr val="C00000"/>
              </a:solidFill>
              <a:latin typeface="微软雅黑" pitchFamily="34" charset="-122"/>
              <a:ea typeface="微软雅黑" pitchFamily="34" charset="-122"/>
              <a:cs typeface="Lucida Grande"/>
              <a:sym typeface="Lucida Grande"/>
            </a:endParaRPr>
          </a:p>
          <a:p>
            <a:pPr algn="l">
              <a:lnSpc>
                <a:spcPct val="150000"/>
              </a:lnSpc>
            </a:pPr>
            <a:r>
              <a:rPr lang="zh-CN" altLang="en-US" sz="2000" b="1" dirty="0" smtClean="0">
                <a:latin typeface="微软雅黑" pitchFamily="34" charset="-122"/>
                <a:ea typeface="微软雅黑" pitchFamily="34" charset="-122"/>
                <a:cs typeface="Lucida Grande"/>
                <a:sym typeface="Lucida Grande"/>
              </a:rPr>
              <a:t>三是评价的</a:t>
            </a:r>
            <a:r>
              <a:rPr lang="zh-CN" altLang="en-US" sz="2000" b="1" dirty="0" smtClean="0">
                <a:solidFill>
                  <a:srgbClr val="C00000"/>
                </a:solidFill>
                <a:latin typeface="微软雅黑" pitchFamily="34" charset="-122"/>
                <a:ea typeface="微软雅黑" pitchFamily="34" charset="-122"/>
                <a:cs typeface="Lucida Grande"/>
                <a:sym typeface="Lucida Grande"/>
              </a:rPr>
              <a:t>标准</a:t>
            </a:r>
            <a:r>
              <a:rPr lang="zh-CN" altLang="en-US" sz="2000" b="1" dirty="0" smtClean="0">
                <a:latin typeface="微软雅黑" pitchFamily="34" charset="-122"/>
                <a:ea typeface="微软雅黑" pitchFamily="34" charset="-122"/>
                <a:cs typeface="Lucida Grande"/>
                <a:sym typeface="Lucida Grande"/>
              </a:rPr>
              <a:t>做到</a:t>
            </a:r>
            <a:r>
              <a:rPr lang="zh-CN" altLang="en-US" sz="2000" b="1" dirty="0" smtClean="0">
                <a:solidFill>
                  <a:srgbClr val="C00000"/>
                </a:solidFill>
                <a:latin typeface="微软雅黑" pitchFamily="34" charset="-122"/>
                <a:ea typeface="微软雅黑" pitchFamily="34" charset="-122"/>
                <a:cs typeface="Lucida Grande"/>
                <a:sym typeface="Lucida Grande"/>
              </a:rPr>
              <a:t>全面</a:t>
            </a:r>
            <a:endParaRPr lang="zh-CN" altLang="en-US" b="1" dirty="0">
              <a:solidFill>
                <a:srgbClr val="C00000"/>
              </a:solidFill>
              <a:latin typeface="微软雅黑" pitchFamily="34" charset="-122"/>
              <a:ea typeface="微软雅黑" pitchFamily="34" charset="-122"/>
            </a:endParaRPr>
          </a:p>
        </p:txBody>
      </p:sp>
      <p:sp>
        <p:nvSpPr>
          <p:cNvPr id="9" name="矩形 8"/>
          <p:cNvSpPr/>
          <p:nvPr/>
        </p:nvSpPr>
        <p:spPr>
          <a:xfrm>
            <a:off x="1691680" y="3435846"/>
            <a:ext cx="2736304" cy="646331"/>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如何加强数据分析的有效性和预警功能的及时性：</a:t>
            </a:r>
          </a:p>
        </p:txBody>
      </p:sp>
      <p:sp>
        <p:nvSpPr>
          <p:cNvPr id="12" name="左中括号 11"/>
          <p:cNvSpPr/>
          <p:nvPr/>
        </p:nvSpPr>
        <p:spPr>
          <a:xfrm>
            <a:off x="4499992" y="3291830"/>
            <a:ext cx="216024" cy="1080120"/>
          </a:xfrm>
          <a:prstGeom prst="leftBracket">
            <a:avLst>
              <a:gd name="adj" fmla="val 59777"/>
            </a:avLst>
          </a:prstGeom>
          <a:noFill/>
          <a:ln w="25400" cap="flat">
            <a:solidFill>
              <a:srgbClr val="C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C00000"/>
              </a:solidFill>
              <a:effectLst/>
              <a:uFillTx/>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739592"/>
            <a:ext cx="4031873" cy="400110"/>
          </a:xfrm>
          <a:prstGeom prst="rect">
            <a:avLst/>
          </a:prstGeom>
        </p:spPr>
        <p:txBody>
          <a:bodyPr wrap="none">
            <a:spAutoFit/>
          </a:bodyPr>
          <a:lstStyle/>
          <a:p>
            <a:r>
              <a:rPr lang="zh-CN" altLang="en-US" sz="2000" b="1" dirty="0" smtClean="0">
                <a:latin typeface="微软雅黑" pitchFamily="34" charset="-122"/>
                <a:ea typeface="微软雅黑" pitchFamily="34" charset="-122"/>
                <a:cs typeface="Lucida Grande"/>
                <a:sym typeface="Lucida Grande"/>
              </a:rPr>
              <a:t>五是明确标准要</a:t>
            </a:r>
            <a:r>
              <a:rPr lang="zh-CN" altLang="en-US" sz="2000" b="1" dirty="0" smtClean="0">
                <a:solidFill>
                  <a:srgbClr val="C00000"/>
                </a:solidFill>
                <a:latin typeface="微软雅黑" pitchFamily="34" charset="-122"/>
                <a:ea typeface="微软雅黑" pitchFamily="34" charset="-122"/>
                <a:cs typeface="Lucida Grande"/>
                <a:sym typeface="Lucida Grande"/>
              </a:rPr>
              <a:t>由单一向体系转变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1691680" y="2499742"/>
            <a:ext cx="6048672" cy="646331"/>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要想平台发挥预警功能，除了采集数据显示状态外，对标（参照标准）也是一项非常关键的步骤</a:t>
            </a:r>
            <a:endParaRPr lang="zh-CN" altLang="en-US" sz="1800" dirty="0">
              <a:latin typeface="微软雅黑" pitchFamily="34" charset="-122"/>
              <a:ea typeface="微软雅黑" pitchFamily="34" charset="-122"/>
            </a:endParaRPr>
          </a:p>
        </p:txBody>
      </p:sp>
      <p:sp>
        <p:nvSpPr>
          <p:cNvPr id="8" name="矩形 7"/>
          <p:cNvSpPr/>
          <p:nvPr/>
        </p:nvSpPr>
        <p:spPr>
          <a:xfrm>
            <a:off x="4572000" y="3075806"/>
            <a:ext cx="4240263" cy="1477328"/>
          </a:xfrm>
          <a:prstGeom prst="rect">
            <a:avLst/>
          </a:prstGeom>
        </p:spPr>
        <p:txBody>
          <a:bodyPr wrap="none">
            <a:spAutoFit/>
          </a:bodyPr>
          <a:lstStyle/>
          <a:p>
            <a:pPr algn="l">
              <a:lnSpc>
                <a:spcPct val="150000"/>
              </a:lnSpc>
            </a:pPr>
            <a:r>
              <a:rPr lang="zh-CN" altLang="en-US" sz="2000" b="1" dirty="0" smtClean="0">
                <a:latin typeface="微软雅黑" pitchFamily="34" charset="-122"/>
                <a:ea typeface="微软雅黑" pitchFamily="34" charset="-122"/>
                <a:cs typeface="Lucida Grande"/>
                <a:sym typeface="Lucida Grande"/>
              </a:rPr>
              <a:t>一是公布的标准：</a:t>
            </a:r>
            <a:r>
              <a:rPr lang="zh-CN" altLang="en-US" sz="1800" dirty="0" smtClean="0">
                <a:latin typeface="微软雅黑" pitchFamily="34" charset="-122"/>
                <a:ea typeface="微软雅黑" pitchFamily="34" charset="-122"/>
                <a:cs typeface="Lucida Grande"/>
                <a:sym typeface="Lucida Grande"/>
              </a:rPr>
              <a:t>如</a:t>
            </a:r>
            <a:r>
              <a:rPr lang="en-US" altLang="zh-CN" sz="1800" dirty="0" smtClean="0">
                <a:latin typeface="微软雅黑" pitchFamily="34" charset="-122"/>
                <a:ea typeface="微软雅黑" pitchFamily="34" charset="-122"/>
                <a:cs typeface="Lucida Grande"/>
                <a:sym typeface="Lucida Grande"/>
              </a:rPr>
              <a:t>ISO</a:t>
            </a:r>
            <a:r>
              <a:rPr lang="zh-CN" altLang="en-US" sz="1800" dirty="0" smtClean="0">
                <a:latin typeface="微软雅黑" pitchFamily="34" charset="-122"/>
                <a:ea typeface="微软雅黑" pitchFamily="34" charset="-122"/>
                <a:cs typeface="Lucida Grande"/>
                <a:sym typeface="Lucida Grande"/>
              </a:rPr>
              <a:t>，国标、部标</a:t>
            </a:r>
            <a:endParaRPr lang="en-US" altLang="zh-CN" sz="2000" dirty="0" smtClean="0">
              <a:latin typeface="微软雅黑" pitchFamily="34" charset="-122"/>
              <a:ea typeface="微软雅黑" pitchFamily="34" charset="-122"/>
              <a:cs typeface="Lucida Grande"/>
              <a:sym typeface="Lucida Grande"/>
            </a:endParaRPr>
          </a:p>
          <a:p>
            <a:pPr algn="l">
              <a:lnSpc>
                <a:spcPct val="150000"/>
              </a:lnSpc>
            </a:pPr>
            <a:r>
              <a:rPr lang="zh-CN" altLang="en-US" sz="2000" b="1" dirty="0" smtClean="0">
                <a:latin typeface="微软雅黑" pitchFamily="34" charset="-122"/>
                <a:ea typeface="微软雅黑" pitchFamily="34" charset="-122"/>
                <a:cs typeface="Lucida Grande"/>
                <a:sym typeface="Lucida Grande"/>
              </a:rPr>
              <a:t>二是文件规定的标准 </a:t>
            </a:r>
            <a:r>
              <a:rPr lang="en-US" altLang="zh-CN" sz="2000" dirty="0" smtClean="0">
                <a:latin typeface="微软雅黑" pitchFamily="34" charset="-122"/>
                <a:ea typeface="微软雅黑" pitchFamily="34" charset="-122"/>
                <a:cs typeface="Lucida Grande"/>
                <a:sym typeface="Lucida Grande"/>
              </a:rPr>
              <a:t>——</a:t>
            </a:r>
            <a:r>
              <a:rPr lang="zh-CN" altLang="en-US" sz="2000" dirty="0" smtClean="0">
                <a:latin typeface="微软雅黑" pitchFamily="34" charset="-122"/>
                <a:ea typeface="微软雅黑" pitchFamily="34" charset="-122"/>
                <a:cs typeface="Lucida Grande"/>
                <a:sym typeface="Lucida Grande"/>
              </a:rPr>
              <a:t>“底线”</a:t>
            </a:r>
            <a:endParaRPr lang="en-US" altLang="zh-CN" sz="2000" dirty="0" smtClean="0">
              <a:latin typeface="微软雅黑" pitchFamily="34" charset="-122"/>
              <a:ea typeface="微软雅黑" pitchFamily="34" charset="-122"/>
              <a:cs typeface="Lucida Grande"/>
              <a:sym typeface="Lucida Grande"/>
            </a:endParaRPr>
          </a:p>
          <a:p>
            <a:pPr algn="l">
              <a:lnSpc>
                <a:spcPct val="150000"/>
              </a:lnSpc>
            </a:pPr>
            <a:r>
              <a:rPr lang="zh-CN" altLang="en-US" sz="2000" b="1" dirty="0" smtClean="0">
                <a:latin typeface="微软雅黑" pitchFamily="34" charset="-122"/>
                <a:ea typeface="微软雅黑" pitchFamily="34" charset="-122"/>
                <a:cs typeface="Lucida Grande"/>
                <a:sym typeface="Lucida Grande"/>
              </a:rPr>
              <a:t>三是学校自定标准 </a:t>
            </a:r>
            <a:r>
              <a:rPr lang="en-US" altLang="zh-CN" sz="2000" dirty="0" smtClean="0">
                <a:latin typeface="微软雅黑" pitchFamily="34" charset="-122"/>
                <a:ea typeface="微软雅黑" pitchFamily="34" charset="-122"/>
                <a:cs typeface="Lucida Grande"/>
                <a:sym typeface="Lucida Grande"/>
              </a:rPr>
              <a:t>——</a:t>
            </a:r>
            <a:r>
              <a:rPr lang="zh-CN" altLang="en-US" sz="2000" dirty="0" smtClean="0">
                <a:latin typeface="微软雅黑" pitchFamily="34" charset="-122"/>
                <a:ea typeface="微软雅黑" pitchFamily="34" charset="-122"/>
                <a:cs typeface="Lucida Grande"/>
                <a:sym typeface="Lucida Grande"/>
              </a:rPr>
              <a:t>学校的特色</a:t>
            </a:r>
            <a:endParaRPr lang="zh-CN" altLang="en-US" dirty="0">
              <a:solidFill>
                <a:srgbClr val="C00000"/>
              </a:solidFill>
              <a:latin typeface="微软雅黑" pitchFamily="34" charset="-122"/>
              <a:ea typeface="微软雅黑" pitchFamily="34" charset="-122"/>
            </a:endParaRPr>
          </a:p>
        </p:txBody>
      </p:sp>
      <p:sp>
        <p:nvSpPr>
          <p:cNvPr id="9" name="矩形 8"/>
          <p:cNvSpPr/>
          <p:nvPr/>
        </p:nvSpPr>
        <p:spPr>
          <a:xfrm>
            <a:off x="1691680" y="3570570"/>
            <a:ext cx="2736304" cy="369332"/>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标准主要分为三个层次：</a:t>
            </a:r>
          </a:p>
        </p:txBody>
      </p:sp>
      <p:sp>
        <p:nvSpPr>
          <p:cNvPr id="12" name="左中括号 11"/>
          <p:cNvSpPr/>
          <p:nvPr/>
        </p:nvSpPr>
        <p:spPr>
          <a:xfrm>
            <a:off x="4355976" y="3363838"/>
            <a:ext cx="216024" cy="1080120"/>
          </a:xfrm>
          <a:prstGeom prst="leftBracket">
            <a:avLst>
              <a:gd name="adj" fmla="val 59777"/>
            </a:avLst>
          </a:prstGeom>
          <a:noFill/>
          <a:ln w="25400" cap="flat">
            <a:solidFill>
              <a:srgbClr val="C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C00000"/>
              </a:solidFill>
              <a:effectLst/>
              <a:uFillTx/>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p:cNvPicPr>
            <a:picLocks noChangeAspect="1" noChangeArrowheads="1"/>
          </p:cNvPicPr>
          <p:nvPr/>
        </p:nvPicPr>
        <p:blipFill>
          <a:blip r:embed="rId2" cstate="print"/>
          <a:srcRect b="30215"/>
          <a:stretch>
            <a:fillRect/>
          </a:stretch>
        </p:blipFill>
        <p:spPr bwMode="auto">
          <a:xfrm>
            <a:off x="0" y="-20538"/>
            <a:ext cx="9144000" cy="1759124"/>
          </a:xfrm>
          <a:prstGeom prst="rect">
            <a:avLst/>
          </a:prstGeom>
          <a:noFill/>
          <a:ln w="9525">
            <a:noFill/>
            <a:miter lim="800000"/>
            <a:headEnd/>
            <a:tailEnd/>
          </a:ln>
        </p:spPr>
      </p:pic>
      <p:sp>
        <p:nvSpPr>
          <p:cNvPr id="86" name="圆角矩形 85"/>
          <p:cNvSpPr/>
          <p:nvPr/>
        </p:nvSpPr>
        <p:spPr>
          <a:xfrm>
            <a:off x="2699792" y="195486"/>
            <a:ext cx="1224136" cy="317818"/>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defTabSz="825500" rtl="0" latinLnBrk="1" hangingPunct="0"/>
            <a:r>
              <a:rPr lang="zh-CN" altLang="zh-CN" sz="1200" b="1" dirty="0" smtClean="0">
                <a:solidFill>
                  <a:schemeClr val="tx1">
                    <a:lumMod val="65000"/>
                    <a:lumOff val="35000"/>
                  </a:schemeClr>
                </a:solidFill>
                <a:latin typeface="微软雅黑" pitchFamily="34" charset="-122"/>
                <a:ea typeface="微软雅黑" pitchFamily="34" charset="-122"/>
              </a:rPr>
              <a:t>中等职业院校</a:t>
            </a:r>
            <a:endParaRPr lang="en-US" altLang="zh-CN" sz="1200" b="1" dirty="0" smtClean="0">
              <a:solidFill>
                <a:schemeClr val="tx1">
                  <a:lumMod val="65000"/>
                  <a:lumOff val="35000"/>
                </a:schemeClr>
              </a:solidFill>
              <a:latin typeface="微软雅黑" pitchFamily="34" charset="-122"/>
              <a:ea typeface="微软雅黑" pitchFamily="34" charset="-122"/>
            </a:endParaRPr>
          </a:p>
        </p:txBody>
      </p:sp>
      <p:sp>
        <p:nvSpPr>
          <p:cNvPr id="83" name="矩形 82"/>
          <p:cNvSpPr/>
          <p:nvPr/>
        </p:nvSpPr>
        <p:spPr>
          <a:xfrm>
            <a:off x="2483768" y="4754880"/>
            <a:ext cx="792480" cy="388620"/>
          </a:xfrm>
          <a:prstGeom prst="rect">
            <a:avLst/>
          </a:prstGeom>
          <a:solidFill>
            <a:srgbClr val="34A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lt1"/>
              </a:solidFill>
              <a:sym typeface="Arial" panose="020B0604020202020204" pitchFamily="34" charset="0"/>
            </a:endParaRPr>
          </a:p>
        </p:txBody>
      </p:sp>
      <p:sp>
        <p:nvSpPr>
          <p:cNvPr id="82" name="矩形 81"/>
          <p:cNvSpPr/>
          <p:nvPr/>
        </p:nvSpPr>
        <p:spPr>
          <a:xfrm>
            <a:off x="1645920" y="-12192"/>
            <a:ext cx="792480" cy="1791854"/>
          </a:xfrm>
          <a:prstGeom prst="rect">
            <a:avLst/>
          </a:prstGeom>
          <a:solidFill>
            <a:schemeClr val="tx1">
              <a:lumMod val="50000"/>
              <a:lumOff val="50000"/>
            </a:schemeClr>
          </a:solidFill>
          <a:ln>
            <a:noFill/>
          </a:ln>
          <a:effectLst/>
        </p:spPr>
        <p:txBody>
          <a:bodyPr vert="horz" wrap="square" lIns="72009" tIns="36005" rIns="72009" bIns="36005" numCol="1" anchor="t" anchorCtr="0" compatLnSpc="1">
            <a:prstTxWarp prst="textNoShape">
              <a:avLst/>
            </a:prstTxWarp>
          </a:bodyPr>
          <a:lstStyle/>
          <a:p>
            <a:endParaRPr lang="zh-CN" altLang="en-US" sz="1890">
              <a:ea typeface="微软雅黑" panose="020B0503020204020204" pitchFamily="34" charset="-122"/>
              <a:sym typeface="Arial" panose="020B0604020202020204" pitchFamily="34" charset="0"/>
            </a:endParaRPr>
          </a:p>
        </p:txBody>
      </p:sp>
      <p:sp>
        <p:nvSpPr>
          <p:cNvPr id="10" name="平行四边形 9"/>
          <p:cNvSpPr/>
          <p:nvPr/>
        </p:nvSpPr>
        <p:spPr>
          <a:xfrm>
            <a:off x="1024017" y="1761270"/>
            <a:ext cx="1420630" cy="1188288"/>
          </a:xfrm>
          <a:prstGeom prst="parallelogram">
            <a:avLst>
              <a:gd name="adj" fmla="val 52253"/>
            </a:avLst>
          </a:prstGeom>
          <a:gradFill flip="none" rotWithShape="1">
            <a:gsLst>
              <a:gs pos="100000">
                <a:srgbClr val="DA4637"/>
              </a:gs>
              <a:gs pos="0">
                <a:srgbClr val="BE321E"/>
              </a:gs>
              <a:gs pos="40000">
                <a:srgbClr val="F55A50">
                  <a:alpha val="7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510381" y="2355414"/>
            <a:ext cx="1420630" cy="1188288"/>
          </a:xfrm>
          <a:prstGeom prst="parallelogram">
            <a:avLst>
              <a:gd name="adj" fmla="val 52253"/>
            </a:avLst>
          </a:prstGeom>
          <a:gradFill>
            <a:gsLst>
              <a:gs pos="100000">
                <a:srgbClr val="504E44"/>
              </a:gs>
              <a:gs pos="0">
                <a:srgbClr val="505046"/>
              </a:gs>
              <a:gs pos="40000">
                <a:srgbClr val="504B41">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988729" y="2949558"/>
            <a:ext cx="1420630" cy="1188288"/>
          </a:xfrm>
          <a:prstGeom prst="parallelogram">
            <a:avLst>
              <a:gd name="adj" fmla="val 52253"/>
            </a:avLst>
          </a:prstGeom>
          <a:gradFill>
            <a:gsLst>
              <a:gs pos="2000">
                <a:srgbClr val="A6A5A0"/>
              </a:gs>
              <a:gs pos="100000">
                <a:srgbClr val="98958C"/>
              </a:gs>
              <a:gs pos="40000">
                <a:srgbClr val="B4B4B4">
                  <a:alpha val="69804"/>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478652" y="3543702"/>
            <a:ext cx="1420630" cy="1188288"/>
          </a:xfrm>
          <a:prstGeom prst="parallelogram">
            <a:avLst>
              <a:gd name="adj" fmla="val 52253"/>
            </a:avLst>
          </a:prstGeom>
          <a:gradFill>
            <a:gsLst>
              <a:gs pos="0">
                <a:srgbClr val="4FC0CC"/>
              </a:gs>
              <a:gs pos="100000">
                <a:srgbClr val="39B8C5"/>
              </a:gs>
              <a:gs pos="40000">
                <a:srgbClr val="64C8D2">
                  <a:alpha val="69804"/>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395537" y="2260815"/>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467545" y="2854959"/>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933973" y="2304695"/>
            <a:ext cx="2916000" cy="50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539553" y="3449103"/>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611561" y="4043247"/>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组合 19"/>
          <p:cNvGrpSpPr/>
          <p:nvPr/>
        </p:nvGrpSpPr>
        <p:grpSpPr>
          <a:xfrm>
            <a:off x="1319543" y="2383230"/>
            <a:ext cx="506645" cy="506645"/>
            <a:chOff x="1319543" y="1686014"/>
            <a:chExt cx="506645" cy="506645"/>
          </a:xfrm>
          <a:effectLst>
            <a:reflection blurRad="6350" stA="52000" endA="300" endPos="35000" dir="5400000" sy="-100000" algn="bl" rotWithShape="0"/>
          </a:effectLst>
        </p:grpSpPr>
        <p:sp>
          <p:nvSpPr>
            <p:cNvPr id="21" name="椭圆 20"/>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弧形 21"/>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弧形 26"/>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7"/>
          <p:cNvGrpSpPr/>
          <p:nvPr/>
        </p:nvGrpSpPr>
        <p:grpSpPr>
          <a:xfrm>
            <a:off x="1812423" y="3008874"/>
            <a:ext cx="413110" cy="413110"/>
            <a:chOff x="10116616" y="1869747"/>
            <a:chExt cx="1375218" cy="1375218"/>
          </a:xfrm>
          <a:effectLst>
            <a:reflection blurRad="6350" stA="52000" endA="300" endPos="35000" dir="5400000" sy="-100000" algn="bl" rotWithShape="0"/>
          </a:effectLst>
        </p:grpSpPr>
        <p:sp>
          <p:nvSpPr>
            <p:cNvPr id="29" name="椭圆 28"/>
            <p:cNvSpPr/>
            <p:nvPr/>
          </p:nvSpPr>
          <p:spPr>
            <a:xfrm>
              <a:off x="10116616" y="1869747"/>
              <a:ext cx="1375218" cy="13752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746497" y="195174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217185" y="249962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268744" y="249962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746497" y="305213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10798596" y="2116250"/>
              <a:ext cx="5630" cy="453804"/>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0438596" y="2563704"/>
              <a:ext cx="360000" cy="2"/>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grpSp>
        <p:nvGrpSpPr>
          <p:cNvPr id="4" name="组合 35"/>
          <p:cNvGrpSpPr/>
          <p:nvPr/>
        </p:nvGrpSpPr>
        <p:grpSpPr>
          <a:xfrm>
            <a:off x="2349438" y="3568490"/>
            <a:ext cx="468000" cy="432000"/>
            <a:chOff x="9756576" y="1288324"/>
            <a:chExt cx="1586854" cy="2003506"/>
          </a:xfrm>
          <a:effectLst>
            <a:reflection blurRad="6350" stA="52000" endA="300" endPos="35000" dir="5400000" sy="-100000" algn="bl" rotWithShape="0"/>
          </a:effectLst>
        </p:grpSpPr>
        <p:sp>
          <p:nvSpPr>
            <p:cNvPr id="37" name="圆角矩形 36"/>
            <p:cNvSpPr/>
            <p:nvPr/>
          </p:nvSpPr>
          <p:spPr>
            <a:xfrm>
              <a:off x="10359467" y="2820142"/>
              <a:ext cx="381068" cy="127021"/>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422966" y="3130514"/>
              <a:ext cx="254075" cy="161316"/>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10388002" y="2975327"/>
              <a:ext cx="323999" cy="127021"/>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9756576" y="1570987"/>
              <a:ext cx="288453" cy="22304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054978" y="1590032"/>
              <a:ext cx="288452" cy="2040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0550007" y="1288324"/>
              <a:ext cx="0" cy="3017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圆角矩形 66"/>
            <p:cNvSpPr/>
            <p:nvPr/>
          </p:nvSpPr>
          <p:spPr>
            <a:xfrm>
              <a:off x="10045029" y="1681611"/>
              <a:ext cx="1009948" cy="1073456"/>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11054977" y="2497747"/>
              <a:ext cx="288453" cy="22304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9756576" y="2502236"/>
              <a:ext cx="288454" cy="21855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组合 45"/>
          <p:cNvGrpSpPr/>
          <p:nvPr/>
        </p:nvGrpSpPr>
        <p:grpSpPr>
          <a:xfrm>
            <a:off x="2728072" y="4205391"/>
            <a:ext cx="468000" cy="432000"/>
            <a:chOff x="4274149" y="4104491"/>
            <a:chExt cx="595703" cy="565393"/>
          </a:xfrm>
        </p:grpSpPr>
        <p:grpSp>
          <p:nvGrpSpPr>
            <p:cNvPr id="6" name="组合 46"/>
            <p:cNvGrpSpPr/>
            <p:nvPr/>
          </p:nvGrpSpPr>
          <p:grpSpPr>
            <a:xfrm>
              <a:off x="4274149" y="4165884"/>
              <a:ext cx="595703" cy="504000"/>
              <a:chOff x="13212960" y="2833360"/>
              <a:chExt cx="936104" cy="792000"/>
            </a:xfrm>
            <a:effectLst>
              <a:reflection blurRad="6350" stA="52000" endA="300" endPos="35000" dir="5400000" sy="-100000" algn="bl" rotWithShape="0"/>
            </a:effectLst>
          </p:grpSpPr>
          <p:sp>
            <p:nvSpPr>
              <p:cNvPr id="49" name="矩形 48"/>
              <p:cNvSpPr/>
              <p:nvPr/>
            </p:nvSpPr>
            <p:spPr>
              <a:xfrm>
                <a:off x="13212960" y="3373360"/>
                <a:ext cx="144016"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3476989" y="3229360"/>
                <a:ext cx="144016"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4005048" y="2833360"/>
                <a:ext cx="144016"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741018" y="3121360"/>
                <a:ext cx="144016"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任意多边形 47"/>
            <p:cNvSpPr/>
            <p:nvPr/>
          </p:nvSpPr>
          <p:spPr>
            <a:xfrm>
              <a:off x="4279106" y="4104491"/>
              <a:ext cx="499099" cy="367497"/>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53"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323529" y="1666671"/>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组合 53"/>
          <p:cNvGrpSpPr/>
          <p:nvPr/>
        </p:nvGrpSpPr>
        <p:grpSpPr>
          <a:xfrm>
            <a:off x="1525784" y="1723643"/>
            <a:ext cx="679994" cy="585730"/>
            <a:chOff x="1525784" y="1018807"/>
            <a:chExt cx="679994" cy="585730"/>
          </a:xfrm>
        </p:grpSpPr>
        <p:sp>
          <p:nvSpPr>
            <p:cNvPr id="55" name="矩形 54"/>
            <p:cNvSpPr/>
            <p:nvPr/>
          </p:nvSpPr>
          <p:spPr>
            <a:xfrm>
              <a:off x="1561050" y="1018807"/>
              <a:ext cx="609462" cy="523220"/>
            </a:xfrm>
            <a:prstGeom prst="rect">
              <a:avLst/>
            </a:prstGeom>
          </p:spPr>
          <p:txBody>
            <a:bodyPr wrap="none">
              <a:spAutoFit/>
            </a:bodyPr>
            <a:lstStyle/>
            <a:p>
              <a:pPr algn="ctr"/>
              <a:r>
                <a:rPr lang="en-US" altLang="zh-CN" sz="2800" dirty="0" smtClean="0">
                  <a:solidFill>
                    <a:schemeClr val="bg1"/>
                  </a:solidFill>
                  <a:latin typeface="Algerian" pitchFamily="82" charset="0"/>
                </a:rPr>
                <a:t>01</a:t>
              </a:r>
            </a:p>
          </p:txBody>
        </p:sp>
        <p:sp>
          <p:nvSpPr>
            <p:cNvPr id="56" name="矩形 55"/>
            <p:cNvSpPr/>
            <p:nvPr/>
          </p:nvSpPr>
          <p:spPr>
            <a:xfrm>
              <a:off x="1525784" y="1358316"/>
              <a:ext cx="679994" cy="246221"/>
            </a:xfrm>
            <a:prstGeom prst="rect">
              <a:avLst/>
            </a:prstGeom>
          </p:spPr>
          <p:txBody>
            <a:bodyPr wrap="none">
              <a:spAutoFit/>
            </a:bodyPr>
            <a:lstStyle/>
            <a:p>
              <a:pPr algn="ctr"/>
              <a:r>
                <a:rPr lang="en-US" altLang="zh-CN" sz="1000" dirty="0">
                  <a:solidFill>
                    <a:schemeClr val="bg1"/>
                  </a:solidFill>
                  <a:latin typeface="Algerian" pitchFamily="82" charset="0"/>
                </a:rPr>
                <a:t>OPTIONS</a:t>
              </a:r>
            </a:p>
          </p:txBody>
        </p:sp>
      </p:grpSp>
      <p:grpSp>
        <p:nvGrpSpPr>
          <p:cNvPr id="8" name="组合 56"/>
          <p:cNvGrpSpPr/>
          <p:nvPr/>
        </p:nvGrpSpPr>
        <p:grpSpPr>
          <a:xfrm>
            <a:off x="1987904" y="2310042"/>
            <a:ext cx="679994" cy="585730"/>
            <a:chOff x="1525784" y="1018807"/>
            <a:chExt cx="679994" cy="585730"/>
          </a:xfrm>
        </p:grpSpPr>
        <p:sp>
          <p:nvSpPr>
            <p:cNvPr id="58" name="矩形 57"/>
            <p:cNvSpPr/>
            <p:nvPr/>
          </p:nvSpPr>
          <p:spPr>
            <a:xfrm>
              <a:off x="1561050" y="1018807"/>
              <a:ext cx="609462" cy="523220"/>
            </a:xfrm>
            <a:prstGeom prst="rect">
              <a:avLst/>
            </a:prstGeom>
          </p:spPr>
          <p:txBody>
            <a:bodyPr wrap="none">
              <a:spAutoFit/>
            </a:bodyPr>
            <a:lstStyle/>
            <a:p>
              <a:pPr algn="ctr"/>
              <a:r>
                <a:rPr lang="en-US" altLang="zh-CN" sz="2800" dirty="0" smtClean="0">
                  <a:solidFill>
                    <a:schemeClr val="bg1"/>
                  </a:solidFill>
                  <a:latin typeface="Algerian" pitchFamily="82" charset="0"/>
                </a:rPr>
                <a:t>02</a:t>
              </a:r>
            </a:p>
          </p:txBody>
        </p:sp>
        <p:sp>
          <p:nvSpPr>
            <p:cNvPr id="59" name="矩形 58"/>
            <p:cNvSpPr/>
            <p:nvPr/>
          </p:nvSpPr>
          <p:spPr>
            <a:xfrm>
              <a:off x="1525784" y="1358316"/>
              <a:ext cx="679994" cy="246221"/>
            </a:xfrm>
            <a:prstGeom prst="rect">
              <a:avLst/>
            </a:prstGeom>
          </p:spPr>
          <p:txBody>
            <a:bodyPr wrap="none">
              <a:spAutoFit/>
            </a:bodyPr>
            <a:lstStyle/>
            <a:p>
              <a:pPr algn="ctr"/>
              <a:r>
                <a:rPr lang="en-US" altLang="zh-CN" sz="1000" dirty="0">
                  <a:solidFill>
                    <a:schemeClr val="bg1"/>
                  </a:solidFill>
                  <a:latin typeface="Algerian" pitchFamily="82" charset="0"/>
                </a:rPr>
                <a:t>OPTIONS</a:t>
              </a:r>
            </a:p>
          </p:txBody>
        </p:sp>
      </p:grpSp>
      <p:grpSp>
        <p:nvGrpSpPr>
          <p:cNvPr id="9" name="组合 59"/>
          <p:cNvGrpSpPr/>
          <p:nvPr/>
        </p:nvGrpSpPr>
        <p:grpSpPr>
          <a:xfrm>
            <a:off x="2481950" y="2900097"/>
            <a:ext cx="679994" cy="585730"/>
            <a:chOff x="1525784" y="1018807"/>
            <a:chExt cx="679994" cy="585730"/>
          </a:xfrm>
        </p:grpSpPr>
        <p:sp>
          <p:nvSpPr>
            <p:cNvPr id="61" name="矩形 60"/>
            <p:cNvSpPr/>
            <p:nvPr/>
          </p:nvSpPr>
          <p:spPr>
            <a:xfrm>
              <a:off x="1561050" y="1018807"/>
              <a:ext cx="609462" cy="523220"/>
            </a:xfrm>
            <a:prstGeom prst="rect">
              <a:avLst/>
            </a:prstGeom>
          </p:spPr>
          <p:txBody>
            <a:bodyPr wrap="none">
              <a:spAutoFit/>
            </a:bodyPr>
            <a:lstStyle/>
            <a:p>
              <a:pPr algn="ctr"/>
              <a:r>
                <a:rPr lang="en-US" altLang="zh-CN" sz="2800" dirty="0" smtClean="0">
                  <a:solidFill>
                    <a:schemeClr val="bg1"/>
                  </a:solidFill>
                  <a:latin typeface="Algerian" pitchFamily="82" charset="0"/>
                </a:rPr>
                <a:t>03</a:t>
              </a:r>
            </a:p>
          </p:txBody>
        </p:sp>
        <p:sp>
          <p:nvSpPr>
            <p:cNvPr id="62" name="矩形 61"/>
            <p:cNvSpPr/>
            <p:nvPr/>
          </p:nvSpPr>
          <p:spPr>
            <a:xfrm>
              <a:off x="1525784" y="1358316"/>
              <a:ext cx="679994" cy="246221"/>
            </a:xfrm>
            <a:prstGeom prst="rect">
              <a:avLst/>
            </a:prstGeom>
          </p:spPr>
          <p:txBody>
            <a:bodyPr wrap="none">
              <a:spAutoFit/>
            </a:bodyPr>
            <a:lstStyle/>
            <a:p>
              <a:pPr algn="ctr"/>
              <a:r>
                <a:rPr lang="en-US" altLang="zh-CN" sz="1000" dirty="0">
                  <a:solidFill>
                    <a:schemeClr val="bg1"/>
                  </a:solidFill>
                  <a:latin typeface="Algerian" pitchFamily="82" charset="0"/>
                </a:rPr>
                <a:t>OPTIONS</a:t>
              </a:r>
            </a:p>
          </p:txBody>
        </p:sp>
      </p:grpSp>
      <p:grpSp>
        <p:nvGrpSpPr>
          <p:cNvPr id="20" name="组合 62"/>
          <p:cNvGrpSpPr/>
          <p:nvPr/>
        </p:nvGrpSpPr>
        <p:grpSpPr>
          <a:xfrm>
            <a:off x="2984452" y="3475122"/>
            <a:ext cx="679994" cy="585730"/>
            <a:chOff x="1525784" y="1018807"/>
            <a:chExt cx="679994" cy="585730"/>
          </a:xfrm>
        </p:grpSpPr>
        <p:sp>
          <p:nvSpPr>
            <p:cNvPr id="64" name="矩形 63"/>
            <p:cNvSpPr/>
            <p:nvPr/>
          </p:nvSpPr>
          <p:spPr>
            <a:xfrm>
              <a:off x="1561050" y="1018807"/>
              <a:ext cx="609462" cy="523220"/>
            </a:xfrm>
            <a:prstGeom prst="rect">
              <a:avLst/>
            </a:prstGeom>
          </p:spPr>
          <p:txBody>
            <a:bodyPr wrap="none">
              <a:spAutoFit/>
            </a:bodyPr>
            <a:lstStyle/>
            <a:p>
              <a:pPr algn="ctr"/>
              <a:r>
                <a:rPr lang="en-US" altLang="zh-CN" sz="2800" dirty="0" smtClean="0">
                  <a:solidFill>
                    <a:schemeClr val="bg1"/>
                  </a:solidFill>
                  <a:latin typeface="Algerian" pitchFamily="82" charset="0"/>
                </a:rPr>
                <a:t>04</a:t>
              </a:r>
            </a:p>
          </p:txBody>
        </p:sp>
        <p:sp>
          <p:nvSpPr>
            <p:cNvPr id="65" name="矩形 64"/>
            <p:cNvSpPr/>
            <p:nvPr/>
          </p:nvSpPr>
          <p:spPr>
            <a:xfrm>
              <a:off x="1525784" y="1358316"/>
              <a:ext cx="679994" cy="246221"/>
            </a:xfrm>
            <a:prstGeom prst="rect">
              <a:avLst/>
            </a:prstGeom>
          </p:spPr>
          <p:txBody>
            <a:bodyPr wrap="none">
              <a:spAutoFit/>
            </a:bodyPr>
            <a:lstStyle/>
            <a:p>
              <a:pPr algn="ctr"/>
              <a:r>
                <a:rPr lang="en-US" altLang="zh-CN" sz="1000" dirty="0">
                  <a:solidFill>
                    <a:schemeClr val="bg1"/>
                  </a:solidFill>
                  <a:latin typeface="Algerian" pitchFamily="82" charset="0"/>
                </a:rPr>
                <a:t>OPTIONS</a:t>
              </a:r>
            </a:p>
          </p:txBody>
        </p:sp>
      </p:grpSp>
      <p:sp>
        <p:nvSpPr>
          <p:cNvPr id="66" name="TextBox 65"/>
          <p:cNvSpPr txBox="1"/>
          <p:nvPr/>
        </p:nvSpPr>
        <p:spPr>
          <a:xfrm>
            <a:off x="2555776" y="1810686"/>
            <a:ext cx="5100576" cy="400110"/>
          </a:xfrm>
          <a:prstGeom prst="rect">
            <a:avLst/>
          </a:prstGeom>
          <a:noFill/>
        </p:spPr>
        <p:txBody>
          <a:bodyPr wrap="square" rtlCol="0">
            <a:spAutoFit/>
          </a:bodyPr>
          <a:lstStyle/>
          <a:p>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把握时代</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认清现状</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2000" b="1" dirty="0" smtClean="0">
                <a:solidFill>
                  <a:schemeClr val="tx1">
                    <a:lumMod val="75000"/>
                    <a:lumOff val="25000"/>
                  </a:schemeClr>
                </a:solidFill>
                <a:latin typeface="微软雅黑" pitchFamily="34" charset="-122"/>
                <a:ea typeface="微软雅黑" pitchFamily="34" charset="-122"/>
                <a:cs typeface="宋体" pitchFamily="2" charset="-122"/>
              </a:rPr>
              <a:t>增强诊改工作认同感</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67" name="TextBox 66"/>
          <p:cNvSpPr txBox="1"/>
          <p:nvPr/>
        </p:nvSpPr>
        <p:spPr>
          <a:xfrm>
            <a:off x="3203848" y="2458758"/>
            <a:ext cx="481373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把握政策</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吃透精神</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2000" b="1" dirty="0" smtClean="0">
                <a:solidFill>
                  <a:schemeClr val="tx1">
                    <a:lumMod val="75000"/>
                    <a:lumOff val="25000"/>
                  </a:schemeClr>
                </a:solidFill>
                <a:latin typeface="微软雅黑" pitchFamily="34" charset="-122"/>
                <a:ea typeface="微软雅黑" pitchFamily="34" charset="-122"/>
                <a:cs typeface="宋体" pitchFamily="2" charset="-122"/>
              </a:rPr>
              <a:t>准确把控诊改方向</a:t>
            </a:r>
          </a:p>
        </p:txBody>
      </p:sp>
      <p:sp>
        <p:nvSpPr>
          <p:cNvPr id="68" name="TextBox 67"/>
          <p:cNvSpPr txBox="1"/>
          <p:nvPr/>
        </p:nvSpPr>
        <p:spPr>
          <a:xfrm>
            <a:off x="3491880" y="3054940"/>
            <a:ext cx="522108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抓住关键</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精准发力</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2000" b="1" dirty="0" smtClean="0">
                <a:solidFill>
                  <a:schemeClr val="tx1">
                    <a:lumMod val="75000"/>
                    <a:lumOff val="25000"/>
                  </a:schemeClr>
                </a:solidFill>
                <a:latin typeface="微软雅黑" pitchFamily="34" charset="-122"/>
                <a:ea typeface="微软雅黑" pitchFamily="34" charset="-122"/>
                <a:cs typeface="宋体" pitchFamily="2" charset="-122"/>
              </a:rPr>
              <a:t>把握诊改工作着力点</a:t>
            </a:r>
          </a:p>
        </p:txBody>
      </p:sp>
      <p:sp>
        <p:nvSpPr>
          <p:cNvPr id="69" name="TextBox 68"/>
          <p:cNvSpPr txBox="1"/>
          <p:nvPr/>
        </p:nvSpPr>
        <p:spPr>
          <a:xfrm>
            <a:off x="3960440" y="3645570"/>
            <a:ext cx="5076056" cy="400110"/>
          </a:xfrm>
          <a:prstGeom prst="rect">
            <a:avLst/>
          </a:prstGeom>
          <a:noFill/>
        </p:spPr>
        <p:txBody>
          <a:bodyPr wrap="square" rtlCol="0">
            <a:spAutoFit/>
          </a:bodyPr>
          <a:lstStyle/>
          <a:p>
            <a:pPr algn="l" defTabSz="914400" rtl="0" fontAlgn="base">
              <a:spcBef>
                <a:spcPct val="0"/>
              </a:spcBef>
              <a:spcAft>
                <a:spcPct val="0"/>
              </a:spcAft>
            </a:pP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领导重视</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1400" b="1" dirty="0" smtClean="0">
                <a:solidFill>
                  <a:schemeClr val="tx1">
                    <a:lumMod val="65000"/>
                    <a:lumOff val="35000"/>
                  </a:schemeClr>
                </a:solidFill>
                <a:latin typeface="微软雅黑" pitchFamily="34" charset="-122"/>
                <a:ea typeface="微软雅黑" pitchFamily="34" charset="-122"/>
                <a:cs typeface="宋体" pitchFamily="2" charset="-122"/>
              </a:rPr>
              <a:t>全面动员</a:t>
            </a:r>
            <a:r>
              <a:rPr lang="en-US" altLang="zh-CN" sz="1400" b="1" dirty="0" smtClean="0">
                <a:solidFill>
                  <a:schemeClr val="tx1">
                    <a:lumMod val="65000"/>
                    <a:lumOff val="35000"/>
                  </a:schemeClr>
                </a:solidFill>
                <a:latin typeface="微软雅黑" pitchFamily="34" charset="-122"/>
                <a:ea typeface="微软雅黑" pitchFamily="34" charset="-122"/>
                <a:cs typeface="宋体" pitchFamily="2" charset="-122"/>
              </a:rPr>
              <a:t>  </a:t>
            </a:r>
            <a:r>
              <a:rPr lang="zh-CN" altLang="zh-CN" sz="2000" b="1" dirty="0" smtClean="0">
                <a:solidFill>
                  <a:schemeClr val="tx1">
                    <a:lumMod val="75000"/>
                    <a:lumOff val="25000"/>
                  </a:schemeClr>
                </a:solidFill>
                <a:latin typeface="微软雅黑" pitchFamily="34" charset="-122"/>
                <a:ea typeface="微软雅黑" pitchFamily="34" charset="-122"/>
                <a:cs typeface="宋体" pitchFamily="2" charset="-122"/>
              </a:rPr>
              <a:t>走出诊改工作误区</a:t>
            </a:r>
          </a:p>
        </p:txBody>
      </p:sp>
      <p:pic>
        <p:nvPicPr>
          <p:cNvPr id="71"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flipV="1">
            <a:off x="505216" y="1713970"/>
            <a:ext cx="2916000" cy="50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 name="标题 71"/>
          <p:cNvSpPr>
            <a:spLocks noGrp="1"/>
          </p:cNvSpPr>
          <p:nvPr>
            <p:ph type="title" idx="4294967295"/>
          </p:nvPr>
        </p:nvSpPr>
        <p:spPr>
          <a:xfrm rot="5400000">
            <a:off x="1053877" y="565795"/>
            <a:ext cx="1707654" cy="576064"/>
          </a:xfrm>
        </p:spPr>
        <p:txBody>
          <a:bodyPr>
            <a:normAutofit/>
          </a:bodyPr>
          <a:lstStyle/>
          <a:p>
            <a:r>
              <a:rPr lang="en-US" altLang="zh-CN" sz="2400" dirty="0" smtClean="0">
                <a:solidFill>
                  <a:schemeClr val="bg1"/>
                </a:solidFill>
                <a:latin typeface="微软雅黑" pitchFamily="34" charset="-122"/>
                <a:ea typeface="微软雅黑" pitchFamily="34" charset="-122"/>
              </a:rPr>
              <a:t>CONTENTS</a:t>
            </a:r>
            <a:endParaRPr lang="zh-CN" altLang="en-US" sz="2400" dirty="0">
              <a:solidFill>
                <a:schemeClr val="bg1"/>
              </a:solidFill>
              <a:latin typeface="微软雅黑" pitchFamily="34" charset="-122"/>
              <a:ea typeface="微软雅黑" pitchFamily="34" charset="-122"/>
            </a:endParaRPr>
          </a:p>
        </p:txBody>
      </p:sp>
      <p:sp>
        <p:nvSpPr>
          <p:cNvPr id="84" name="Shape 42"/>
          <p:cNvSpPr/>
          <p:nvPr/>
        </p:nvSpPr>
        <p:spPr>
          <a:xfrm>
            <a:off x="2699792" y="555526"/>
            <a:ext cx="233397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400" b="1" dirty="0" smtClean="0">
                <a:solidFill>
                  <a:schemeClr val="bg1"/>
                </a:solidFill>
                <a:latin typeface="微软雅黑" pitchFamily="34" charset="-122"/>
                <a:ea typeface="微软雅黑" pitchFamily="34" charset="-122"/>
              </a:rPr>
              <a:t>教学工作诊断与改进政策解读</a:t>
            </a:r>
            <a:endParaRPr lang="zh-CN" altLang="zh-CN" sz="1400" b="1" dirty="0">
              <a:solidFill>
                <a:schemeClr val="bg1"/>
              </a:solidFill>
              <a:latin typeface="微软雅黑" pitchFamily="34" charset="-122"/>
              <a:ea typeface="微软雅黑" pitchFamily="34" charset="-122"/>
            </a:endParaRPr>
          </a:p>
        </p:txBody>
      </p:sp>
      <p:sp>
        <p:nvSpPr>
          <p:cNvPr id="73" name="文本框 6"/>
          <p:cNvSpPr>
            <a:spLocks noChangeArrowheads="1"/>
          </p:cNvSpPr>
          <p:nvPr/>
        </p:nvSpPr>
        <p:spPr bwMode="auto">
          <a:xfrm>
            <a:off x="1475656" y="-20538"/>
            <a:ext cx="1440160" cy="684793"/>
          </a:xfrm>
          <a:prstGeom prst="rect">
            <a:avLst/>
          </a:prstGeom>
          <a:noFill/>
          <a:ln>
            <a:noFill/>
          </a:ln>
          <a:extLst/>
        </p:spPr>
        <p:txBody>
          <a:bodyPr wrap="square" lIns="68571" tIns="34285" rIns="68571" bIns="34285">
            <a:spAutoFit/>
          </a:bodyPr>
          <a:lstStyle/>
          <a:p>
            <a:pPr lvl="0" defTabSz="914400" rtl="0" fontAlgn="base">
              <a:spcBef>
                <a:spcPct val="0"/>
              </a:spcBef>
              <a:spcAft>
                <a:spcPct val="0"/>
              </a:spcAft>
            </a:pPr>
            <a:r>
              <a:rPr lang="zh-CN" altLang="en-US" sz="2000" dirty="0" smtClean="0">
                <a:solidFill>
                  <a:schemeClr val="bg1"/>
                </a:solidFill>
                <a:latin typeface="微软雅黑" pitchFamily="34" charset="-122"/>
                <a:ea typeface="微软雅黑" pitchFamily="34" charset="-122"/>
                <a:cs typeface="宋体" pitchFamily="2" charset="-122"/>
              </a:rPr>
              <a:t>目</a:t>
            </a:r>
            <a:endParaRPr lang="en-US" altLang="zh-CN" sz="2000" dirty="0" smtClean="0">
              <a:solidFill>
                <a:schemeClr val="bg1"/>
              </a:solidFill>
              <a:latin typeface="微软雅黑" pitchFamily="34" charset="-122"/>
              <a:ea typeface="微软雅黑" pitchFamily="34" charset="-122"/>
              <a:cs typeface="宋体" pitchFamily="2" charset="-122"/>
            </a:endParaRPr>
          </a:p>
          <a:p>
            <a:pPr lvl="0" defTabSz="914400" rtl="0" fontAlgn="base">
              <a:spcBef>
                <a:spcPct val="0"/>
              </a:spcBef>
              <a:spcAft>
                <a:spcPct val="0"/>
              </a:spcAft>
            </a:pPr>
            <a:r>
              <a:rPr lang="zh-CN" altLang="en-US" sz="2000" dirty="0" smtClean="0">
                <a:solidFill>
                  <a:schemeClr val="bg1"/>
                </a:solidFill>
                <a:latin typeface="微软雅黑" pitchFamily="34" charset="-122"/>
                <a:ea typeface="微软雅黑" pitchFamily="34" charset="-122"/>
                <a:cs typeface="宋体" pitchFamily="2" charset="-122"/>
              </a:rPr>
              <a:t>录</a:t>
            </a:r>
            <a:endParaRPr lang="zh-CN" altLang="zh-CN" sz="2000" dirty="0" smtClean="0">
              <a:solidFill>
                <a:schemeClr val="bg1"/>
              </a:solidFill>
              <a:latin typeface="微软雅黑" pitchFamily="34" charset="-122"/>
              <a:ea typeface="微软雅黑" pitchFamily="34" charset="-122"/>
              <a:cs typeface="宋体"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3"/>
                                        </p:tgtEl>
                                        <p:attrNameLst>
                                          <p:attrName>ppt_y</p:attrName>
                                        </p:attrNameLst>
                                      </p:cBhvr>
                                      <p:tavLst>
                                        <p:tav tm="0">
                                          <p:val>
                                            <p:strVal val="#ppt_y"/>
                                          </p:val>
                                        </p:tav>
                                        <p:tav tm="100000">
                                          <p:val>
                                            <p:strVal val="#ppt_y"/>
                                          </p:val>
                                        </p:tav>
                                      </p:tavLst>
                                    </p:anim>
                                    <p:anim calcmode="lin" valueType="num">
                                      <p:cBhvr>
                                        <p:cTn id="9"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3"/>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1619672" y="1635646"/>
            <a:ext cx="4824536" cy="576064"/>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l" defTabSz="914400" fontAlgn="base">
              <a:spcBef>
                <a:spcPct val="0"/>
              </a:spcBef>
              <a:spcAft>
                <a:spcPct val="0"/>
              </a:spcAft>
              <a:defRPr/>
            </a:pPr>
            <a:endParaRPr lang="zh-CN" altLang="zh-CN" sz="1400" b="1">
              <a:solidFill>
                <a:schemeClr val="tx1">
                  <a:lumMod val="65000"/>
                  <a:lumOff val="35000"/>
                </a:schemeClr>
              </a:solidFill>
              <a:latin typeface="微软雅黑" pitchFamily="34" charset="-122"/>
              <a:ea typeface="微软雅黑" pitchFamily="34" charset="-122"/>
            </a:endParaRPr>
          </a:p>
        </p:txBody>
      </p:sp>
      <p:sp>
        <p:nvSpPr>
          <p:cNvPr id="2" name="Rectangle 1"/>
          <p:cNvSpPr>
            <a:spLocks noChangeArrowheads="1"/>
          </p:cNvSpPr>
          <p:nvPr/>
        </p:nvSpPr>
        <p:spPr bwMode="auto">
          <a:xfrm>
            <a:off x="179512" y="699542"/>
            <a:ext cx="60343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（三）以</a:t>
            </a:r>
            <a:r>
              <a:rPr lang="zh-CN" altLang="en-US" sz="1800" b="1" dirty="0" smtClean="0">
                <a:solidFill>
                  <a:srgbClr val="C00000"/>
                </a:solidFill>
                <a:latin typeface="微软雅黑" pitchFamily="34" charset="-122"/>
                <a:ea typeface="微软雅黑" pitchFamily="34" charset="-122"/>
                <a:cs typeface="宋体" pitchFamily="2" charset="-122"/>
              </a:rPr>
              <a:t>数据管理系统建设</a:t>
            </a:r>
            <a:r>
              <a:rPr lang="zh-CN" altLang="en-US" sz="1800" b="1" dirty="0" smtClean="0">
                <a:solidFill>
                  <a:schemeClr val="tx1"/>
                </a:solidFill>
                <a:latin typeface="微软雅黑" pitchFamily="34" charset="-122"/>
                <a:ea typeface="微软雅黑" pitchFamily="34" charset="-122"/>
                <a:cs typeface="宋体" pitchFamily="2" charset="-122"/>
              </a:rPr>
              <a:t>为支撑，提高诊改工作效率</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3" name="Freeform 13"/>
          <p:cNvSpPr>
            <a:spLocks/>
          </p:cNvSpPr>
          <p:nvPr/>
        </p:nvSpPr>
        <p:spPr bwMode="auto">
          <a:xfrm flipH="1">
            <a:off x="755576" y="1419622"/>
            <a:ext cx="1368152" cy="936104"/>
          </a:xfrm>
          <a:custGeom>
            <a:avLst/>
            <a:gdLst>
              <a:gd name="T0" fmla="*/ 454 w 945"/>
              <a:gd name="T1" fmla="*/ 0 h 836"/>
              <a:gd name="T2" fmla="*/ 454 w 945"/>
              <a:gd name="T3" fmla="*/ 75 h 836"/>
              <a:gd name="T4" fmla="*/ 944 w 945"/>
              <a:gd name="T5" fmla="*/ 75 h 836"/>
              <a:gd name="T6" fmla="*/ 944 w 945"/>
              <a:gd name="T7" fmla="*/ 760 h 836"/>
              <a:gd name="T8" fmla="*/ 454 w 945"/>
              <a:gd name="T9" fmla="*/ 760 h 836"/>
              <a:gd name="T10" fmla="*/ 454 w 945"/>
              <a:gd name="T11" fmla="*/ 835 h 836"/>
              <a:gd name="T12" fmla="*/ 0 w 945"/>
              <a:gd name="T13" fmla="*/ 418 h 836"/>
              <a:gd name="T14" fmla="*/ 454 w 945"/>
              <a:gd name="T15" fmla="*/ 0 h 8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836">
                <a:moveTo>
                  <a:pt x="454" y="0"/>
                </a:moveTo>
                <a:lnTo>
                  <a:pt x="454" y="75"/>
                </a:lnTo>
                <a:lnTo>
                  <a:pt x="944" y="75"/>
                </a:lnTo>
                <a:lnTo>
                  <a:pt x="944" y="760"/>
                </a:lnTo>
                <a:lnTo>
                  <a:pt x="454" y="760"/>
                </a:lnTo>
                <a:lnTo>
                  <a:pt x="454" y="835"/>
                </a:lnTo>
                <a:lnTo>
                  <a:pt x="0" y="418"/>
                </a:lnTo>
                <a:lnTo>
                  <a:pt x="454" y="0"/>
                </a:lnTo>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数据管理</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zh-CN" sz="1400" b="1" dirty="0" smtClean="0">
                <a:solidFill>
                  <a:schemeClr val="tx1">
                    <a:lumMod val="65000"/>
                    <a:lumOff val="35000"/>
                  </a:schemeClr>
                </a:solidFill>
                <a:latin typeface="微软雅黑" pitchFamily="34" charset="-122"/>
                <a:ea typeface="微软雅黑" pitchFamily="34" charset="-122"/>
              </a:rPr>
              <a:t>系统建设</a:t>
            </a:r>
            <a:endParaRPr lang="en-US" altLang="zh-CN" sz="1400" b="1" dirty="0" smtClean="0">
              <a:solidFill>
                <a:schemeClr val="tx1">
                  <a:lumMod val="65000"/>
                  <a:lumOff val="35000"/>
                </a:schemeClr>
              </a:solidFill>
              <a:latin typeface="微软雅黑" pitchFamily="34" charset="-122"/>
              <a:ea typeface="微软雅黑" pitchFamily="34" charset="-122"/>
            </a:endParaRPr>
          </a:p>
          <a:p>
            <a:pPr lvl="0" algn="l" defTabSz="914400" fontAlgn="base">
              <a:spcBef>
                <a:spcPct val="0"/>
              </a:spcBef>
              <a:spcAft>
                <a:spcPct val="0"/>
              </a:spcAft>
              <a:defRPr/>
            </a:pPr>
            <a:r>
              <a:rPr lang="zh-CN" altLang="en-US" sz="1400" b="1" dirty="0" smtClean="0">
                <a:solidFill>
                  <a:schemeClr val="tx1">
                    <a:lumMod val="65000"/>
                    <a:lumOff val="35000"/>
                  </a:schemeClr>
                </a:solidFill>
                <a:latin typeface="微软雅黑" pitchFamily="34" charset="-122"/>
                <a:ea typeface="微软雅黑" pitchFamily="34" charset="-122"/>
              </a:rPr>
              <a:t>主要问题</a:t>
            </a:r>
            <a:endParaRPr kumimoji="0" lang="zh-CN" altLang="zh-CN" sz="1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宋体" pitchFamily="2" charset="-122"/>
            </a:endParaRPr>
          </a:p>
        </p:txBody>
      </p:sp>
      <p:sp>
        <p:nvSpPr>
          <p:cNvPr id="4" name="矩形 3"/>
          <p:cNvSpPr/>
          <p:nvPr/>
        </p:nvSpPr>
        <p:spPr>
          <a:xfrm>
            <a:off x="2263991" y="1739592"/>
            <a:ext cx="4031873" cy="400110"/>
          </a:xfrm>
          <a:prstGeom prst="rect">
            <a:avLst/>
          </a:prstGeom>
        </p:spPr>
        <p:txBody>
          <a:bodyPr wrap="none">
            <a:spAutoFit/>
          </a:bodyPr>
          <a:lstStyle/>
          <a:p>
            <a:r>
              <a:rPr lang="zh-CN" altLang="en-US" sz="2000" b="1" dirty="0" smtClean="0">
                <a:latin typeface="微软雅黑" pitchFamily="34" charset="-122"/>
                <a:ea typeface="微软雅黑" pitchFamily="34" charset="-122"/>
                <a:cs typeface="Lucida Grande"/>
                <a:sym typeface="Lucida Grande"/>
              </a:rPr>
              <a:t>六是数据说话要</a:t>
            </a:r>
            <a:r>
              <a:rPr lang="zh-CN" altLang="en-US" sz="2000" b="1" dirty="0" smtClean="0">
                <a:solidFill>
                  <a:srgbClr val="C00000"/>
                </a:solidFill>
                <a:latin typeface="微软雅黑" pitchFamily="34" charset="-122"/>
                <a:ea typeface="微软雅黑" pitchFamily="34" charset="-122"/>
                <a:cs typeface="Lucida Grande"/>
                <a:sym typeface="Lucida Grande"/>
              </a:rPr>
              <a:t>由海量向关键转变</a:t>
            </a:r>
            <a:endParaRPr lang="zh-CN" altLang="en-US" dirty="0">
              <a:solidFill>
                <a:srgbClr val="C00000"/>
              </a:solidFill>
              <a:latin typeface="微软雅黑" pitchFamily="34" charset="-122"/>
              <a:ea typeface="微软雅黑" pitchFamily="34" charset="-122"/>
            </a:endParaRPr>
          </a:p>
        </p:txBody>
      </p:sp>
      <p:sp>
        <p:nvSpPr>
          <p:cNvPr id="6" name="矩形 5"/>
          <p:cNvSpPr/>
          <p:nvPr/>
        </p:nvSpPr>
        <p:spPr>
          <a:xfrm>
            <a:off x="1691680" y="2499742"/>
            <a:ext cx="6048672" cy="646331"/>
          </a:xfrm>
          <a:prstGeom prst="rect">
            <a:avLst/>
          </a:prstGeom>
        </p:spPr>
        <p:txBody>
          <a:bodyPr wrap="square">
            <a:spAutoFit/>
          </a:bodyPr>
          <a:lstStyle/>
          <a:p>
            <a:pPr algn="l"/>
            <a:r>
              <a:rPr lang="zh-CN" altLang="en-US" sz="1800" dirty="0" smtClean="0">
                <a:latin typeface="微软雅黑" pitchFamily="34" charset="-122"/>
                <a:ea typeface="微软雅黑" pitchFamily="34" charset="-122"/>
                <a:cs typeface="Lucida Grande"/>
                <a:sym typeface="Lucida Grande"/>
              </a:rPr>
              <a:t>设置人才培养工作状态的关键指标，建立“管理仪表盘”、“领导驾驶舱”来显示这些关键指标，满足诊断的需求。</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flipV="1">
            <a:off x="300680" y="2012824"/>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srcRect b="30215"/>
          <a:stretch>
            <a:fillRect/>
          </a:stretch>
        </p:blipFill>
        <p:spPr bwMode="auto">
          <a:xfrm>
            <a:off x="0" y="0"/>
            <a:ext cx="9197747" cy="1995686"/>
          </a:xfrm>
          <a:prstGeom prst="rect">
            <a:avLst/>
          </a:prstGeom>
          <a:noFill/>
          <a:ln w="9525">
            <a:noFill/>
            <a:miter lim="800000"/>
            <a:headEnd/>
            <a:tailEnd/>
          </a:ln>
        </p:spPr>
      </p:pic>
      <p:pic>
        <p:nvPicPr>
          <p:cNvPr id="1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419872" y="1044190"/>
            <a:ext cx="1944216" cy="1944216"/>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1" name="圆角矩形 10"/>
          <p:cNvSpPr/>
          <p:nvPr/>
        </p:nvSpPr>
        <p:spPr>
          <a:xfrm rot="18929868">
            <a:off x="3968002" y="1592320"/>
            <a:ext cx="847956" cy="847956"/>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
          <p:cNvSpPr txBox="1"/>
          <p:nvPr/>
        </p:nvSpPr>
        <p:spPr>
          <a:xfrm>
            <a:off x="4119309" y="1600799"/>
            <a:ext cx="545342" cy="830998"/>
          </a:xfrm>
          <a:prstGeom prst="rect">
            <a:avLst/>
          </a:prstGeom>
          <a:noFill/>
        </p:spPr>
        <p:txBody>
          <a:bodyPr wrap="none" rtlCol="0">
            <a:spAutoFit/>
          </a:bodyPr>
          <a:lstStyle/>
          <a:p>
            <a:r>
              <a:rPr lang="en-US" altLang="zh-CN" sz="4800" dirty="0" smtClean="0">
                <a:solidFill>
                  <a:schemeClr val="bg1"/>
                </a:solidFill>
                <a:latin typeface="+mj-ea"/>
                <a:ea typeface="+mj-ea"/>
              </a:rPr>
              <a:t>4</a:t>
            </a:r>
            <a:endParaRPr lang="zh-CN" altLang="en-US" sz="4800" dirty="0">
              <a:solidFill>
                <a:schemeClr val="bg1"/>
              </a:solidFill>
              <a:latin typeface="+mj-ea"/>
              <a:ea typeface="+mj-ea"/>
            </a:endParaRPr>
          </a:p>
        </p:txBody>
      </p:sp>
      <p:sp>
        <p:nvSpPr>
          <p:cNvPr id="18" name="圆角矩形 17"/>
          <p:cNvSpPr/>
          <p:nvPr/>
        </p:nvSpPr>
        <p:spPr>
          <a:xfrm>
            <a:off x="539552" y="267494"/>
            <a:ext cx="1224136" cy="317818"/>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defTabSz="825500" rtl="0" latinLnBrk="1" hangingPunct="0"/>
            <a:r>
              <a:rPr lang="zh-CN" altLang="zh-CN" sz="1200" b="1" dirty="0" smtClean="0">
                <a:solidFill>
                  <a:schemeClr val="tx1">
                    <a:lumMod val="65000"/>
                    <a:lumOff val="35000"/>
                  </a:schemeClr>
                </a:solidFill>
                <a:latin typeface="微软雅黑" pitchFamily="34" charset="-122"/>
                <a:ea typeface="微软雅黑" pitchFamily="34" charset="-122"/>
              </a:rPr>
              <a:t>中等职业院校</a:t>
            </a:r>
            <a:endParaRPr lang="en-US" altLang="zh-CN" sz="1200" b="1" dirty="0" smtClean="0">
              <a:solidFill>
                <a:schemeClr val="tx1">
                  <a:lumMod val="65000"/>
                  <a:lumOff val="35000"/>
                </a:schemeClr>
              </a:solidFill>
              <a:latin typeface="微软雅黑" pitchFamily="34" charset="-122"/>
              <a:ea typeface="微软雅黑" pitchFamily="34" charset="-122"/>
            </a:endParaRPr>
          </a:p>
        </p:txBody>
      </p:sp>
      <p:sp>
        <p:nvSpPr>
          <p:cNvPr id="19" name="Shape 42"/>
          <p:cNvSpPr/>
          <p:nvPr/>
        </p:nvSpPr>
        <p:spPr>
          <a:xfrm>
            <a:off x="539552" y="627534"/>
            <a:ext cx="233397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400" b="1" dirty="0" smtClean="0">
                <a:solidFill>
                  <a:schemeClr val="bg1"/>
                </a:solidFill>
                <a:latin typeface="微软雅黑" pitchFamily="34" charset="-122"/>
                <a:ea typeface="微软雅黑" pitchFamily="34" charset="-122"/>
              </a:rPr>
              <a:t>教学工作诊断与改进政策解读</a:t>
            </a:r>
            <a:endParaRPr lang="zh-CN" altLang="zh-CN" sz="1400" b="1" dirty="0">
              <a:solidFill>
                <a:schemeClr val="bg1"/>
              </a:solidFill>
              <a:latin typeface="微软雅黑" pitchFamily="34" charset="-122"/>
              <a:ea typeface="微软雅黑" pitchFamily="34" charset="-122"/>
            </a:endParaRPr>
          </a:p>
        </p:txBody>
      </p:sp>
      <p:sp>
        <p:nvSpPr>
          <p:cNvPr id="21" name="TextBox 20"/>
          <p:cNvSpPr txBox="1"/>
          <p:nvPr/>
        </p:nvSpPr>
        <p:spPr>
          <a:xfrm>
            <a:off x="2843808" y="3003798"/>
            <a:ext cx="3096344" cy="1938992"/>
          </a:xfrm>
          <a:prstGeom prst="rect">
            <a:avLst/>
          </a:prstGeom>
          <a:noFill/>
        </p:spPr>
        <p:txBody>
          <a:bodyPr wrap="square" rtlCol="0">
            <a:spAutoFit/>
          </a:bodyPr>
          <a:lstStyle/>
          <a:p>
            <a:pPr algn="dist"/>
            <a:r>
              <a:rPr lang="zh-CN" altLang="en-US" sz="2400" b="1" dirty="0" smtClean="0">
                <a:solidFill>
                  <a:srgbClr val="00B0F0"/>
                </a:solidFill>
                <a:latin typeface="微软雅黑" pitchFamily="34" charset="-122"/>
                <a:ea typeface="微软雅黑" pitchFamily="34" charset="-122"/>
                <a:cs typeface="宋体" pitchFamily="2" charset="-122"/>
              </a:rPr>
              <a:t>领导重视  全面动员</a:t>
            </a:r>
            <a:r>
              <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rPr>
              <a:t>走出诊改工作误区</a:t>
            </a:r>
          </a:p>
          <a:p>
            <a:pPr algn="dist"/>
            <a:endPar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endParaRPr>
          </a:p>
          <a:p>
            <a:pPr algn="dist"/>
            <a:endParaRPr lang="zh-CN" altLang="en-US" sz="2400" b="1" dirty="0" smtClean="0">
              <a:solidFill>
                <a:schemeClr val="tx1">
                  <a:lumMod val="75000"/>
                  <a:lumOff val="25000"/>
                </a:schemeClr>
              </a:solidFill>
              <a:latin typeface="微软雅黑" pitchFamily="34" charset="-122"/>
              <a:ea typeface="微软雅黑" pitchFamily="34" charset="-122"/>
              <a:cs typeface="宋体" pitchFamily="2" charset="-122"/>
            </a:endParaRPr>
          </a:p>
          <a:p>
            <a:pPr algn="dist"/>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179512" y="699542"/>
            <a:ext cx="672684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（一）诊改是</a:t>
            </a:r>
            <a:r>
              <a:rPr kumimoji="0" lang="zh-CN" sz="1800" b="1" i="0" u="none" strike="noStrike" cap="none" normalizeH="0" baseline="0" dirty="0" smtClean="0">
                <a:ln>
                  <a:noFill/>
                </a:ln>
                <a:solidFill>
                  <a:srgbClr val="C00000"/>
                </a:solidFill>
                <a:effectLst/>
                <a:latin typeface="微软雅黑" pitchFamily="34" charset="-122"/>
                <a:ea typeface="微软雅黑" pitchFamily="34" charset="-122"/>
                <a:cs typeface="宋体" pitchFamily="2" charset="-122"/>
              </a:rPr>
              <a:t>全员参与</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的协调配合，而不是教学口的单兵作战</a:t>
            </a:r>
          </a:p>
        </p:txBody>
      </p:sp>
      <p:grpSp>
        <p:nvGrpSpPr>
          <p:cNvPr id="3" name="淘宝网Chenying0907出品 3"/>
          <p:cNvGrpSpPr/>
          <p:nvPr/>
        </p:nvGrpSpPr>
        <p:grpSpPr>
          <a:xfrm>
            <a:off x="5436175" y="3795886"/>
            <a:ext cx="3456305" cy="1144530"/>
            <a:chOff x="4355976" y="3299428"/>
            <a:chExt cx="3456305" cy="1144530"/>
          </a:xfrm>
        </p:grpSpPr>
        <p:grpSp>
          <p:nvGrpSpPr>
            <p:cNvPr id="4" name="Group 27"/>
            <p:cNvGrpSpPr>
              <a:grpSpLocks/>
            </p:cNvGrpSpPr>
            <p:nvPr/>
          </p:nvGrpSpPr>
          <p:grpSpPr bwMode="auto">
            <a:xfrm>
              <a:off x="6930203" y="3299428"/>
              <a:ext cx="882078" cy="1144530"/>
              <a:chOff x="3600" y="3001"/>
              <a:chExt cx="779" cy="1007"/>
            </a:xfrm>
            <a:solidFill>
              <a:schemeClr val="accent5"/>
            </a:solidFill>
          </p:grpSpPr>
          <p:sp>
            <p:nvSpPr>
              <p:cNvPr id="14" name="淘宝网Chenying0907出品 7"/>
              <p:cNvSpPr>
                <a:spLocks/>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headEnd/>
                <a:tailEnd/>
              </a:ln>
            </p:spPr>
            <p:txBody>
              <a:bodyPr/>
              <a:lstStyle/>
              <a:p>
                <a:endParaRPr lang="zh-CN" altLang="zh-CN"/>
              </a:p>
            </p:txBody>
          </p:sp>
          <p:sp>
            <p:nvSpPr>
              <p:cNvPr id="15" name="Oval 8"/>
              <p:cNvSpPr>
                <a:spLocks noChangeArrowheads="1"/>
              </p:cNvSpPr>
              <p:nvPr/>
            </p:nvSpPr>
            <p:spPr bwMode="auto">
              <a:xfrm>
                <a:off x="3899" y="3001"/>
                <a:ext cx="188" cy="189"/>
              </a:xfrm>
              <a:prstGeom prst="ellipse">
                <a:avLst/>
              </a:prstGeom>
              <a:grpFill/>
              <a:ln w="9525">
                <a:noFill/>
                <a:round/>
                <a:headEnd/>
                <a:tailEnd/>
              </a:ln>
            </p:spPr>
            <p:txBody>
              <a:bodyPr/>
              <a:lstStyle/>
              <a:p>
                <a:endParaRPr lang="zh-CN" altLang="zh-CN"/>
              </a:p>
            </p:txBody>
          </p:sp>
        </p:grpSp>
        <p:grpSp>
          <p:nvGrpSpPr>
            <p:cNvPr id="5" name="Group 29"/>
            <p:cNvGrpSpPr>
              <a:grpSpLocks/>
            </p:cNvGrpSpPr>
            <p:nvPr/>
          </p:nvGrpSpPr>
          <p:grpSpPr bwMode="auto">
            <a:xfrm>
              <a:off x="5215552" y="3299428"/>
              <a:ext cx="891079" cy="1144530"/>
              <a:chOff x="2086" y="3001"/>
              <a:chExt cx="787" cy="1007"/>
            </a:xfrm>
            <a:solidFill>
              <a:schemeClr val="accent5"/>
            </a:solidFill>
          </p:grpSpPr>
          <p:sp>
            <p:nvSpPr>
              <p:cNvPr id="12" name="淘宝网Chenying0907出品 9"/>
              <p:cNvSpPr>
                <a:spLocks/>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headEnd/>
                <a:tailEnd/>
              </a:ln>
            </p:spPr>
            <p:txBody>
              <a:bodyPr/>
              <a:lstStyle/>
              <a:p>
                <a:endParaRPr lang="zh-CN" altLang="zh-CN"/>
              </a:p>
            </p:txBody>
          </p:sp>
          <p:sp>
            <p:nvSpPr>
              <p:cNvPr id="13" name="Oval 10"/>
              <p:cNvSpPr>
                <a:spLocks noChangeArrowheads="1"/>
              </p:cNvSpPr>
              <p:nvPr/>
            </p:nvSpPr>
            <p:spPr bwMode="auto">
              <a:xfrm>
                <a:off x="2384" y="3001"/>
                <a:ext cx="189" cy="189"/>
              </a:xfrm>
              <a:prstGeom prst="ellipse">
                <a:avLst/>
              </a:prstGeom>
              <a:grpFill/>
              <a:ln w="9525">
                <a:noFill/>
                <a:round/>
                <a:headEnd/>
                <a:tailEnd/>
              </a:ln>
            </p:spPr>
            <p:txBody>
              <a:bodyPr/>
              <a:lstStyle/>
              <a:p>
                <a:endParaRPr lang="zh-CN" altLang="zh-CN"/>
              </a:p>
            </p:txBody>
          </p:sp>
        </p:grpSp>
        <p:grpSp>
          <p:nvGrpSpPr>
            <p:cNvPr id="6" name="Group 30"/>
            <p:cNvGrpSpPr>
              <a:grpSpLocks/>
            </p:cNvGrpSpPr>
            <p:nvPr/>
          </p:nvGrpSpPr>
          <p:grpSpPr bwMode="auto">
            <a:xfrm>
              <a:off x="4355976" y="3299428"/>
              <a:ext cx="883578" cy="1144530"/>
              <a:chOff x="1327" y="3001"/>
              <a:chExt cx="780" cy="1007"/>
            </a:xfrm>
            <a:solidFill>
              <a:schemeClr val="accent5"/>
            </a:solidFill>
          </p:grpSpPr>
          <p:sp>
            <p:nvSpPr>
              <p:cNvPr id="10" name="淘宝网Chenying0907出品 11"/>
              <p:cNvSpPr>
                <a:spLocks/>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headEnd/>
                <a:tailEnd/>
              </a:ln>
            </p:spPr>
            <p:txBody>
              <a:bodyPr/>
              <a:lstStyle/>
              <a:p>
                <a:endParaRPr lang="zh-CN" altLang="zh-CN"/>
              </a:p>
            </p:txBody>
          </p:sp>
          <p:sp>
            <p:nvSpPr>
              <p:cNvPr id="11" name="Oval 12"/>
              <p:cNvSpPr>
                <a:spLocks noChangeArrowheads="1"/>
              </p:cNvSpPr>
              <p:nvPr/>
            </p:nvSpPr>
            <p:spPr bwMode="auto">
              <a:xfrm>
                <a:off x="1617" y="3001"/>
                <a:ext cx="189" cy="189"/>
              </a:xfrm>
              <a:prstGeom prst="ellipse">
                <a:avLst/>
              </a:prstGeom>
              <a:grpFill/>
              <a:ln w="9525">
                <a:noFill/>
                <a:round/>
                <a:headEnd/>
                <a:tailEnd/>
              </a:ln>
            </p:spPr>
            <p:txBody>
              <a:bodyPr/>
              <a:lstStyle/>
              <a:p>
                <a:endParaRPr lang="zh-CN" altLang="zh-CN"/>
              </a:p>
            </p:txBody>
          </p:sp>
        </p:grpSp>
        <p:grpSp>
          <p:nvGrpSpPr>
            <p:cNvPr id="7" name="Group 28"/>
            <p:cNvGrpSpPr>
              <a:grpSpLocks/>
            </p:cNvGrpSpPr>
            <p:nvPr/>
          </p:nvGrpSpPr>
          <p:grpSpPr bwMode="auto">
            <a:xfrm>
              <a:off x="6061627" y="3299428"/>
              <a:ext cx="889578" cy="1144530"/>
              <a:chOff x="2833" y="3001"/>
              <a:chExt cx="786" cy="1007"/>
            </a:xfrm>
            <a:solidFill>
              <a:schemeClr val="accent5"/>
            </a:solidFill>
          </p:grpSpPr>
          <p:sp>
            <p:nvSpPr>
              <p:cNvPr id="8" name="淘宝网Chenying0907出品 13"/>
              <p:cNvSpPr>
                <a:spLocks/>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headEnd/>
                <a:tailEnd/>
              </a:ln>
            </p:spPr>
            <p:txBody>
              <a:bodyPr/>
              <a:lstStyle/>
              <a:p>
                <a:endParaRPr lang="zh-CN" altLang="zh-CN"/>
              </a:p>
            </p:txBody>
          </p:sp>
          <p:sp>
            <p:nvSpPr>
              <p:cNvPr id="9" name="Oval 14"/>
              <p:cNvSpPr>
                <a:spLocks noChangeArrowheads="1"/>
              </p:cNvSpPr>
              <p:nvPr/>
            </p:nvSpPr>
            <p:spPr bwMode="auto">
              <a:xfrm>
                <a:off x="3131" y="3001"/>
                <a:ext cx="188" cy="189"/>
              </a:xfrm>
              <a:prstGeom prst="ellipse">
                <a:avLst/>
              </a:prstGeom>
              <a:grpFill/>
              <a:ln w="9525">
                <a:noFill/>
                <a:round/>
                <a:headEnd/>
                <a:tailEnd/>
              </a:ln>
            </p:spPr>
            <p:txBody>
              <a:bodyPr/>
              <a:lstStyle/>
              <a:p>
                <a:endParaRPr lang="zh-CN" altLang="zh-CN"/>
              </a:p>
            </p:txBody>
          </p:sp>
        </p:grpSp>
      </p:grpSp>
      <p:grpSp>
        <p:nvGrpSpPr>
          <p:cNvPr id="16" name="淘宝网Chenying0907出品 16"/>
          <p:cNvGrpSpPr/>
          <p:nvPr/>
        </p:nvGrpSpPr>
        <p:grpSpPr>
          <a:xfrm>
            <a:off x="5869713" y="2903362"/>
            <a:ext cx="2602731" cy="1143031"/>
            <a:chOff x="4789514" y="2406904"/>
            <a:chExt cx="2602731" cy="1143031"/>
          </a:xfrm>
        </p:grpSpPr>
        <p:grpSp>
          <p:nvGrpSpPr>
            <p:cNvPr id="17" name="Group 34"/>
            <p:cNvGrpSpPr>
              <a:grpSpLocks/>
            </p:cNvGrpSpPr>
            <p:nvPr/>
          </p:nvGrpSpPr>
          <p:grpSpPr bwMode="auto">
            <a:xfrm>
              <a:off x="6508667" y="2406904"/>
              <a:ext cx="883578" cy="1143031"/>
              <a:chOff x="3228" y="2215"/>
              <a:chExt cx="780" cy="1006"/>
            </a:xfrm>
            <a:solidFill>
              <a:schemeClr val="accent3"/>
            </a:solidFill>
          </p:grpSpPr>
          <p:sp>
            <p:nvSpPr>
              <p:cNvPr id="24" name="淘宝网Chenying0907出品 15"/>
              <p:cNvSpPr>
                <a:spLocks/>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headEnd/>
                <a:tailEnd/>
              </a:ln>
            </p:spPr>
            <p:txBody>
              <a:bodyPr/>
              <a:lstStyle/>
              <a:p>
                <a:endParaRPr lang="zh-CN" altLang="zh-CN"/>
              </a:p>
            </p:txBody>
          </p:sp>
          <p:sp>
            <p:nvSpPr>
              <p:cNvPr id="25" name="Oval 16"/>
              <p:cNvSpPr>
                <a:spLocks noChangeArrowheads="1"/>
              </p:cNvSpPr>
              <p:nvPr/>
            </p:nvSpPr>
            <p:spPr bwMode="auto">
              <a:xfrm>
                <a:off x="3527" y="2215"/>
                <a:ext cx="189" cy="187"/>
              </a:xfrm>
              <a:prstGeom prst="ellipse">
                <a:avLst/>
              </a:prstGeom>
              <a:grpFill/>
              <a:ln w="9525">
                <a:noFill/>
                <a:round/>
                <a:headEnd/>
                <a:tailEnd/>
              </a:ln>
            </p:spPr>
            <p:txBody>
              <a:bodyPr/>
              <a:lstStyle/>
              <a:p>
                <a:endParaRPr lang="zh-CN" altLang="zh-CN"/>
              </a:p>
            </p:txBody>
          </p:sp>
        </p:grpSp>
        <p:grpSp>
          <p:nvGrpSpPr>
            <p:cNvPr id="18" name="Group 33"/>
            <p:cNvGrpSpPr>
              <a:grpSpLocks/>
            </p:cNvGrpSpPr>
            <p:nvPr/>
          </p:nvGrpSpPr>
          <p:grpSpPr bwMode="auto">
            <a:xfrm>
              <a:off x="5647590" y="2406904"/>
              <a:ext cx="892578" cy="1143031"/>
              <a:chOff x="2468" y="2215"/>
              <a:chExt cx="788" cy="1006"/>
            </a:xfrm>
            <a:solidFill>
              <a:schemeClr val="accent3"/>
            </a:solidFill>
          </p:grpSpPr>
          <p:sp>
            <p:nvSpPr>
              <p:cNvPr id="22" name="淘宝网Chenying0907出品 17"/>
              <p:cNvSpPr>
                <a:spLocks/>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headEnd/>
                <a:tailEnd/>
              </a:ln>
            </p:spPr>
            <p:txBody>
              <a:bodyPr/>
              <a:lstStyle/>
              <a:p>
                <a:endParaRPr lang="zh-CN" altLang="zh-CN"/>
              </a:p>
            </p:txBody>
          </p:sp>
          <p:sp>
            <p:nvSpPr>
              <p:cNvPr id="23" name="Oval 18"/>
              <p:cNvSpPr>
                <a:spLocks noChangeArrowheads="1"/>
              </p:cNvSpPr>
              <p:nvPr/>
            </p:nvSpPr>
            <p:spPr bwMode="auto">
              <a:xfrm>
                <a:off x="2766" y="2215"/>
                <a:ext cx="189" cy="187"/>
              </a:xfrm>
              <a:prstGeom prst="ellipse">
                <a:avLst/>
              </a:prstGeom>
              <a:grpFill/>
              <a:ln w="9525">
                <a:noFill/>
                <a:round/>
                <a:headEnd/>
                <a:tailEnd/>
              </a:ln>
            </p:spPr>
            <p:txBody>
              <a:bodyPr/>
              <a:lstStyle/>
              <a:p>
                <a:endParaRPr lang="zh-CN" altLang="zh-CN"/>
              </a:p>
            </p:txBody>
          </p:sp>
        </p:grpSp>
        <p:grpSp>
          <p:nvGrpSpPr>
            <p:cNvPr id="19" name="Group 32"/>
            <p:cNvGrpSpPr>
              <a:grpSpLocks/>
            </p:cNvGrpSpPr>
            <p:nvPr/>
          </p:nvGrpSpPr>
          <p:grpSpPr bwMode="auto">
            <a:xfrm>
              <a:off x="4789514" y="2406904"/>
              <a:ext cx="882078" cy="1143031"/>
              <a:chOff x="1710" y="2215"/>
              <a:chExt cx="779" cy="1006"/>
            </a:xfrm>
            <a:solidFill>
              <a:schemeClr val="accent3"/>
            </a:solidFill>
          </p:grpSpPr>
          <p:sp>
            <p:nvSpPr>
              <p:cNvPr id="20" name="淘宝网Chenying0907出品 19"/>
              <p:cNvSpPr>
                <a:spLocks/>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headEnd/>
                <a:tailEnd/>
              </a:ln>
            </p:spPr>
            <p:txBody>
              <a:bodyPr/>
              <a:lstStyle/>
              <a:p>
                <a:endParaRPr lang="zh-CN" altLang="zh-CN"/>
              </a:p>
            </p:txBody>
          </p:sp>
          <p:sp>
            <p:nvSpPr>
              <p:cNvPr id="21" name="Oval 20"/>
              <p:cNvSpPr>
                <a:spLocks noChangeArrowheads="1"/>
              </p:cNvSpPr>
              <p:nvPr/>
            </p:nvSpPr>
            <p:spPr bwMode="auto">
              <a:xfrm>
                <a:off x="2001" y="2215"/>
                <a:ext cx="188" cy="187"/>
              </a:xfrm>
              <a:prstGeom prst="ellipse">
                <a:avLst/>
              </a:prstGeom>
              <a:grpFill/>
              <a:ln w="9525">
                <a:noFill/>
                <a:round/>
                <a:headEnd/>
                <a:tailEnd/>
              </a:ln>
            </p:spPr>
            <p:txBody>
              <a:bodyPr/>
              <a:lstStyle/>
              <a:p>
                <a:endParaRPr lang="zh-CN" altLang="zh-CN"/>
              </a:p>
            </p:txBody>
          </p:sp>
        </p:grpSp>
      </p:grpSp>
      <p:grpSp>
        <p:nvGrpSpPr>
          <p:cNvPr id="26" name="淘宝网Chenying0907出品 26"/>
          <p:cNvGrpSpPr/>
          <p:nvPr/>
        </p:nvGrpSpPr>
        <p:grpSpPr>
          <a:xfrm>
            <a:off x="6307752" y="2007838"/>
            <a:ext cx="1734153" cy="1144530"/>
            <a:chOff x="5227553" y="1511380"/>
            <a:chExt cx="1734153" cy="1144530"/>
          </a:xfrm>
        </p:grpSpPr>
        <p:grpSp>
          <p:nvGrpSpPr>
            <p:cNvPr id="27" name="Group 35"/>
            <p:cNvGrpSpPr>
              <a:grpSpLocks/>
            </p:cNvGrpSpPr>
            <p:nvPr/>
          </p:nvGrpSpPr>
          <p:grpSpPr bwMode="auto">
            <a:xfrm>
              <a:off x="6079628" y="1511380"/>
              <a:ext cx="882078" cy="1144530"/>
              <a:chOff x="2849" y="1428"/>
              <a:chExt cx="779" cy="1007"/>
            </a:xfrm>
            <a:solidFill>
              <a:schemeClr val="accent2"/>
            </a:solidFill>
          </p:grpSpPr>
          <p:sp>
            <p:nvSpPr>
              <p:cNvPr id="31" name="淘宝网Chenying0907出品 21"/>
              <p:cNvSpPr>
                <a:spLocks/>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headEnd/>
                <a:tailEnd/>
              </a:ln>
            </p:spPr>
            <p:txBody>
              <a:bodyPr/>
              <a:lstStyle/>
              <a:p>
                <a:endParaRPr lang="zh-CN" altLang="zh-CN"/>
              </a:p>
            </p:txBody>
          </p:sp>
          <p:sp>
            <p:nvSpPr>
              <p:cNvPr id="32" name="Oval 22"/>
              <p:cNvSpPr>
                <a:spLocks noChangeArrowheads="1"/>
              </p:cNvSpPr>
              <p:nvPr/>
            </p:nvSpPr>
            <p:spPr bwMode="auto">
              <a:xfrm>
                <a:off x="3148" y="1428"/>
                <a:ext cx="189" cy="187"/>
              </a:xfrm>
              <a:prstGeom prst="ellipse">
                <a:avLst/>
              </a:prstGeom>
              <a:grpFill/>
              <a:ln w="9525">
                <a:noFill/>
                <a:round/>
                <a:headEnd/>
                <a:tailEnd/>
              </a:ln>
            </p:spPr>
            <p:txBody>
              <a:bodyPr/>
              <a:lstStyle/>
              <a:p>
                <a:endParaRPr lang="zh-CN" altLang="zh-CN"/>
              </a:p>
            </p:txBody>
          </p:sp>
        </p:grpSp>
        <p:grpSp>
          <p:nvGrpSpPr>
            <p:cNvPr id="28" name="Group 36"/>
            <p:cNvGrpSpPr>
              <a:grpSpLocks/>
            </p:cNvGrpSpPr>
            <p:nvPr/>
          </p:nvGrpSpPr>
          <p:grpSpPr bwMode="auto">
            <a:xfrm>
              <a:off x="5227553" y="1511380"/>
              <a:ext cx="882078" cy="1144530"/>
              <a:chOff x="2097" y="1428"/>
              <a:chExt cx="779" cy="1007"/>
            </a:xfrm>
            <a:solidFill>
              <a:schemeClr val="accent2"/>
            </a:solidFill>
          </p:grpSpPr>
          <p:sp>
            <p:nvSpPr>
              <p:cNvPr id="29" name="淘宝网Chenying0907出品 23"/>
              <p:cNvSpPr>
                <a:spLocks/>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headEnd/>
                <a:tailEnd/>
              </a:ln>
            </p:spPr>
            <p:txBody>
              <a:bodyPr/>
              <a:lstStyle/>
              <a:p>
                <a:endParaRPr lang="zh-CN" altLang="zh-CN"/>
              </a:p>
            </p:txBody>
          </p:sp>
          <p:sp>
            <p:nvSpPr>
              <p:cNvPr id="30" name="Oval 24"/>
              <p:cNvSpPr>
                <a:spLocks noChangeArrowheads="1"/>
              </p:cNvSpPr>
              <p:nvPr/>
            </p:nvSpPr>
            <p:spPr bwMode="auto">
              <a:xfrm>
                <a:off x="2388" y="1428"/>
                <a:ext cx="188" cy="187"/>
              </a:xfrm>
              <a:prstGeom prst="ellipse">
                <a:avLst/>
              </a:prstGeom>
              <a:grpFill/>
              <a:ln w="9525">
                <a:noFill/>
                <a:round/>
                <a:headEnd/>
                <a:tailEnd/>
              </a:ln>
            </p:spPr>
            <p:txBody>
              <a:bodyPr/>
              <a:lstStyle/>
              <a:p>
                <a:endParaRPr lang="zh-CN" altLang="zh-CN"/>
              </a:p>
            </p:txBody>
          </p:sp>
        </p:grpSp>
      </p:grpSp>
      <p:grpSp>
        <p:nvGrpSpPr>
          <p:cNvPr id="33" name="Group 31"/>
          <p:cNvGrpSpPr>
            <a:grpSpLocks/>
          </p:cNvGrpSpPr>
          <p:nvPr/>
        </p:nvGrpSpPr>
        <p:grpSpPr bwMode="auto">
          <a:xfrm>
            <a:off x="6757792" y="1115314"/>
            <a:ext cx="865576" cy="1144531"/>
            <a:chOff x="2494" y="642"/>
            <a:chExt cx="765" cy="1007"/>
          </a:xfrm>
          <a:solidFill>
            <a:schemeClr val="accent1"/>
          </a:solidFill>
        </p:grpSpPr>
        <p:sp>
          <p:nvSpPr>
            <p:cNvPr id="34" name="淘宝网Chenying0907出品 25"/>
            <p:cNvSpPr>
              <a:spLocks/>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headEnd/>
              <a:tailEnd/>
            </a:ln>
          </p:spPr>
          <p:txBody>
            <a:bodyPr/>
            <a:lstStyle/>
            <a:p>
              <a:endParaRPr lang="zh-CN" altLang="zh-CN"/>
            </a:p>
          </p:txBody>
        </p:sp>
        <p:sp>
          <p:nvSpPr>
            <p:cNvPr id="35" name="Oval 26"/>
            <p:cNvSpPr>
              <a:spLocks noChangeArrowheads="1"/>
            </p:cNvSpPr>
            <p:nvPr/>
          </p:nvSpPr>
          <p:spPr bwMode="auto">
            <a:xfrm>
              <a:off x="2784" y="642"/>
              <a:ext cx="188" cy="187"/>
            </a:xfrm>
            <a:prstGeom prst="ellipse">
              <a:avLst/>
            </a:prstGeom>
            <a:grpFill/>
            <a:ln w="9525">
              <a:noFill/>
              <a:round/>
              <a:headEnd/>
              <a:tailEnd/>
            </a:ln>
          </p:spPr>
          <p:txBody>
            <a:bodyPr/>
            <a:lstStyle/>
            <a:p>
              <a:endParaRPr lang="zh-CN" altLang="zh-CN"/>
            </a:p>
          </p:txBody>
        </p:sp>
      </p:grpSp>
      <p:sp>
        <p:nvSpPr>
          <p:cNvPr id="49" name="矩形 48"/>
          <p:cNvSpPr/>
          <p:nvPr/>
        </p:nvSpPr>
        <p:spPr>
          <a:xfrm>
            <a:off x="683568" y="1347614"/>
            <a:ext cx="5472608" cy="923330"/>
          </a:xfrm>
          <a:prstGeom prst="rect">
            <a:avLst/>
          </a:prstGeom>
        </p:spPr>
        <p:txBody>
          <a:bodyPr wrap="square">
            <a:spAutoFit/>
          </a:bodyPr>
          <a:lstStyle/>
          <a:p>
            <a:pPr algn="l"/>
            <a:r>
              <a:rPr lang="zh-CN" altLang="zh-CN" sz="1800" dirty="0" smtClean="0">
                <a:solidFill>
                  <a:schemeClr val="tx1">
                    <a:lumMod val="75000"/>
                    <a:lumOff val="25000"/>
                  </a:schemeClr>
                </a:solidFill>
                <a:latin typeface="微软雅黑" pitchFamily="34" charset="-122"/>
                <a:ea typeface="微软雅黑" pitchFamily="34" charset="-122"/>
                <a:cs typeface="Lucida Grande"/>
                <a:sym typeface="Lucida Grande"/>
              </a:rPr>
              <a:t>诊改的对象是</a:t>
            </a:r>
            <a:r>
              <a:rPr lang="zh-CN" altLang="zh-CN" sz="1800" b="1" dirty="0" smtClean="0">
                <a:solidFill>
                  <a:schemeClr val="tx1">
                    <a:lumMod val="75000"/>
                    <a:lumOff val="25000"/>
                  </a:schemeClr>
                </a:solidFill>
                <a:latin typeface="微软雅黑" pitchFamily="34" charset="-122"/>
                <a:ea typeface="微软雅黑" pitchFamily="34" charset="-122"/>
                <a:cs typeface="Lucida Grande"/>
                <a:sym typeface="Lucida Grande"/>
              </a:rPr>
              <a:t>广义的教学工作</a:t>
            </a:r>
            <a:r>
              <a:rPr lang="zh-CN" altLang="zh-CN" sz="1800" dirty="0" smtClean="0">
                <a:solidFill>
                  <a:schemeClr val="tx1">
                    <a:lumMod val="75000"/>
                    <a:lumOff val="25000"/>
                  </a:schemeClr>
                </a:solidFill>
                <a:latin typeface="微软雅黑" pitchFamily="34" charset="-122"/>
                <a:ea typeface="微软雅黑" pitchFamily="34" charset="-122"/>
                <a:cs typeface="Lucida Grande"/>
                <a:sym typeface="Lucida Grande"/>
              </a:rPr>
              <a:t>，不仅包括教学，还包括资源建设系统、支持服务系统、监督控制系统，所以</a:t>
            </a:r>
            <a:r>
              <a:rPr lang="zh-CN" altLang="zh-CN" sz="1800" b="1" dirty="0" smtClean="0">
                <a:solidFill>
                  <a:schemeClr val="tx1">
                    <a:lumMod val="75000"/>
                    <a:lumOff val="25000"/>
                  </a:schemeClr>
                </a:solidFill>
                <a:latin typeface="微软雅黑" pitchFamily="34" charset="-122"/>
                <a:ea typeface="微软雅黑" pitchFamily="34" charset="-122"/>
                <a:cs typeface="Lucida Grande"/>
                <a:sym typeface="Lucida Grande"/>
              </a:rPr>
              <a:t>涉及到学校各个部门，所有工作人员</a:t>
            </a:r>
            <a:r>
              <a:rPr lang="zh-CN" altLang="zh-CN" sz="1800" dirty="0" smtClean="0">
                <a:solidFill>
                  <a:schemeClr val="tx1">
                    <a:lumMod val="75000"/>
                    <a:lumOff val="25000"/>
                  </a:schemeClr>
                </a:solidFill>
                <a:latin typeface="微软雅黑" pitchFamily="34" charset="-122"/>
                <a:ea typeface="微软雅黑" pitchFamily="34" charset="-122"/>
                <a:cs typeface="Lucida Grande"/>
                <a:sym typeface="Lucida Grande"/>
              </a:rPr>
              <a:t>。</a:t>
            </a:r>
            <a:endParaRPr lang="zh-CN" altLang="en-US" sz="1800" dirty="0">
              <a:solidFill>
                <a:schemeClr val="tx1">
                  <a:lumMod val="75000"/>
                  <a:lumOff val="25000"/>
                </a:schemeClr>
              </a:solidFill>
              <a:latin typeface="微软雅黑" pitchFamily="34" charset="-122"/>
              <a:ea typeface="微软雅黑" pitchFamily="34" charset="-122"/>
            </a:endParaRPr>
          </a:p>
        </p:txBody>
      </p:sp>
      <p:sp>
        <p:nvSpPr>
          <p:cNvPr id="51" name="Shape 60"/>
          <p:cNvSpPr/>
          <p:nvPr/>
        </p:nvSpPr>
        <p:spPr>
          <a:xfrm>
            <a:off x="763315" y="2571750"/>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52" name="Shape 61"/>
          <p:cNvSpPr/>
          <p:nvPr/>
        </p:nvSpPr>
        <p:spPr>
          <a:xfrm>
            <a:off x="1331640" y="2571750"/>
            <a:ext cx="1895901" cy="298485"/>
          </a:xfrm>
          <a:prstGeom prst="rect">
            <a:avLst/>
          </a:prstGeom>
          <a:solidFill>
            <a:srgbClr val="F23E5C"/>
          </a:solidFill>
          <a:ln w="12700">
            <a:miter lim="400000"/>
          </a:ln>
        </p:spPr>
        <p:txBody>
          <a:bodyPr lIns="0" tIns="0" rIns="0" bIns="0" anchor="ctr"/>
          <a:lstStyle/>
          <a:p>
            <a:pPr lvl="0">
              <a:defRPr sz="3200"/>
            </a:pPr>
            <a:endParaRPr/>
          </a:p>
        </p:txBody>
      </p:sp>
      <p:sp>
        <p:nvSpPr>
          <p:cNvPr id="53" name="Shape 63"/>
          <p:cNvSpPr/>
          <p:nvPr/>
        </p:nvSpPr>
        <p:spPr>
          <a:xfrm>
            <a:off x="908759" y="2707953"/>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smtClean="0">
                <a:solidFill>
                  <a:schemeClr val="bg1"/>
                </a:solidFill>
              </a:rPr>
              <a:t>0</a:t>
            </a:r>
            <a:r>
              <a:rPr lang="en-US" altLang="zh-CN" sz="1700" dirty="0" smtClean="0">
                <a:solidFill>
                  <a:schemeClr val="bg1"/>
                </a:solidFill>
              </a:rPr>
              <a:t>1</a:t>
            </a:r>
            <a:endParaRPr sz="1700" dirty="0">
              <a:solidFill>
                <a:schemeClr val="bg1"/>
              </a:solidFill>
            </a:endParaRPr>
          </a:p>
        </p:txBody>
      </p:sp>
      <p:sp>
        <p:nvSpPr>
          <p:cNvPr id="54" name="Shape 64"/>
          <p:cNvSpPr/>
          <p:nvPr/>
        </p:nvSpPr>
        <p:spPr>
          <a:xfrm>
            <a:off x="1433561" y="2931790"/>
            <a:ext cx="3563473" cy="223138"/>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just" defTabSz="457200">
              <a:lnSpc>
                <a:spcPct val="120000"/>
              </a:lnSpc>
              <a:defRPr sz="2400">
                <a:solidFill>
                  <a:srgbClr val="A6AAA9"/>
                </a:solidFill>
                <a:latin typeface="Arial"/>
                <a:ea typeface="Arial"/>
                <a:cs typeface="Arial"/>
                <a:sym typeface="Arial"/>
              </a:defRPr>
            </a:lvl1pPr>
          </a:lstStyle>
          <a:p>
            <a:pPr lvl="0">
              <a:lnSpc>
                <a:spcPct val="100000"/>
              </a:lnSpc>
              <a:defRPr sz="1800">
                <a:solidFill>
                  <a:srgbClr val="000000"/>
                </a:solidFill>
              </a:defRPr>
            </a:pPr>
            <a:r>
              <a:rPr lang="zh-CN" altLang="en-US" sz="1200" b="1" dirty="0" smtClean="0">
                <a:solidFill>
                  <a:srgbClr val="404040"/>
                </a:solidFill>
                <a:latin typeface="微软雅黑"/>
                <a:ea typeface="微软雅黑"/>
              </a:rPr>
              <a:t>否则部门协调会出现困难</a:t>
            </a:r>
            <a:endParaRPr sz="1200" dirty="0">
              <a:solidFill>
                <a:schemeClr val="tx1">
                  <a:lumMod val="75000"/>
                  <a:lumOff val="25000"/>
                </a:schemeClr>
              </a:solidFill>
              <a:latin typeface="微软雅黑" pitchFamily="34" charset="-122"/>
              <a:ea typeface="微软雅黑" pitchFamily="34" charset="-122"/>
            </a:endParaRPr>
          </a:p>
        </p:txBody>
      </p:sp>
      <p:sp>
        <p:nvSpPr>
          <p:cNvPr id="55" name="Shape 65"/>
          <p:cNvSpPr/>
          <p:nvPr/>
        </p:nvSpPr>
        <p:spPr>
          <a:xfrm>
            <a:off x="772840" y="3449276"/>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56" name="Shape 66"/>
          <p:cNvSpPr/>
          <p:nvPr/>
        </p:nvSpPr>
        <p:spPr>
          <a:xfrm>
            <a:off x="1344687" y="3453078"/>
            <a:ext cx="2973238" cy="288033"/>
          </a:xfrm>
          <a:prstGeom prst="rect">
            <a:avLst/>
          </a:prstGeom>
          <a:solidFill>
            <a:srgbClr val="00B0FF"/>
          </a:solidFill>
          <a:ln w="12700">
            <a:miter lim="400000"/>
          </a:ln>
        </p:spPr>
        <p:txBody>
          <a:bodyPr lIns="0" tIns="0" rIns="0" bIns="0" anchor="ctr"/>
          <a:lstStyle/>
          <a:p>
            <a:pPr lvl="0">
              <a:defRPr sz="3200"/>
            </a:pPr>
            <a:endParaRPr/>
          </a:p>
        </p:txBody>
      </p:sp>
      <p:sp>
        <p:nvSpPr>
          <p:cNvPr id="57" name="Shape 68"/>
          <p:cNvSpPr/>
          <p:nvPr/>
        </p:nvSpPr>
        <p:spPr>
          <a:xfrm>
            <a:off x="918284" y="3585479"/>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smtClean="0">
                <a:solidFill>
                  <a:schemeClr val="bg1"/>
                </a:solidFill>
              </a:rPr>
              <a:t>0</a:t>
            </a:r>
            <a:r>
              <a:rPr lang="en-US" altLang="zh-CN" sz="1700" dirty="0" smtClean="0">
                <a:solidFill>
                  <a:schemeClr val="bg1"/>
                </a:solidFill>
              </a:rPr>
              <a:t>2</a:t>
            </a:r>
            <a:endParaRPr sz="1700" dirty="0">
              <a:solidFill>
                <a:schemeClr val="bg1"/>
              </a:solidFill>
            </a:endParaRPr>
          </a:p>
        </p:txBody>
      </p:sp>
      <p:sp>
        <p:nvSpPr>
          <p:cNvPr id="58" name="Shape 70"/>
          <p:cNvSpPr/>
          <p:nvPr/>
        </p:nvSpPr>
        <p:spPr>
          <a:xfrm>
            <a:off x="772840" y="4326803"/>
            <a:ext cx="572132" cy="572486"/>
          </a:xfrm>
          <a:prstGeom prst="rect">
            <a:avLst/>
          </a:prstGeom>
          <a:solidFill>
            <a:srgbClr val="3A3947">
              <a:alpha val="75177"/>
            </a:srgbClr>
          </a:solidFill>
          <a:ln w="12700">
            <a:miter lim="400000"/>
          </a:ln>
        </p:spPr>
        <p:txBody>
          <a:bodyPr lIns="0" tIns="0" rIns="0" bIns="0" anchor="ctr"/>
          <a:lstStyle/>
          <a:p>
            <a:pPr lvl="0">
              <a:defRPr sz="3200"/>
            </a:pPr>
            <a:endParaRPr>
              <a:solidFill>
                <a:schemeClr val="bg1"/>
              </a:solidFill>
            </a:endParaRPr>
          </a:p>
        </p:txBody>
      </p:sp>
      <p:sp>
        <p:nvSpPr>
          <p:cNvPr id="59" name="Shape 71"/>
          <p:cNvSpPr/>
          <p:nvPr/>
        </p:nvSpPr>
        <p:spPr>
          <a:xfrm>
            <a:off x="1341165" y="4323225"/>
            <a:ext cx="3830591" cy="288032"/>
          </a:xfrm>
          <a:prstGeom prst="rect">
            <a:avLst/>
          </a:prstGeom>
          <a:solidFill>
            <a:srgbClr val="EC7825"/>
          </a:solidFill>
          <a:ln w="12700">
            <a:miter lim="400000"/>
          </a:ln>
        </p:spPr>
        <p:txBody>
          <a:bodyPr lIns="0" tIns="0" rIns="0" bIns="0" anchor="ctr"/>
          <a:lstStyle/>
          <a:p>
            <a:pPr lvl="0">
              <a:defRPr sz="3200"/>
            </a:pPr>
            <a:endParaRPr/>
          </a:p>
        </p:txBody>
      </p:sp>
      <p:sp>
        <p:nvSpPr>
          <p:cNvPr id="60" name="Shape 73"/>
          <p:cNvSpPr/>
          <p:nvPr/>
        </p:nvSpPr>
        <p:spPr>
          <a:xfrm>
            <a:off x="918284" y="4463006"/>
            <a:ext cx="282129" cy="30008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4500" b="1">
                <a:solidFill>
                  <a:srgbClr val="FFFFFF"/>
                </a:solidFill>
                <a:latin typeface="Helvetica"/>
                <a:ea typeface="Helvetica"/>
                <a:cs typeface="Helvetica"/>
                <a:sym typeface="Helvetica"/>
              </a:defRPr>
            </a:lvl1pPr>
          </a:lstStyle>
          <a:p>
            <a:pPr lvl="0">
              <a:defRPr sz="1800" b="0">
                <a:solidFill>
                  <a:srgbClr val="000000"/>
                </a:solidFill>
              </a:defRPr>
            </a:pPr>
            <a:r>
              <a:rPr sz="1700" dirty="0" smtClean="0">
                <a:solidFill>
                  <a:schemeClr val="bg1"/>
                </a:solidFill>
              </a:rPr>
              <a:t>0</a:t>
            </a:r>
            <a:r>
              <a:rPr lang="en-US" altLang="zh-CN" sz="1700" dirty="0" smtClean="0">
                <a:solidFill>
                  <a:schemeClr val="bg1"/>
                </a:solidFill>
              </a:rPr>
              <a:t>3</a:t>
            </a:r>
            <a:endParaRPr sz="1700" dirty="0">
              <a:solidFill>
                <a:schemeClr val="bg1"/>
              </a:solidFill>
            </a:endParaRPr>
          </a:p>
        </p:txBody>
      </p:sp>
      <p:sp>
        <p:nvSpPr>
          <p:cNvPr id="61" name="Shape 74"/>
          <p:cNvSpPr/>
          <p:nvPr/>
        </p:nvSpPr>
        <p:spPr>
          <a:xfrm>
            <a:off x="1403648" y="4634721"/>
            <a:ext cx="3887441" cy="241285"/>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just" defTabSz="457200">
              <a:lnSpc>
                <a:spcPct val="120000"/>
              </a:lnSpc>
              <a:defRPr sz="2400">
                <a:solidFill>
                  <a:srgbClr val="A6AAA9"/>
                </a:solidFill>
                <a:latin typeface="Arial"/>
                <a:ea typeface="Arial"/>
                <a:cs typeface="Arial"/>
                <a:sym typeface="Arial"/>
              </a:defRPr>
            </a:lvl1pPr>
          </a:lstStyle>
          <a:p>
            <a:pPr lvl="0">
              <a:defRPr sz="1800">
                <a:solidFill>
                  <a:srgbClr val="000000"/>
                </a:solidFill>
              </a:defRPr>
            </a:pPr>
            <a:r>
              <a:rPr lang="zh-CN" altLang="en-US" sz="1200" dirty="0" smtClean="0">
                <a:solidFill>
                  <a:schemeClr val="tx1">
                    <a:lumMod val="75000"/>
                    <a:lumOff val="25000"/>
                  </a:schemeClr>
                </a:solidFill>
                <a:latin typeface="微软雅黑" pitchFamily="34" charset="-122"/>
                <a:ea typeface="微软雅黑" pitchFamily="34" charset="-122"/>
                <a:cs typeface="Lucida Grande"/>
                <a:sym typeface="Lucida Grande"/>
              </a:rPr>
              <a:t>增强全体师生对诊改工作的认同和认知</a:t>
            </a:r>
            <a:endParaRPr sz="1200" dirty="0">
              <a:solidFill>
                <a:schemeClr val="tx1">
                  <a:lumMod val="75000"/>
                  <a:lumOff val="25000"/>
                </a:schemeClr>
              </a:solidFill>
              <a:latin typeface="微软雅黑" pitchFamily="34" charset="-122"/>
              <a:ea typeface="微软雅黑" pitchFamily="34" charset="-122"/>
            </a:endParaRPr>
          </a:p>
        </p:txBody>
      </p:sp>
      <p:sp>
        <p:nvSpPr>
          <p:cNvPr id="62" name="TextBox 61"/>
          <p:cNvSpPr txBox="1"/>
          <p:nvPr/>
        </p:nvSpPr>
        <p:spPr>
          <a:xfrm>
            <a:off x="1355253" y="2545627"/>
            <a:ext cx="1128515"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rtl="0" latinLnBrk="1" hangingPunct="0"/>
            <a:r>
              <a:rPr lang="zh-CN" altLang="en-US" sz="1600" b="1" dirty="0" smtClean="0">
                <a:solidFill>
                  <a:srgbClr val="000000"/>
                </a:solidFill>
                <a:latin typeface="微软雅黑" pitchFamily="34" charset="-122"/>
                <a:ea typeface="微软雅黑" pitchFamily="34" charset="-122"/>
              </a:rPr>
              <a:t>一把手挂帅</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63" name="TextBox 62"/>
          <p:cNvSpPr txBox="1"/>
          <p:nvPr/>
        </p:nvSpPr>
        <p:spPr>
          <a:xfrm>
            <a:off x="1403648" y="3412021"/>
            <a:ext cx="2154437"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rtl="0" latinLnBrk="1" hangingPunct="0"/>
            <a:r>
              <a:rPr lang="zh-CN" altLang="en-US" sz="1600" b="1" dirty="0" smtClean="0">
                <a:solidFill>
                  <a:srgbClr val="000000"/>
                </a:solidFill>
                <a:latin typeface="微软雅黑" pitchFamily="34" charset="-122"/>
                <a:ea typeface="微软雅黑" pitchFamily="34" charset="-122"/>
              </a:rPr>
              <a:t>成立诊改工作领导小组</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64" name="TextBox 63"/>
          <p:cNvSpPr txBox="1"/>
          <p:nvPr/>
        </p:nvSpPr>
        <p:spPr>
          <a:xfrm>
            <a:off x="1403648" y="4288335"/>
            <a:ext cx="1949253"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rtl="0" latinLnBrk="1" hangingPunct="0"/>
            <a:r>
              <a:rPr lang="zh-CN" altLang="en-US" sz="1600" b="1" dirty="0" smtClean="0">
                <a:solidFill>
                  <a:srgbClr val="000000"/>
                </a:solidFill>
                <a:latin typeface="微软雅黑" pitchFamily="34" charset="-122"/>
                <a:ea typeface="微软雅黑" pitchFamily="34" charset="-122"/>
              </a:rPr>
              <a:t>广泛宣传，深入发动</a:t>
            </a:r>
            <a:endParaRPr kumimoji="0" lang="zh-CN" altLang="en-US" sz="16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65" name="矩形 64"/>
          <p:cNvSpPr/>
          <p:nvPr/>
        </p:nvSpPr>
        <p:spPr>
          <a:xfrm>
            <a:off x="1331640" y="3723878"/>
            <a:ext cx="4572000" cy="276999"/>
          </a:xfrm>
          <a:prstGeom prst="rect">
            <a:avLst/>
          </a:prstGeom>
        </p:spPr>
        <p:txBody>
          <a:bodyPr>
            <a:spAutoFit/>
          </a:bodyPr>
          <a:lstStyle/>
          <a:p>
            <a:pPr algn="l"/>
            <a:r>
              <a:rPr lang="zh-CN" altLang="zh-CN" sz="1200" dirty="0" smtClean="0">
                <a:solidFill>
                  <a:schemeClr val="tx1">
                    <a:lumMod val="75000"/>
                    <a:lumOff val="25000"/>
                  </a:schemeClr>
                </a:solidFill>
                <a:latin typeface="微软雅黑" pitchFamily="34" charset="-122"/>
                <a:ea typeface="微软雅黑" pitchFamily="34" charset="-122"/>
                <a:cs typeface="Lucida Grande"/>
                <a:sym typeface="Lucida Grande"/>
              </a:rPr>
              <a:t>确定工作队伍，整体把握，推动诊改动作的实施</a:t>
            </a:r>
            <a:endParaRPr lang="zh-CN" altLang="en-US" sz="1200" dirty="0" smtClean="0">
              <a:solidFill>
                <a:schemeClr val="tx1">
                  <a:lumMod val="75000"/>
                  <a:lumOff val="25000"/>
                </a:schemeClr>
              </a:solidFill>
              <a:latin typeface="微软雅黑" pitchFamily="34" charset="-122"/>
              <a:ea typeface="微软雅黑" pitchFamily="34" charset="-122"/>
              <a:cs typeface="Lucida Grande"/>
              <a:sym typeface="Lucida Grande"/>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179512" y="699542"/>
            <a:ext cx="64976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二</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诊改是</a:t>
            </a:r>
            <a:r>
              <a:rPr lang="zh-CN" altLang="en-US" sz="1800" b="1" dirty="0" smtClean="0">
                <a:solidFill>
                  <a:srgbClr val="C00000"/>
                </a:solidFill>
                <a:latin typeface="微软雅黑" pitchFamily="34" charset="-122"/>
                <a:ea typeface="微软雅黑" pitchFamily="34" charset="-122"/>
                <a:cs typeface="宋体" pitchFamily="2" charset="-122"/>
              </a:rPr>
              <a:t>内部质保体系的重构</a:t>
            </a:r>
            <a:r>
              <a:rPr lang="zh-CN" altLang="en-US" sz="1800" b="1" dirty="0" smtClean="0">
                <a:solidFill>
                  <a:schemeClr val="tx1"/>
                </a:solidFill>
                <a:latin typeface="微软雅黑" pitchFamily="34" charset="-122"/>
                <a:ea typeface="微软雅黑" pitchFamily="34" charset="-122"/>
                <a:cs typeface="宋体" pitchFamily="2" charset="-122"/>
              </a:rPr>
              <a:t>，而不是迎接新一轮评估</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68" name="Shape 203"/>
          <p:cNvSpPr/>
          <p:nvPr/>
        </p:nvSpPr>
        <p:spPr>
          <a:xfrm>
            <a:off x="0" y="1449246"/>
            <a:ext cx="9143579" cy="186400"/>
          </a:xfrm>
          <a:prstGeom prst="rect">
            <a:avLst/>
          </a:prstGeom>
          <a:solidFill>
            <a:schemeClr val="tx1">
              <a:lumMod val="65000"/>
              <a:lumOff val="35000"/>
            </a:schemeClr>
          </a:solidFill>
          <a:ln w="12700">
            <a:miter lim="400000"/>
          </a:ln>
        </p:spPr>
        <p:txBody>
          <a:bodyPr lIns="0" tIns="0" rIns="0" bIns="0" anchor="ctr"/>
          <a:lstStyle/>
          <a:p>
            <a:pPr>
              <a:defRPr sz="3200"/>
            </a:pPr>
            <a:endParaRPr sz="3200" dirty="0"/>
          </a:p>
        </p:txBody>
      </p:sp>
      <p:sp>
        <p:nvSpPr>
          <p:cNvPr id="70" name="Shape 205"/>
          <p:cNvSpPr/>
          <p:nvPr/>
        </p:nvSpPr>
        <p:spPr>
          <a:xfrm>
            <a:off x="2699792" y="1347614"/>
            <a:ext cx="1800200" cy="360040"/>
          </a:xfrm>
          <a:prstGeom prst="rect">
            <a:avLst/>
          </a:prstGeom>
          <a:solidFill>
            <a:srgbClr val="FFC000"/>
          </a:solidFill>
          <a:ln w="12700">
            <a:miter lim="400000"/>
          </a:ln>
        </p:spPr>
        <p:txBody>
          <a:bodyPr lIns="0" tIns="0" rIns="0" bIns="0" anchor="ctr"/>
          <a:lstStyle/>
          <a:p>
            <a:pPr lvl="0">
              <a:defRPr sz="3200"/>
            </a:pPr>
            <a:r>
              <a:rPr lang="zh-CN" altLang="zh-CN" sz="2400" b="1" dirty="0" smtClean="0">
                <a:solidFill>
                  <a:schemeClr val="bg1"/>
                </a:solidFill>
                <a:latin typeface="微软雅黑" pitchFamily="34" charset="-122"/>
                <a:ea typeface="微软雅黑" pitchFamily="34" charset="-122"/>
              </a:rPr>
              <a:t>诊改</a:t>
            </a:r>
            <a:endParaRPr sz="2400" b="1" dirty="0">
              <a:solidFill>
                <a:schemeClr val="bg1"/>
              </a:solidFill>
              <a:latin typeface="微软雅黑" pitchFamily="34" charset="-122"/>
              <a:ea typeface="微软雅黑" pitchFamily="34" charset="-122"/>
            </a:endParaRPr>
          </a:p>
        </p:txBody>
      </p:sp>
      <p:sp>
        <p:nvSpPr>
          <p:cNvPr id="88" name="Shape 205"/>
          <p:cNvSpPr/>
          <p:nvPr/>
        </p:nvSpPr>
        <p:spPr>
          <a:xfrm>
            <a:off x="5796136" y="1347614"/>
            <a:ext cx="1800200" cy="360040"/>
          </a:xfrm>
          <a:prstGeom prst="rect">
            <a:avLst/>
          </a:prstGeom>
          <a:solidFill>
            <a:srgbClr val="7030A0"/>
          </a:solidFill>
          <a:ln w="12700">
            <a:miter lim="400000"/>
          </a:ln>
        </p:spPr>
        <p:txBody>
          <a:bodyPr lIns="0" tIns="0" rIns="0" bIns="0" anchor="ctr"/>
          <a:lstStyle/>
          <a:p>
            <a:pPr lvl="0">
              <a:defRPr sz="3200"/>
            </a:pPr>
            <a:r>
              <a:rPr lang="zh-CN" altLang="en-US" sz="2400" b="1" dirty="0" smtClean="0">
                <a:solidFill>
                  <a:schemeClr val="bg1"/>
                </a:solidFill>
                <a:latin typeface="微软雅黑" pitchFamily="34" charset="-122"/>
                <a:ea typeface="微软雅黑" pitchFamily="34" charset="-122"/>
              </a:rPr>
              <a:t>评估</a:t>
            </a:r>
            <a:endParaRPr sz="2400" b="1" dirty="0">
              <a:solidFill>
                <a:schemeClr val="bg1"/>
              </a:solidFill>
              <a:latin typeface="微软雅黑" pitchFamily="34" charset="-122"/>
              <a:ea typeface="微软雅黑" pitchFamily="34" charset="-122"/>
            </a:endParaRPr>
          </a:p>
        </p:txBody>
      </p:sp>
      <p:cxnSp>
        <p:nvCxnSpPr>
          <p:cNvPr id="90" name="直接连接符 89"/>
          <p:cNvCxnSpPr/>
          <p:nvPr/>
        </p:nvCxnSpPr>
        <p:spPr>
          <a:xfrm>
            <a:off x="611560" y="2427734"/>
            <a:ext cx="7632848" cy="0"/>
          </a:xfrm>
          <a:prstGeom prst="line">
            <a:avLst/>
          </a:prstGeom>
          <a:noFill/>
          <a:ln w="9525" cap="flat">
            <a:solidFill>
              <a:schemeClr val="bg2">
                <a:lumMod val="25000"/>
              </a:schemeClr>
            </a:solidFill>
            <a:prstDash val="sysDash"/>
            <a:miter lim="400000"/>
          </a:ln>
          <a:effectLst/>
        </p:spPr>
        <p:style>
          <a:lnRef idx="0">
            <a:scrgbClr r="0" g="0" b="0"/>
          </a:lnRef>
          <a:fillRef idx="0">
            <a:scrgbClr r="0" g="0" b="0"/>
          </a:fillRef>
          <a:effectRef idx="0">
            <a:scrgbClr r="0" g="0" b="0"/>
          </a:effectRef>
          <a:fontRef idx="none"/>
        </p:style>
      </p:cxnSp>
      <p:sp>
        <p:nvSpPr>
          <p:cNvPr id="91" name="矩形 90"/>
          <p:cNvSpPr/>
          <p:nvPr/>
        </p:nvSpPr>
        <p:spPr>
          <a:xfrm>
            <a:off x="683568" y="1955616"/>
            <a:ext cx="1210588" cy="400110"/>
          </a:xfrm>
          <a:prstGeom prst="rect">
            <a:avLst/>
          </a:prstGeom>
        </p:spPr>
        <p:txBody>
          <a:bodyPr wrap="none">
            <a:spAutoFit/>
          </a:bodyPr>
          <a:lstStyle/>
          <a:p>
            <a:r>
              <a:rPr lang="zh-CN" altLang="zh-CN" sz="2000" dirty="0" smtClean="0">
                <a:latin typeface="微软雅黑" pitchFamily="34" charset="-122"/>
                <a:ea typeface="微软雅黑" pitchFamily="34" charset="-122"/>
              </a:rPr>
              <a:t>组织主体</a:t>
            </a:r>
            <a:endParaRPr lang="zh-CN" altLang="en-US" dirty="0">
              <a:latin typeface="微软雅黑" pitchFamily="34" charset="-122"/>
              <a:ea typeface="微软雅黑" pitchFamily="34" charset="-122"/>
            </a:endParaRPr>
          </a:p>
        </p:txBody>
      </p:sp>
      <p:sp>
        <p:nvSpPr>
          <p:cNvPr id="92" name="矩形 91"/>
          <p:cNvSpPr/>
          <p:nvPr/>
        </p:nvSpPr>
        <p:spPr>
          <a:xfrm>
            <a:off x="683568" y="2499742"/>
            <a:ext cx="1210588" cy="400110"/>
          </a:xfrm>
          <a:prstGeom prst="rect">
            <a:avLst/>
          </a:prstGeom>
        </p:spPr>
        <p:txBody>
          <a:bodyPr wrap="none">
            <a:spAutoFit/>
          </a:bodyPr>
          <a:lstStyle/>
          <a:p>
            <a:r>
              <a:rPr lang="zh-CN" altLang="zh-CN" sz="2000" dirty="0" smtClean="0">
                <a:latin typeface="微软雅黑" pitchFamily="34" charset="-122"/>
                <a:ea typeface="微软雅黑" pitchFamily="34" charset="-122"/>
              </a:rPr>
              <a:t>标准设置</a:t>
            </a:r>
            <a:endParaRPr lang="zh-CN" altLang="en-US" dirty="0">
              <a:latin typeface="微软雅黑" pitchFamily="34" charset="-122"/>
              <a:ea typeface="微软雅黑" pitchFamily="34" charset="-122"/>
            </a:endParaRPr>
          </a:p>
        </p:txBody>
      </p:sp>
      <p:sp>
        <p:nvSpPr>
          <p:cNvPr id="93" name="矩形 92"/>
          <p:cNvSpPr/>
          <p:nvPr/>
        </p:nvSpPr>
        <p:spPr>
          <a:xfrm>
            <a:off x="683568" y="3115876"/>
            <a:ext cx="1210588" cy="400110"/>
          </a:xfrm>
          <a:prstGeom prst="rect">
            <a:avLst/>
          </a:prstGeom>
        </p:spPr>
        <p:txBody>
          <a:bodyPr wrap="none">
            <a:spAutoFit/>
          </a:bodyPr>
          <a:lstStyle/>
          <a:p>
            <a:r>
              <a:rPr lang="zh-CN" altLang="zh-CN" sz="2000" dirty="0" smtClean="0">
                <a:latin typeface="微软雅黑" pitchFamily="34" charset="-122"/>
                <a:ea typeface="微软雅黑" pitchFamily="34" charset="-122"/>
              </a:rPr>
              <a:t>运作动力</a:t>
            </a:r>
            <a:endParaRPr lang="zh-CN" altLang="en-US" dirty="0">
              <a:latin typeface="微软雅黑" pitchFamily="34" charset="-122"/>
              <a:ea typeface="微软雅黑" pitchFamily="34" charset="-122"/>
            </a:endParaRPr>
          </a:p>
        </p:txBody>
      </p:sp>
      <p:cxnSp>
        <p:nvCxnSpPr>
          <p:cNvPr id="94" name="直接连接符 93"/>
          <p:cNvCxnSpPr/>
          <p:nvPr/>
        </p:nvCxnSpPr>
        <p:spPr>
          <a:xfrm>
            <a:off x="611560" y="2971860"/>
            <a:ext cx="7632848" cy="0"/>
          </a:xfrm>
          <a:prstGeom prst="line">
            <a:avLst/>
          </a:prstGeom>
          <a:noFill/>
          <a:ln w="9525" cap="flat">
            <a:solidFill>
              <a:schemeClr val="bg2">
                <a:lumMod val="25000"/>
              </a:schemeClr>
            </a:solidFill>
            <a:prstDash val="sysDash"/>
            <a:miter lim="400000"/>
          </a:ln>
          <a:effectLst/>
        </p:spPr>
        <p:style>
          <a:lnRef idx="0">
            <a:scrgbClr r="0" g="0" b="0"/>
          </a:lnRef>
          <a:fillRef idx="0">
            <a:scrgbClr r="0" g="0" b="0"/>
          </a:fillRef>
          <a:effectRef idx="0">
            <a:scrgbClr r="0" g="0" b="0"/>
          </a:effectRef>
          <a:fontRef idx="none"/>
        </p:style>
      </p:cxnSp>
      <p:sp>
        <p:nvSpPr>
          <p:cNvPr id="95" name="矩形 94"/>
          <p:cNvSpPr/>
          <p:nvPr/>
        </p:nvSpPr>
        <p:spPr>
          <a:xfrm>
            <a:off x="3275856" y="1923678"/>
            <a:ext cx="4572000" cy="400110"/>
          </a:xfrm>
          <a:prstGeom prst="rect">
            <a:avLst/>
          </a:prstGeom>
        </p:spPr>
        <p:txBody>
          <a:bodyPr>
            <a:spAutoFit/>
          </a:bodyPr>
          <a:lstStyle/>
          <a:p>
            <a:pPr algn="l"/>
            <a:r>
              <a:rPr lang="zh-CN" altLang="en-US" sz="2000" dirty="0" smtClean="0">
                <a:solidFill>
                  <a:schemeClr val="accent4">
                    <a:lumMod val="75000"/>
                  </a:schemeClr>
                </a:solidFill>
                <a:latin typeface="微软雅黑" pitchFamily="34" charset="-122"/>
                <a:ea typeface="微软雅黑" pitchFamily="34" charset="-122"/>
              </a:rPr>
              <a:t>质量</a:t>
            </a:r>
            <a:r>
              <a:rPr lang="en-US" altLang="zh-CN" sz="2000" dirty="0" smtClean="0">
                <a:solidFill>
                  <a:schemeClr val="accent4">
                    <a:lumMod val="75000"/>
                  </a:schemeClr>
                </a:solidFill>
                <a:latin typeface="微软雅黑" pitchFamily="34" charset="-122"/>
                <a:ea typeface="微软雅黑" pitchFamily="34" charset="-122"/>
              </a:rPr>
              <a:t>                          </a:t>
            </a:r>
            <a:r>
              <a:rPr lang="zh-CN" altLang="zh-CN" sz="2000" dirty="0" smtClean="0">
                <a:solidFill>
                  <a:schemeClr val="accent6">
                    <a:lumMod val="50000"/>
                  </a:schemeClr>
                </a:solidFill>
                <a:latin typeface="微软雅黑" pitchFamily="34" charset="-122"/>
                <a:ea typeface="微软雅黑" pitchFamily="34" charset="-122"/>
              </a:rPr>
              <a:t>教育行政主管部</a:t>
            </a:r>
            <a:endParaRPr lang="zh-CN" altLang="en-US" dirty="0">
              <a:solidFill>
                <a:schemeClr val="accent6">
                  <a:lumMod val="50000"/>
                </a:schemeClr>
              </a:solidFill>
              <a:latin typeface="微软雅黑" pitchFamily="34" charset="-122"/>
              <a:ea typeface="微软雅黑" pitchFamily="34" charset="-122"/>
            </a:endParaRPr>
          </a:p>
        </p:txBody>
      </p:sp>
      <p:sp>
        <p:nvSpPr>
          <p:cNvPr id="96" name="矩形 95"/>
          <p:cNvSpPr/>
          <p:nvPr/>
        </p:nvSpPr>
        <p:spPr>
          <a:xfrm>
            <a:off x="3275856" y="2499742"/>
            <a:ext cx="4752528" cy="400110"/>
          </a:xfrm>
          <a:prstGeom prst="rect">
            <a:avLst/>
          </a:prstGeom>
        </p:spPr>
        <p:txBody>
          <a:bodyPr wrap="square">
            <a:spAutoFit/>
          </a:bodyPr>
          <a:lstStyle/>
          <a:p>
            <a:pPr algn="l"/>
            <a:r>
              <a:rPr lang="zh-CN" altLang="en-US" sz="2000" dirty="0" smtClean="0">
                <a:solidFill>
                  <a:schemeClr val="accent4">
                    <a:lumMod val="75000"/>
                  </a:schemeClr>
                </a:solidFill>
                <a:latin typeface="微软雅黑" pitchFamily="34" charset="-122"/>
                <a:ea typeface="微软雅黑" pitchFamily="34" charset="-122"/>
              </a:rPr>
              <a:t>自定                         </a:t>
            </a:r>
            <a:r>
              <a:rPr lang="zh-CN" altLang="en-US" sz="2000" dirty="0" smtClean="0">
                <a:solidFill>
                  <a:schemeClr val="accent6">
                    <a:lumMod val="50000"/>
                  </a:schemeClr>
                </a:solidFill>
                <a:latin typeface="微软雅黑" pitchFamily="34" charset="-122"/>
                <a:ea typeface="微软雅黑" pitchFamily="34" charset="-122"/>
              </a:rPr>
              <a:t>行政部门统一制定</a:t>
            </a:r>
            <a:endParaRPr lang="zh-CN" altLang="en-US" dirty="0">
              <a:solidFill>
                <a:schemeClr val="accent6">
                  <a:lumMod val="50000"/>
                </a:schemeClr>
              </a:solidFill>
              <a:latin typeface="微软雅黑" pitchFamily="34" charset="-122"/>
              <a:ea typeface="微软雅黑" pitchFamily="34" charset="-122"/>
            </a:endParaRPr>
          </a:p>
        </p:txBody>
      </p:sp>
      <p:sp>
        <p:nvSpPr>
          <p:cNvPr id="97" name="矩形 96"/>
          <p:cNvSpPr/>
          <p:nvPr/>
        </p:nvSpPr>
        <p:spPr>
          <a:xfrm>
            <a:off x="2843808" y="3011930"/>
            <a:ext cx="1944216" cy="707886"/>
          </a:xfrm>
          <a:prstGeom prst="rect">
            <a:avLst/>
          </a:prstGeom>
        </p:spPr>
        <p:txBody>
          <a:bodyPr wrap="square">
            <a:spAutoFit/>
          </a:bodyPr>
          <a:lstStyle/>
          <a:p>
            <a:pPr algn="l"/>
            <a:r>
              <a:rPr lang="zh-CN" altLang="en-US" sz="2000" dirty="0" smtClean="0">
                <a:solidFill>
                  <a:schemeClr val="accent4">
                    <a:lumMod val="75000"/>
                  </a:schemeClr>
                </a:solidFill>
                <a:latin typeface="微软雅黑" pitchFamily="34" charset="-122"/>
                <a:ea typeface="微软雅黑" pitchFamily="34" charset="-122"/>
              </a:rPr>
              <a:t>提升核心竞争力的内在需要</a:t>
            </a:r>
            <a:endParaRPr lang="zh-CN" altLang="en-US" dirty="0">
              <a:solidFill>
                <a:schemeClr val="accent6">
                  <a:lumMod val="50000"/>
                </a:schemeClr>
              </a:solidFill>
              <a:latin typeface="微软雅黑" pitchFamily="34" charset="-122"/>
              <a:ea typeface="微软雅黑" pitchFamily="34" charset="-122"/>
            </a:endParaRPr>
          </a:p>
        </p:txBody>
      </p:sp>
      <p:sp>
        <p:nvSpPr>
          <p:cNvPr id="98" name="矩形 97"/>
          <p:cNvSpPr/>
          <p:nvPr/>
        </p:nvSpPr>
        <p:spPr>
          <a:xfrm>
            <a:off x="5580112" y="2971860"/>
            <a:ext cx="2448272" cy="707886"/>
          </a:xfrm>
          <a:prstGeom prst="rect">
            <a:avLst/>
          </a:prstGeom>
        </p:spPr>
        <p:txBody>
          <a:bodyPr wrap="square">
            <a:spAutoFit/>
          </a:bodyPr>
          <a:lstStyle/>
          <a:p>
            <a:r>
              <a:rPr lang="zh-CN" altLang="en-US" sz="2000" dirty="0" smtClean="0">
                <a:solidFill>
                  <a:schemeClr val="accent6">
                    <a:lumMod val="50000"/>
                  </a:schemeClr>
                </a:solidFill>
                <a:latin typeface="微软雅黑" pitchFamily="34" charset="-122"/>
                <a:ea typeface="微软雅黑" pitchFamily="34" charset="-122"/>
              </a:rPr>
              <a:t>来自外部的推动</a:t>
            </a:r>
            <a:endParaRPr lang="en-US" altLang="zh-CN" sz="2000" dirty="0" smtClean="0">
              <a:solidFill>
                <a:schemeClr val="accent6">
                  <a:lumMod val="50000"/>
                </a:schemeClr>
              </a:solidFill>
              <a:latin typeface="微软雅黑" pitchFamily="34" charset="-122"/>
              <a:ea typeface="微软雅黑" pitchFamily="34" charset="-122"/>
            </a:endParaRPr>
          </a:p>
          <a:p>
            <a:r>
              <a:rPr lang="zh-CN" altLang="en-US" sz="2000" dirty="0" smtClean="0">
                <a:solidFill>
                  <a:schemeClr val="accent6">
                    <a:lumMod val="50000"/>
                  </a:schemeClr>
                </a:solidFill>
                <a:latin typeface="微软雅黑" pitchFamily="34" charset="-122"/>
                <a:ea typeface="微软雅黑" pitchFamily="34" charset="-122"/>
              </a:rPr>
              <a:t>行政指令 </a:t>
            </a:r>
            <a:endParaRPr lang="zh-CN" altLang="en-US" dirty="0">
              <a:solidFill>
                <a:schemeClr val="accent6">
                  <a:lumMod val="50000"/>
                </a:schemeClr>
              </a:solidFill>
              <a:latin typeface="微软雅黑" pitchFamily="34" charset="-122"/>
              <a:ea typeface="微软雅黑" pitchFamily="34" charset="-122"/>
            </a:endParaRPr>
          </a:p>
        </p:txBody>
      </p:sp>
      <p:cxnSp>
        <p:nvCxnSpPr>
          <p:cNvPr id="99" name="直接连接符 98"/>
          <p:cNvCxnSpPr/>
          <p:nvPr/>
        </p:nvCxnSpPr>
        <p:spPr>
          <a:xfrm>
            <a:off x="683568" y="3691940"/>
            <a:ext cx="7632848" cy="0"/>
          </a:xfrm>
          <a:prstGeom prst="line">
            <a:avLst/>
          </a:prstGeom>
          <a:noFill/>
          <a:ln w="9525" cap="flat">
            <a:solidFill>
              <a:schemeClr val="bg2">
                <a:lumMod val="25000"/>
              </a:schemeClr>
            </a:solidFill>
            <a:prstDash val="sysDash"/>
            <a:miter lim="400000"/>
          </a:ln>
          <a:effectLst/>
        </p:spPr>
        <p:style>
          <a:lnRef idx="0">
            <a:scrgbClr r="0" g="0" b="0"/>
          </a:lnRef>
          <a:fillRef idx="0">
            <a:scrgbClr r="0" g="0" b="0"/>
          </a:fillRef>
          <a:effectRef idx="0">
            <a:scrgbClr r="0" g="0" b="0"/>
          </a:effectRef>
          <a:fontRef idx="none"/>
        </p:style>
      </p:cxnSp>
      <p:sp>
        <p:nvSpPr>
          <p:cNvPr id="100" name="矩形 99"/>
          <p:cNvSpPr/>
          <p:nvPr/>
        </p:nvSpPr>
        <p:spPr>
          <a:xfrm>
            <a:off x="683572" y="3804018"/>
            <a:ext cx="1210588" cy="400110"/>
          </a:xfrm>
          <a:prstGeom prst="rect">
            <a:avLst/>
          </a:prstGeom>
        </p:spPr>
        <p:txBody>
          <a:bodyPr wrap="none">
            <a:spAutoFit/>
          </a:bodyPr>
          <a:lstStyle/>
          <a:p>
            <a:r>
              <a:rPr lang="zh-CN" altLang="en-US" sz="2000" dirty="0" smtClean="0">
                <a:latin typeface="微软雅黑" pitchFamily="34" charset="-122"/>
                <a:ea typeface="微软雅黑" pitchFamily="34" charset="-122"/>
              </a:rPr>
              <a:t>运作形态</a:t>
            </a:r>
            <a:endParaRPr lang="zh-CN" altLang="en-US" dirty="0">
              <a:latin typeface="微软雅黑" pitchFamily="34" charset="-122"/>
              <a:ea typeface="微软雅黑" pitchFamily="34" charset="-122"/>
            </a:endParaRPr>
          </a:p>
        </p:txBody>
      </p:sp>
      <p:sp>
        <p:nvSpPr>
          <p:cNvPr id="101" name="矩形 100"/>
          <p:cNvSpPr/>
          <p:nvPr/>
        </p:nvSpPr>
        <p:spPr>
          <a:xfrm>
            <a:off x="683568" y="4524098"/>
            <a:ext cx="1210588" cy="400110"/>
          </a:xfrm>
          <a:prstGeom prst="rect">
            <a:avLst/>
          </a:prstGeom>
        </p:spPr>
        <p:txBody>
          <a:bodyPr wrap="none">
            <a:spAutoFit/>
          </a:bodyPr>
          <a:lstStyle/>
          <a:p>
            <a:r>
              <a:rPr lang="zh-CN" altLang="zh-CN" sz="2000" dirty="0" smtClean="0">
                <a:latin typeface="微软雅黑" pitchFamily="34" charset="-122"/>
                <a:ea typeface="微软雅黑" pitchFamily="34" charset="-122"/>
              </a:rPr>
              <a:t>运作动力</a:t>
            </a:r>
            <a:endParaRPr lang="zh-CN" altLang="en-US" dirty="0">
              <a:latin typeface="微软雅黑" pitchFamily="34" charset="-122"/>
              <a:ea typeface="微软雅黑" pitchFamily="34" charset="-122"/>
            </a:endParaRPr>
          </a:p>
        </p:txBody>
      </p:sp>
      <p:cxnSp>
        <p:nvCxnSpPr>
          <p:cNvPr id="102" name="直接连接符 101"/>
          <p:cNvCxnSpPr/>
          <p:nvPr/>
        </p:nvCxnSpPr>
        <p:spPr>
          <a:xfrm>
            <a:off x="683568" y="4380082"/>
            <a:ext cx="7632848" cy="0"/>
          </a:xfrm>
          <a:prstGeom prst="line">
            <a:avLst/>
          </a:prstGeom>
          <a:noFill/>
          <a:ln w="9525" cap="flat">
            <a:solidFill>
              <a:schemeClr val="bg2">
                <a:lumMod val="25000"/>
              </a:schemeClr>
            </a:solidFill>
            <a:prstDash val="sysDash"/>
            <a:miter lim="400000"/>
          </a:ln>
          <a:effectLst/>
        </p:spPr>
        <p:style>
          <a:lnRef idx="0">
            <a:scrgbClr r="0" g="0" b="0"/>
          </a:lnRef>
          <a:fillRef idx="0">
            <a:scrgbClr r="0" g="0" b="0"/>
          </a:fillRef>
          <a:effectRef idx="0">
            <a:scrgbClr r="0" g="0" b="0"/>
          </a:effectRef>
          <a:fontRef idx="none"/>
        </p:style>
      </p:cxnSp>
      <p:sp>
        <p:nvSpPr>
          <p:cNvPr id="104" name="矩形 103"/>
          <p:cNvSpPr/>
          <p:nvPr/>
        </p:nvSpPr>
        <p:spPr>
          <a:xfrm>
            <a:off x="2555776" y="3744204"/>
            <a:ext cx="2160240" cy="707886"/>
          </a:xfrm>
          <a:prstGeom prst="rect">
            <a:avLst/>
          </a:prstGeom>
        </p:spPr>
        <p:txBody>
          <a:bodyPr wrap="square">
            <a:spAutoFit/>
          </a:bodyPr>
          <a:lstStyle/>
          <a:p>
            <a:r>
              <a:rPr lang="zh-CN" altLang="en-US" sz="2000" dirty="0" smtClean="0">
                <a:solidFill>
                  <a:schemeClr val="accent4">
                    <a:lumMod val="75000"/>
                  </a:schemeClr>
                </a:solidFill>
                <a:latin typeface="微软雅黑" pitchFamily="34" charset="-122"/>
                <a:ea typeface="微软雅黑" pitchFamily="34" charset="-122"/>
              </a:rPr>
              <a:t>与工作融为一体</a:t>
            </a:r>
            <a:endParaRPr lang="en-US" altLang="zh-CN" sz="2000" dirty="0" smtClean="0">
              <a:solidFill>
                <a:schemeClr val="accent4">
                  <a:lumMod val="75000"/>
                </a:schemeClr>
              </a:solidFill>
              <a:latin typeface="微软雅黑" pitchFamily="34" charset="-122"/>
              <a:ea typeface="微软雅黑" pitchFamily="34" charset="-122"/>
            </a:endParaRPr>
          </a:p>
          <a:p>
            <a:r>
              <a:rPr lang="zh-CN" altLang="en-US" sz="2000" dirty="0" smtClean="0">
                <a:solidFill>
                  <a:schemeClr val="accent4">
                    <a:lumMod val="75000"/>
                  </a:schemeClr>
                </a:solidFill>
                <a:latin typeface="微软雅黑" pitchFamily="34" charset="-122"/>
                <a:ea typeface="微软雅黑" pitchFamily="34" charset="-122"/>
              </a:rPr>
              <a:t>常态化</a:t>
            </a:r>
          </a:p>
        </p:txBody>
      </p:sp>
      <p:sp>
        <p:nvSpPr>
          <p:cNvPr id="105" name="矩形 104"/>
          <p:cNvSpPr/>
          <p:nvPr/>
        </p:nvSpPr>
        <p:spPr>
          <a:xfrm>
            <a:off x="2411760" y="4484028"/>
            <a:ext cx="2520280" cy="400110"/>
          </a:xfrm>
          <a:prstGeom prst="rect">
            <a:avLst/>
          </a:prstGeom>
        </p:spPr>
        <p:txBody>
          <a:bodyPr wrap="square">
            <a:spAutoFit/>
          </a:bodyPr>
          <a:lstStyle/>
          <a:p>
            <a:r>
              <a:rPr lang="zh-CN" altLang="en-US" sz="2000" dirty="0" smtClean="0">
                <a:solidFill>
                  <a:schemeClr val="accent4">
                    <a:lumMod val="75000"/>
                  </a:schemeClr>
                </a:solidFill>
                <a:latin typeface="微软雅黑" pitchFamily="34" charset="-122"/>
                <a:ea typeface="微软雅黑" pitchFamily="34" charset="-122"/>
              </a:rPr>
              <a:t>立体、联动、持续</a:t>
            </a:r>
          </a:p>
        </p:txBody>
      </p:sp>
      <p:sp>
        <p:nvSpPr>
          <p:cNvPr id="106" name="矩形 105"/>
          <p:cNvSpPr/>
          <p:nvPr/>
        </p:nvSpPr>
        <p:spPr>
          <a:xfrm>
            <a:off x="6084168" y="4412020"/>
            <a:ext cx="2448272" cy="400110"/>
          </a:xfrm>
          <a:prstGeom prst="rect">
            <a:avLst/>
          </a:prstGeom>
        </p:spPr>
        <p:txBody>
          <a:bodyPr wrap="square">
            <a:spAutoFit/>
          </a:bodyPr>
          <a:lstStyle/>
          <a:p>
            <a:pPr algn="l"/>
            <a:r>
              <a:rPr lang="zh-CN" altLang="en-US" sz="2000" dirty="0" smtClean="0">
                <a:solidFill>
                  <a:schemeClr val="accent6">
                    <a:lumMod val="50000"/>
                  </a:schemeClr>
                </a:solidFill>
                <a:latin typeface="微软雅黑" pitchFamily="34" charset="-122"/>
                <a:ea typeface="微软雅黑" pitchFamily="34" charset="-122"/>
              </a:rPr>
              <a:t>脉冲式激励</a:t>
            </a:r>
            <a:endParaRPr lang="zh-CN" altLang="en-US" dirty="0">
              <a:solidFill>
                <a:schemeClr val="accent6">
                  <a:lumMod val="50000"/>
                </a:schemeClr>
              </a:solidFill>
              <a:latin typeface="微软雅黑" pitchFamily="34" charset="-122"/>
              <a:ea typeface="微软雅黑" pitchFamily="34" charset="-122"/>
            </a:endParaRPr>
          </a:p>
        </p:txBody>
      </p:sp>
      <p:sp>
        <p:nvSpPr>
          <p:cNvPr id="107" name="矩形 106"/>
          <p:cNvSpPr/>
          <p:nvPr/>
        </p:nvSpPr>
        <p:spPr>
          <a:xfrm>
            <a:off x="5652120" y="3835956"/>
            <a:ext cx="2448272" cy="384721"/>
          </a:xfrm>
          <a:prstGeom prst="rect">
            <a:avLst/>
          </a:prstGeom>
        </p:spPr>
        <p:txBody>
          <a:bodyPr wrap="square">
            <a:spAutoFit/>
          </a:bodyPr>
          <a:lstStyle/>
          <a:p>
            <a:pPr algn="l"/>
            <a:r>
              <a:rPr lang="zh-CN" altLang="en-US" dirty="0" smtClean="0">
                <a:solidFill>
                  <a:schemeClr val="accent6">
                    <a:lumMod val="50000"/>
                  </a:schemeClr>
                </a:solidFill>
                <a:latin typeface="微软雅黑" pitchFamily="34" charset="-122"/>
                <a:ea typeface="微软雅黑" pitchFamily="34" charset="-122"/>
              </a:rPr>
              <a:t>项目性质  阶段式</a:t>
            </a:r>
            <a:endParaRPr lang="zh-CN" altLang="en-US" dirty="0">
              <a:solidFill>
                <a:schemeClr val="accent6">
                  <a:lumMod val="50000"/>
                </a:schemeClr>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179512" y="699542"/>
            <a:ext cx="64976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二</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lang="zh-CN" altLang="en-US" sz="1800" b="1" dirty="0" smtClean="0">
                <a:solidFill>
                  <a:schemeClr val="tx1"/>
                </a:solidFill>
                <a:latin typeface="微软雅黑" pitchFamily="34" charset="-122"/>
                <a:ea typeface="微软雅黑" pitchFamily="34" charset="-122"/>
                <a:cs typeface="宋体" pitchFamily="2" charset="-122"/>
              </a:rPr>
              <a:t>诊改是</a:t>
            </a:r>
            <a:r>
              <a:rPr lang="zh-CN" altLang="en-US" sz="1800" b="1" dirty="0" smtClean="0">
                <a:solidFill>
                  <a:srgbClr val="C00000"/>
                </a:solidFill>
                <a:latin typeface="微软雅黑" pitchFamily="34" charset="-122"/>
                <a:ea typeface="微软雅黑" pitchFamily="34" charset="-122"/>
                <a:cs typeface="宋体" pitchFamily="2" charset="-122"/>
              </a:rPr>
              <a:t>内部质保体系的重构</a:t>
            </a:r>
            <a:r>
              <a:rPr lang="zh-CN" altLang="en-US" sz="1800" b="1" dirty="0" smtClean="0">
                <a:solidFill>
                  <a:schemeClr val="tx1"/>
                </a:solidFill>
                <a:latin typeface="微软雅黑" pitchFamily="34" charset="-122"/>
                <a:ea typeface="微软雅黑" pitchFamily="34" charset="-122"/>
                <a:cs typeface="宋体" pitchFamily="2" charset="-122"/>
              </a:rPr>
              <a:t>，而不是迎接新一轮评估</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5" name="矩形 14"/>
          <p:cNvSpPr/>
          <p:nvPr/>
        </p:nvSpPr>
        <p:spPr>
          <a:xfrm>
            <a:off x="3707904" y="1779662"/>
            <a:ext cx="4861048" cy="2759730"/>
          </a:xfrm>
          <a:prstGeom prst="rect">
            <a:avLst/>
          </a:prstGeom>
        </p:spPr>
        <p:txBody>
          <a:bodyPr wrap="square">
            <a:spAutoFit/>
          </a:bodyPr>
          <a:lstStyle/>
          <a:p>
            <a:pPr algn="l">
              <a:lnSpc>
                <a:spcPts val="2600"/>
              </a:lnSpc>
            </a:pPr>
            <a:r>
              <a:rPr lang="zh-CN" altLang="zh-CN" sz="1800" dirty="0" smtClean="0">
                <a:latin typeface="微软雅黑" pitchFamily="34" charset="-122"/>
                <a:ea typeface="微软雅黑" pitchFamily="34" charset="-122"/>
                <a:cs typeface="Lucida Grande"/>
                <a:sym typeface="Lucida Grande"/>
              </a:rPr>
              <a:t>诊改工作</a:t>
            </a:r>
            <a:r>
              <a:rPr lang="zh-CN" altLang="zh-CN" sz="1800" b="1" dirty="0" smtClean="0">
                <a:latin typeface="微软雅黑" pitchFamily="34" charset="-122"/>
                <a:ea typeface="微软雅黑" pitchFamily="34" charset="-122"/>
                <a:cs typeface="Lucida Grande"/>
                <a:sym typeface="Lucida Grande"/>
              </a:rPr>
              <a:t>并非</a:t>
            </a:r>
            <a:r>
              <a:rPr lang="en-US" altLang="zh-CN" sz="1800" b="1" dirty="0" smtClean="0">
                <a:latin typeface="微软雅黑" pitchFamily="34" charset="-122"/>
                <a:ea typeface="微软雅黑" pitchFamily="34" charset="-122"/>
                <a:cs typeface="Lucida Grande"/>
                <a:sym typeface="Lucida Grande"/>
              </a:rPr>
              <a:t>”</a:t>
            </a:r>
            <a:r>
              <a:rPr lang="zh-CN" altLang="en-US" sz="1800" b="1" dirty="0" smtClean="0">
                <a:latin typeface="微软雅黑" pitchFamily="34" charset="-122"/>
                <a:ea typeface="微软雅黑" pitchFamily="34" charset="-122"/>
                <a:cs typeface="Lucida Grande"/>
                <a:sym typeface="Lucida Grande"/>
              </a:rPr>
              <a:t>零</a:t>
            </a:r>
            <a:r>
              <a:rPr lang="en-US" altLang="zh-CN" sz="1800" b="1" dirty="0" smtClean="0">
                <a:latin typeface="微软雅黑" pitchFamily="34" charset="-122"/>
                <a:ea typeface="微软雅黑" pitchFamily="34" charset="-122"/>
                <a:cs typeface="Lucida Grande"/>
                <a:sym typeface="Lucida Grande"/>
              </a:rPr>
              <a:t>”</a:t>
            </a:r>
            <a:r>
              <a:rPr lang="zh-CN" altLang="zh-CN" sz="1800" b="1" dirty="0" smtClean="0">
                <a:latin typeface="微软雅黑" pitchFamily="34" charset="-122"/>
                <a:ea typeface="微软雅黑" pitchFamily="34" charset="-122"/>
                <a:cs typeface="Lucida Grande"/>
                <a:sym typeface="Lucida Grande"/>
              </a:rPr>
              <a:t>基础</a:t>
            </a:r>
            <a:r>
              <a:rPr lang="zh-CN" altLang="zh-CN" sz="1800" dirty="0" smtClean="0">
                <a:latin typeface="微软雅黑" pitchFamily="34" charset="-122"/>
                <a:ea typeface="微软雅黑" pitchFamily="34" charset="-122"/>
                <a:cs typeface="Lucida Grande"/>
                <a:sym typeface="Lucida Grande"/>
              </a:rPr>
              <a:t>，每个学校自创办以来，在条件保障、规范管理，质量提升，特色创建等方面，肯定已经积累了一些成熟的制度和先进的做法。在诊改工作思路的指导下，我们需要将这些制度和做法按照五纵五横的基本框架，按照</a:t>
            </a:r>
            <a:r>
              <a:rPr lang="en-US" altLang="zh-CN" sz="1800" dirty="0" smtClean="0">
                <a:latin typeface="微软雅黑" pitchFamily="34" charset="-122"/>
                <a:ea typeface="微软雅黑" pitchFamily="34" charset="-122"/>
                <a:cs typeface="Lucida Grande"/>
                <a:sym typeface="Lucida Grande"/>
              </a:rPr>
              <a:t>8</a:t>
            </a:r>
            <a:r>
              <a:rPr lang="zh-CN" altLang="zh-CN" sz="1800" b="1" dirty="0" smtClean="0">
                <a:latin typeface="微软雅黑" pitchFamily="34" charset="-122"/>
                <a:ea typeface="微软雅黑" pitchFamily="34" charset="-122"/>
                <a:cs typeface="Lucida Grande"/>
                <a:sym typeface="Lucida Grande"/>
              </a:rPr>
              <a:t>字形质量改进螺旋进行重构</a:t>
            </a:r>
            <a:r>
              <a:rPr lang="zh-CN" altLang="zh-CN" sz="1800" dirty="0" smtClean="0">
                <a:latin typeface="微软雅黑" pitchFamily="34" charset="-122"/>
                <a:ea typeface="微软雅黑" pitchFamily="34" charset="-122"/>
                <a:cs typeface="Lucida Grande"/>
                <a:sym typeface="Lucida Grande"/>
              </a:rPr>
              <a:t>，而且，</a:t>
            </a:r>
            <a:r>
              <a:rPr lang="zh-CN" altLang="zh-CN" sz="1800" b="1" dirty="0" smtClean="0">
                <a:latin typeface="微软雅黑" pitchFamily="34" charset="-122"/>
                <a:ea typeface="微软雅黑" pitchFamily="34" charset="-122"/>
                <a:cs typeface="Lucida Grande"/>
                <a:sym typeface="Lucida Grande"/>
              </a:rPr>
              <a:t>引入数据管理系统</a:t>
            </a:r>
            <a:r>
              <a:rPr lang="zh-CN" altLang="zh-CN" sz="1800" dirty="0" smtClean="0">
                <a:latin typeface="微软雅黑" pitchFamily="34" charset="-122"/>
                <a:ea typeface="微软雅黑" pitchFamily="34" charset="-122"/>
                <a:cs typeface="Lucida Grande"/>
                <a:sym typeface="Lucida Grande"/>
              </a:rPr>
              <a:t>，让数据说话，让质量保证工作更扎实有效。</a:t>
            </a:r>
            <a:endParaRPr lang="zh-CN" altLang="en-US" sz="1800" dirty="0">
              <a:latin typeface="微软雅黑" pitchFamily="34" charset="-122"/>
              <a:ea typeface="微软雅黑" pitchFamily="34" charset="-122"/>
            </a:endParaRPr>
          </a:p>
        </p:txBody>
      </p:sp>
      <p:pic>
        <p:nvPicPr>
          <p:cNvPr id="146436" name="Picture 4" descr="http://img.taopic.com/uploads/allimg/140901/240370-140Z11045133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275606"/>
            <a:ext cx="3528392" cy="3528392"/>
          </a:xfrm>
          <a:prstGeom prst="rect">
            <a:avLst/>
          </a:prstGeom>
          <a:noFill/>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205"/>
          <p:cNvSpPr/>
          <p:nvPr/>
        </p:nvSpPr>
        <p:spPr>
          <a:xfrm>
            <a:off x="4788024" y="1275606"/>
            <a:ext cx="2160240" cy="3867894"/>
          </a:xfrm>
          <a:prstGeom prst="rect">
            <a:avLst/>
          </a:prstGeom>
          <a:solidFill>
            <a:schemeClr val="tx2">
              <a:lumMod val="75000"/>
            </a:schemeClr>
          </a:solidFill>
          <a:ln w="12700">
            <a:miter lim="400000"/>
          </a:ln>
        </p:spPr>
        <p:txBody>
          <a:bodyPr lIns="0" tIns="0" rIns="0" bIns="0" anchor="ctr"/>
          <a:lstStyle/>
          <a:p>
            <a:pPr lvl="0">
              <a:defRPr sz="3200"/>
            </a:pPr>
            <a:endParaRPr sz="2400" b="1" dirty="0">
              <a:solidFill>
                <a:schemeClr val="bg1"/>
              </a:solidFill>
              <a:latin typeface="微软雅黑" pitchFamily="34" charset="-122"/>
              <a:ea typeface="微软雅黑" pitchFamily="34" charset="-122"/>
            </a:endParaRPr>
          </a:p>
        </p:txBody>
      </p:sp>
      <p:sp>
        <p:nvSpPr>
          <p:cNvPr id="134145" name="Rectangle 1"/>
          <p:cNvSpPr>
            <a:spLocks noChangeArrowheads="1"/>
          </p:cNvSpPr>
          <p:nvPr/>
        </p:nvSpPr>
        <p:spPr bwMode="auto">
          <a:xfrm>
            <a:off x="179512" y="699542"/>
            <a:ext cx="672684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lang="zh-CN" altLang="en-US" sz="1800" b="1" dirty="0" smtClean="0">
                <a:solidFill>
                  <a:schemeClr val="tx1"/>
                </a:solidFill>
                <a:latin typeface="微软雅黑" pitchFamily="34" charset="-122"/>
                <a:ea typeface="微软雅黑" pitchFamily="34" charset="-122"/>
                <a:cs typeface="宋体" pitchFamily="2" charset="-122"/>
              </a:rPr>
              <a:t>（三）诊改是</a:t>
            </a:r>
            <a:r>
              <a:rPr lang="zh-CN" altLang="en-US" sz="1800" b="1" dirty="0" smtClean="0">
                <a:solidFill>
                  <a:srgbClr val="C00000"/>
                </a:solidFill>
                <a:latin typeface="微软雅黑" pitchFamily="34" charset="-122"/>
                <a:ea typeface="微软雅黑" pitchFamily="34" charset="-122"/>
                <a:cs typeface="宋体" pitchFamily="2" charset="-122"/>
              </a:rPr>
              <a:t>办学质量持续改进</a:t>
            </a:r>
            <a:r>
              <a:rPr lang="zh-CN" altLang="en-US" sz="1800" b="1" dirty="0" smtClean="0">
                <a:solidFill>
                  <a:schemeClr val="tx1"/>
                </a:solidFill>
                <a:latin typeface="微软雅黑" pitchFamily="34" charset="-122"/>
                <a:ea typeface="微软雅黑" pitchFamily="34" charset="-122"/>
                <a:cs typeface="宋体" pitchFamily="2" charset="-122"/>
              </a:rPr>
              <a:t>，而不是通过复核的短期行为</a:t>
            </a:r>
            <a:endPar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5" name="矩形 14"/>
          <p:cNvSpPr/>
          <p:nvPr/>
        </p:nvSpPr>
        <p:spPr>
          <a:xfrm>
            <a:off x="755576" y="1707654"/>
            <a:ext cx="4861048" cy="403444"/>
          </a:xfrm>
          <a:prstGeom prst="rect">
            <a:avLst/>
          </a:prstGeom>
        </p:spPr>
        <p:txBody>
          <a:bodyPr wrap="square">
            <a:spAutoFit/>
          </a:bodyPr>
          <a:lstStyle/>
          <a:p>
            <a:pPr algn="l">
              <a:lnSpc>
                <a:spcPts val="2600"/>
              </a:lnSpc>
            </a:pPr>
            <a:r>
              <a:rPr lang="zh-CN" altLang="zh-CN" sz="1800" b="1" dirty="0" smtClean="0">
                <a:latin typeface="微软雅黑" pitchFamily="34" charset="-122"/>
                <a:ea typeface="微软雅黑" pitchFamily="34" charset="-122"/>
                <a:cs typeface="Lucida Grande"/>
                <a:sym typeface="Lucida Grande"/>
              </a:rPr>
              <a:t>错把“参考表”理解为目标、任务</a:t>
            </a:r>
            <a:endParaRPr lang="zh-CN" altLang="en-US" sz="1800" b="1" dirty="0">
              <a:latin typeface="微软雅黑" pitchFamily="34" charset="-122"/>
              <a:ea typeface="微软雅黑" pitchFamily="34" charset="-122"/>
            </a:endParaRPr>
          </a:p>
        </p:txBody>
      </p:sp>
      <p:sp>
        <p:nvSpPr>
          <p:cNvPr id="7" name="矩形 6"/>
          <p:cNvSpPr/>
          <p:nvPr/>
        </p:nvSpPr>
        <p:spPr>
          <a:xfrm>
            <a:off x="736086" y="2211710"/>
            <a:ext cx="3185487" cy="369332"/>
          </a:xfrm>
          <a:prstGeom prst="rect">
            <a:avLst/>
          </a:prstGeom>
        </p:spPr>
        <p:txBody>
          <a:bodyPr wrap="none">
            <a:spAutoFit/>
          </a:bodyPr>
          <a:lstStyle/>
          <a:p>
            <a:pPr algn="l"/>
            <a:r>
              <a:rPr lang="zh-CN" altLang="zh-CN" sz="1800" b="1" dirty="0" smtClean="0">
                <a:latin typeface="微软雅黑" pitchFamily="34" charset="-122"/>
                <a:ea typeface="微软雅黑" pitchFamily="34" charset="-122"/>
                <a:cs typeface="Lucida Grande"/>
                <a:sym typeface="Lucida Grande"/>
              </a:rPr>
              <a:t>将诊改演变成了“迎评促建”</a:t>
            </a:r>
            <a:endParaRPr lang="zh-CN" altLang="en-US" sz="1800" b="1" dirty="0">
              <a:latin typeface="微软雅黑" pitchFamily="34" charset="-122"/>
              <a:ea typeface="微软雅黑" pitchFamily="34" charset="-122"/>
            </a:endParaRPr>
          </a:p>
        </p:txBody>
      </p:sp>
      <p:sp>
        <p:nvSpPr>
          <p:cNvPr id="8" name="矩形 7"/>
          <p:cNvSpPr/>
          <p:nvPr/>
        </p:nvSpPr>
        <p:spPr>
          <a:xfrm>
            <a:off x="755576" y="2715766"/>
            <a:ext cx="4031873" cy="369332"/>
          </a:xfrm>
          <a:prstGeom prst="rect">
            <a:avLst/>
          </a:prstGeom>
        </p:spPr>
        <p:txBody>
          <a:bodyPr wrap="square">
            <a:spAutoFit/>
          </a:bodyPr>
          <a:lstStyle/>
          <a:p>
            <a:pPr algn="l"/>
            <a:r>
              <a:rPr lang="zh-CN" altLang="zh-CN" sz="1800" b="1" dirty="0" smtClean="0">
                <a:latin typeface="微软雅黑" pitchFamily="34" charset="-122"/>
                <a:ea typeface="微软雅黑" pitchFamily="34" charset="-122"/>
                <a:cs typeface="Lucida Grande"/>
                <a:sym typeface="Lucida Grande"/>
              </a:rPr>
              <a:t>把诊改目的异化为了“通过复核”</a:t>
            </a:r>
            <a:endParaRPr lang="zh-CN" altLang="en-US" sz="1800" b="1" dirty="0">
              <a:latin typeface="微软雅黑" pitchFamily="34" charset="-122"/>
              <a:ea typeface="微软雅黑" pitchFamily="34" charset="-122"/>
            </a:endParaRPr>
          </a:p>
        </p:txBody>
      </p:sp>
      <p:sp>
        <p:nvSpPr>
          <p:cNvPr id="9" name="矩形 8"/>
          <p:cNvSpPr/>
          <p:nvPr/>
        </p:nvSpPr>
        <p:spPr>
          <a:xfrm>
            <a:off x="827584" y="3291830"/>
            <a:ext cx="3888432" cy="1077218"/>
          </a:xfrm>
          <a:prstGeom prst="rect">
            <a:avLst/>
          </a:prstGeom>
        </p:spPr>
        <p:txBody>
          <a:bodyPr wrap="square">
            <a:spAutoFit/>
          </a:bodyPr>
          <a:lstStyle/>
          <a:p>
            <a:pPr algn="l"/>
            <a:r>
              <a:rPr lang="zh-CN" altLang="zh-CN" sz="1600" dirty="0" smtClean="0">
                <a:latin typeface="微软雅黑" pitchFamily="34" charset="-122"/>
                <a:ea typeface="微软雅黑" pitchFamily="34" charset="-122"/>
                <a:cs typeface="Lucida Grande"/>
                <a:sym typeface="Lucida Grande"/>
              </a:rPr>
              <a:t>如果以通过复核为目的，那么诊改工作势必会失去源动力，诊改工作就会演变成脱离日常工作之外的额外工作，就会引起学校上下的抵触，更谈不上提升质量</a:t>
            </a:r>
            <a:endParaRPr lang="zh-CN" altLang="en-US" sz="1600" dirty="0">
              <a:latin typeface="微软雅黑" pitchFamily="34" charset="-122"/>
              <a:ea typeface="微软雅黑" pitchFamily="34" charset="-122"/>
            </a:endParaRPr>
          </a:p>
        </p:txBody>
      </p:sp>
      <p:pic>
        <p:nvPicPr>
          <p:cNvPr id="151556" name="Picture 4" descr="http://img.mp.itc.cn/upload/20170227/a5c7fe45e4084c02876ffa1b9bbd3b18_th.jpg"/>
          <p:cNvPicPr>
            <a:picLocks noChangeAspect="1" noChangeArrowheads="1"/>
          </p:cNvPicPr>
          <p:nvPr/>
        </p:nvPicPr>
        <p:blipFill>
          <a:blip r:embed="rId3" cstate="print"/>
          <a:srcRect r="56277"/>
          <a:stretch>
            <a:fillRect/>
          </a:stretch>
        </p:blipFill>
        <p:spPr bwMode="auto">
          <a:xfrm>
            <a:off x="6983760" y="1275606"/>
            <a:ext cx="2160240" cy="3867894"/>
          </a:xfrm>
          <a:prstGeom prst="rect">
            <a:avLst/>
          </a:prstGeom>
          <a:noFill/>
        </p:spPr>
      </p:pic>
      <p:sp>
        <p:nvSpPr>
          <p:cNvPr id="11" name="矩形 10"/>
          <p:cNvSpPr/>
          <p:nvPr/>
        </p:nvSpPr>
        <p:spPr>
          <a:xfrm>
            <a:off x="4788024" y="1275606"/>
            <a:ext cx="2123728" cy="3267048"/>
          </a:xfrm>
          <a:prstGeom prst="rect">
            <a:avLst/>
          </a:prstGeom>
          <a:ln>
            <a:noFill/>
          </a:ln>
        </p:spPr>
        <p:txBody>
          <a:bodyPr wrap="square">
            <a:spAutoFit/>
          </a:bodyPr>
          <a:lstStyle/>
          <a:p>
            <a:pPr algn="just">
              <a:lnSpc>
                <a:spcPts val="2500"/>
              </a:lnSpc>
            </a:pPr>
            <a:endParaRPr lang="en-US" altLang="zh-CN" sz="1800" dirty="0" smtClean="0">
              <a:latin typeface="微软雅黑" pitchFamily="34" charset="-122"/>
              <a:ea typeface="微软雅黑" pitchFamily="34" charset="-122"/>
              <a:cs typeface="Lucida Grande"/>
              <a:sym typeface="Lucida Grande"/>
            </a:endParaRPr>
          </a:p>
          <a:p>
            <a:pPr algn="just">
              <a:lnSpc>
                <a:spcPts val="2500"/>
              </a:lnSpc>
            </a:pPr>
            <a:r>
              <a:rPr lang="zh-CN" altLang="zh-CN" sz="1600" dirty="0" smtClean="0">
                <a:solidFill>
                  <a:schemeClr val="bg1"/>
                </a:solidFill>
                <a:latin typeface="微软雅黑" pitchFamily="34" charset="-122"/>
                <a:ea typeface="微软雅黑" pitchFamily="34" charset="-122"/>
                <a:cs typeface="Lucida Grande"/>
                <a:sym typeface="Lucida Grande"/>
              </a:rPr>
              <a:t>即便学校成为被复核对象，也不应该以通过复核为目的，因为通过实施五纵五横一平台的网络化全覆盖、</a:t>
            </a:r>
            <a:r>
              <a:rPr lang="en-US" altLang="zh-CN" sz="1600" dirty="0" smtClean="0">
                <a:solidFill>
                  <a:schemeClr val="bg1"/>
                </a:solidFill>
                <a:latin typeface="微软雅黑" pitchFamily="34" charset="-122"/>
                <a:ea typeface="微软雅黑" pitchFamily="34" charset="-122"/>
                <a:cs typeface="Lucida Grande"/>
                <a:sym typeface="Lucida Grande"/>
              </a:rPr>
              <a:t>8</a:t>
            </a:r>
            <a:r>
              <a:rPr lang="zh-CN" altLang="zh-CN" sz="1600" dirty="0" smtClean="0">
                <a:solidFill>
                  <a:schemeClr val="bg1"/>
                </a:solidFill>
                <a:latin typeface="微软雅黑" pitchFamily="34" charset="-122"/>
                <a:ea typeface="微软雅黑" pitchFamily="34" charset="-122"/>
                <a:cs typeface="Lucida Grande"/>
                <a:sym typeface="Lucida Grande"/>
              </a:rPr>
              <a:t>字形的诊改制度，办学质量得到提升，通过复核就是自然而然的事情</a:t>
            </a:r>
            <a:endParaRPr lang="zh-CN" altLang="zh-CN" sz="1600" dirty="0">
              <a:solidFill>
                <a:schemeClr val="bg1"/>
              </a:solidFill>
              <a:latin typeface="微软雅黑" pitchFamily="34" charset="-122"/>
              <a:ea typeface="微软雅黑" pitchFamily="34" charset="-122"/>
              <a:cs typeface="Lucida Grande"/>
              <a:sym typeface="Lucida Grande"/>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gray">
          <a:xfrm>
            <a:off x="5388296" y="1967501"/>
            <a:ext cx="3779912" cy="1133895"/>
          </a:xfrm>
          <a:prstGeom prst="rect">
            <a:avLst/>
          </a:prstGeom>
          <a:solidFill>
            <a:schemeClr val="accent5"/>
          </a:solidFill>
          <a:ln w="25400" algn="ctr">
            <a:noFill/>
            <a:miter lim="800000"/>
            <a:headEnd/>
            <a:tailEnd/>
          </a:ln>
        </p:spPr>
        <p:txBody>
          <a:bodyPr lIns="45720" tIns="44450" rIns="45720" bIns="44450" anchor="ctr" anchorCtr="1"/>
          <a:lstStyle/>
          <a:p>
            <a:pPr>
              <a:defRPr/>
            </a:pPr>
            <a:endParaRPr lang="zh-TW" altLang="en-US"/>
          </a:p>
        </p:txBody>
      </p:sp>
      <p:pic>
        <p:nvPicPr>
          <p:cNvPr id="153602" name="Picture 2" descr="http://job.workercn.cn/html/files/2015-05/25/20150525072249345523358.jpg"/>
          <p:cNvPicPr>
            <a:picLocks noChangeAspect="1" noChangeArrowheads="1"/>
          </p:cNvPicPr>
          <p:nvPr/>
        </p:nvPicPr>
        <p:blipFill>
          <a:blip r:embed="rId3" cstate="print"/>
          <a:srcRect/>
          <a:stretch>
            <a:fillRect/>
          </a:stretch>
        </p:blipFill>
        <p:spPr bwMode="auto">
          <a:xfrm>
            <a:off x="251520" y="987574"/>
            <a:ext cx="3038406" cy="2403103"/>
          </a:xfrm>
          <a:prstGeom prst="rect">
            <a:avLst/>
          </a:prstGeom>
          <a:noFill/>
        </p:spPr>
      </p:pic>
      <p:sp>
        <p:nvSpPr>
          <p:cNvPr id="4" name="TextBox 11"/>
          <p:cNvSpPr txBox="1">
            <a:spLocks noChangeArrowheads="1"/>
          </p:cNvSpPr>
          <p:nvPr/>
        </p:nvSpPr>
        <p:spPr bwMode="auto">
          <a:xfrm flipH="1">
            <a:off x="6228184" y="2067694"/>
            <a:ext cx="2840028" cy="707886"/>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dirty="0" smtClean="0">
                <a:solidFill>
                  <a:schemeClr val="bg1"/>
                </a:solidFill>
                <a:latin typeface="微软雅黑" pitchFamily="34" charset="-122"/>
                <a:ea typeface="微软雅黑" pitchFamily="34" charset="-122"/>
              </a:rPr>
              <a:t>教育是艺术</a:t>
            </a:r>
            <a:endParaRPr lang="en-US" altLang="zh-CN" sz="2000" b="1" dirty="0" smtClean="0">
              <a:solidFill>
                <a:schemeClr val="bg1"/>
              </a:solidFill>
              <a:latin typeface="微软雅黑" pitchFamily="34" charset="-122"/>
              <a:ea typeface="微软雅黑" pitchFamily="34" charset="-122"/>
            </a:endParaRPr>
          </a:p>
          <a:p>
            <a:pPr eaLnBrk="1" hangingPunct="1">
              <a:defRPr/>
            </a:pPr>
            <a:r>
              <a:rPr lang="zh-CN" altLang="en-US" sz="2000" b="1" dirty="0" smtClean="0">
                <a:solidFill>
                  <a:schemeClr val="bg1"/>
                </a:solidFill>
                <a:latin typeface="微软雅黑" pitchFamily="34" charset="-122"/>
                <a:ea typeface="微软雅黑" pitchFamily="34" charset="-122"/>
              </a:rPr>
              <a:t>艺术的价值在于创新</a:t>
            </a:r>
            <a:endParaRPr lang="zh-CN" altLang="en-US" sz="2000" b="1" dirty="0">
              <a:solidFill>
                <a:schemeClr val="bg1"/>
              </a:solidFill>
              <a:latin typeface="微软雅黑" pitchFamily="34" charset="-122"/>
              <a:ea typeface="微软雅黑" pitchFamily="34" charset="-122"/>
            </a:endParaRPr>
          </a:p>
        </p:txBody>
      </p:sp>
      <p:sp>
        <p:nvSpPr>
          <p:cNvPr id="5" name="AutoShape 5"/>
          <p:cNvSpPr>
            <a:spLocks noChangeArrowheads="1"/>
          </p:cNvSpPr>
          <p:nvPr/>
        </p:nvSpPr>
        <p:spPr bwMode="auto">
          <a:xfrm>
            <a:off x="5382109" y="1971137"/>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 fmla="*/ 0 w 963893"/>
              <a:gd name="connsiteY0" fmla="*/ 641255 h 655542"/>
              <a:gd name="connsiteX1" fmla="*/ 0 w 963893"/>
              <a:gd name="connsiteY1" fmla="*/ 0 h 655542"/>
              <a:gd name="connsiteX2" fmla="*/ 963893 w 963893"/>
              <a:gd name="connsiteY2" fmla="*/ 655542 h 655542"/>
              <a:gd name="connsiteX3" fmla="*/ 0 w 963893"/>
              <a:gd name="connsiteY3" fmla="*/ 641255 h 655542"/>
              <a:gd name="connsiteX0" fmla="*/ 0 w 963893"/>
              <a:gd name="connsiteY0" fmla="*/ 660305 h 660305"/>
              <a:gd name="connsiteX1" fmla="*/ 0 w 963893"/>
              <a:gd name="connsiteY1" fmla="*/ 0 h 660305"/>
              <a:gd name="connsiteX2" fmla="*/ 963893 w 963893"/>
              <a:gd name="connsiteY2" fmla="*/ 655542 h 660305"/>
              <a:gd name="connsiteX3" fmla="*/ 0 w 963893"/>
              <a:gd name="connsiteY3" fmla="*/ 660305 h 660305"/>
              <a:gd name="connsiteX0" fmla="*/ 0 w 966274"/>
              <a:gd name="connsiteY0" fmla="*/ 660305 h 660305"/>
              <a:gd name="connsiteX1" fmla="*/ 0 w 966274"/>
              <a:gd name="connsiteY1" fmla="*/ 0 h 660305"/>
              <a:gd name="connsiteX2" fmla="*/ 966274 w 966274"/>
              <a:gd name="connsiteY2" fmla="*/ 657923 h 660305"/>
              <a:gd name="connsiteX3" fmla="*/ 0 w 966274"/>
              <a:gd name="connsiteY3" fmla="*/ 660305 h 660305"/>
              <a:gd name="connsiteX0" fmla="*/ 0 w 959130"/>
              <a:gd name="connsiteY0" fmla="*/ 660305 h 660305"/>
              <a:gd name="connsiteX1" fmla="*/ 0 w 959130"/>
              <a:gd name="connsiteY1" fmla="*/ 0 h 660305"/>
              <a:gd name="connsiteX2" fmla="*/ 959130 w 959130"/>
              <a:gd name="connsiteY2" fmla="*/ 657923 h 660305"/>
              <a:gd name="connsiteX3" fmla="*/ 0 w 959130"/>
              <a:gd name="connsiteY3" fmla="*/ 660305 h 660305"/>
              <a:gd name="connsiteX0" fmla="*/ 0 w 963892"/>
              <a:gd name="connsiteY0" fmla="*/ 660305 h 662685"/>
              <a:gd name="connsiteX1" fmla="*/ 0 w 963892"/>
              <a:gd name="connsiteY1" fmla="*/ 0 h 662685"/>
              <a:gd name="connsiteX2" fmla="*/ 963892 w 963892"/>
              <a:gd name="connsiteY2" fmla="*/ 662685 h 662685"/>
              <a:gd name="connsiteX3" fmla="*/ 0 w 963892"/>
              <a:gd name="connsiteY3" fmla="*/ 660305 h 662685"/>
            </a:gdLst>
            <a:ahLst/>
            <a:cxnLst>
              <a:cxn ang="0">
                <a:pos x="connsiteX0" y="connsiteY0"/>
              </a:cxn>
              <a:cxn ang="0">
                <a:pos x="connsiteX1" y="connsiteY1"/>
              </a:cxn>
              <a:cxn ang="0">
                <a:pos x="connsiteX2" y="connsiteY2"/>
              </a:cxn>
              <a:cxn ang="0">
                <a:pos x="connsiteX3" y="connsiteY3"/>
              </a:cxn>
            </a:cxnLst>
            <a:rect l="l" t="t" r="r" b="b"/>
            <a:pathLst>
              <a:path w="963892" h="662685">
                <a:moveTo>
                  <a:pt x="0" y="660305"/>
                </a:moveTo>
                <a:lnTo>
                  <a:pt x="0" y="0"/>
                </a:lnTo>
                <a:lnTo>
                  <a:pt x="963892" y="662685"/>
                </a:lnTo>
                <a:lnTo>
                  <a:pt x="0" y="660305"/>
                </a:lnTo>
                <a:close/>
              </a:path>
            </a:pathLst>
          </a:custGeom>
          <a:solidFill>
            <a:schemeClr val="accent4">
              <a:lumMod val="75000"/>
            </a:schemeClr>
          </a:solidFill>
          <a:ln>
            <a:noFill/>
          </a:ln>
        </p:spPr>
        <p:txBody>
          <a:bodyPr wrap="none" lIns="0" tIns="0" rIns="0" bIns="0" anchor="ctr"/>
          <a:lstStyle/>
          <a:p>
            <a:pPr>
              <a:defRPr/>
            </a:pPr>
            <a:endParaRPr lang="zh-TW" altLang="en-US" kern="0">
              <a:solidFill>
                <a:sysClr val="windowText" lastClr="000000"/>
              </a:solidFill>
            </a:endParaRPr>
          </a:p>
        </p:txBody>
      </p:sp>
      <p:grpSp>
        <p:nvGrpSpPr>
          <p:cNvPr id="7" name="组合 6"/>
          <p:cNvGrpSpPr/>
          <p:nvPr/>
        </p:nvGrpSpPr>
        <p:grpSpPr>
          <a:xfrm>
            <a:off x="3040736" y="2633031"/>
            <a:ext cx="3348644" cy="1242414"/>
            <a:chOff x="2829536" y="3634298"/>
            <a:chExt cx="3348644" cy="1242413"/>
          </a:xfrm>
          <a:solidFill>
            <a:srgbClr val="FF6E00"/>
          </a:solidFill>
        </p:grpSpPr>
        <p:sp>
          <p:nvSpPr>
            <p:cNvPr id="8" name="Rectangle 4"/>
            <p:cNvSpPr>
              <a:spLocks noChangeArrowheads="1"/>
            </p:cNvSpPr>
            <p:nvPr/>
          </p:nvSpPr>
          <p:spPr bwMode="gray">
            <a:xfrm>
              <a:off x="2829536" y="3634298"/>
              <a:ext cx="3331464" cy="1133894"/>
            </a:xfrm>
            <a:prstGeom prst="rect">
              <a:avLst/>
            </a:prstGeom>
            <a:solidFill>
              <a:schemeClr val="accent4"/>
            </a:solidFill>
            <a:ln w="25400" algn="ctr">
              <a:noFill/>
              <a:miter lim="800000"/>
              <a:headEnd/>
              <a:tailEnd/>
            </a:ln>
          </p:spPr>
          <p:txBody>
            <a:bodyPr lIns="45720" tIns="44450" rIns="45720" bIns="44450" anchor="ctr" anchorCtr="1"/>
            <a:lstStyle/>
            <a:p>
              <a:pPr>
                <a:defRPr/>
              </a:pPr>
              <a:endParaRPr lang="zh-TW" altLang="en-US" kern="0">
                <a:solidFill>
                  <a:sysClr val="windowText" lastClr="000000"/>
                </a:solidFill>
              </a:endParaRPr>
            </a:p>
          </p:txBody>
        </p:sp>
        <p:sp>
          <p:nvSpPr>
            <p:cNvPr id="9" name="TextBox 11"/>
            <p:cNvSpPr txBox="1">
              <a:spLocks noChangeArrowheads="1"/>
            </p:cNvSpPr>
            <p:nvPr/>
          </p:nvSpPr>
          <p:spPr bwMode="auto">
            <a:xfrm flipH="1">
              <a:off x="3496704" y="3861049"/>
              <a:ext cx="2681476" cy="101566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dirty="0" smtClean="0">
                  <a:solidFill>
                    <a:schemeClr val="bg1"/>
                  </a:solidFill>
                  <a:latin typeface="微软雅黑" pitchFamily="34" charset="-122"/>
                  <a:ea typeface="微软雅黑" pitchFamily="34" charset="-122"/>
                </a:rPr>
                <a:t>教育是科学</a:t>
              </a:r>
              <a:endParaRPr lang="en-US" altLang="zh-CN" sz="2000" b="1" dirty="0" smtClean="0">
                <a:solidFill>
                  <a:schemeClr val="bg1"/>
                </a:solidFill>
                <a:latin typeface="微软雅黑" pitchFamily="34" charset="-122"/>
                <a:ea typeface="微软雅黑" pitchFamily="34" charset="-122"/>
              </a:endParaRPr>
            </a:p>
            <a:p>
              <a:pPr eaLnBrk="1" hangingPunct="1">
                <a:defRPr/>
              </a:pPr>
              <a:r>
                <a:rPr lang="zh-CN" altLang="en-US" sz="2000" b="1" dirty="0" smtClean="0">
                  <a:solidFill>
                    <a:schemeClr val="bg1"/>
                  </a:solidFill>
                  <a:latin typeface="微软雅黑" pitchFamily="34" charset="-122"/>
                  <a:ea typeface="微软雅黑" pitchFamily="34" charset="-122"/>
                </a:rPr>
                <a:t>科学的价值在于求真</a:t>
              </a:r>
            </a:p>
            <a:p>
              <a:pPr eaLnBrk="1" hangingPunct="1">
                <a:defRPr/>
              </a:pPr>
              <a:endParaRPr lang="en-US" altLang="zh-CN" sz="2000" b="1" kern="0" dirty="0">
                <a:solidFill>
                  <a:schemeClr val="bg1"/>
                </a:solidFill>
                <a:latin typeface="微软雅黑" pitchFamily="34" charset="-122"/>
                <a:ea typeface="微软雅黑" pitchFamily="34" charset="-122"/>
              </a:endParaRPr>
            </a:p>
          </p:txBody>
        </p:sp>
      </p:grpSp>
      <p:sp>
        <p:nvSpPr>
          <p:cNvPr id="10" name="AutoShape 8"/>
          <p:cNvSpPr>
            <a:spLocks noChangeArrowheads="1"/>
          </p:cNvSpPr>
          <p:nvPr/>
        </p:nvSpPr>
        <p:spPr bwMode="auto">
          <a:xfrm>
            <a:off x="3040736" y="2633821"/>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 fmla="*/ 0 w 778871"/>
              <a:gd name="connsiteY0" fmla="*/ 697675 h 697675"/>
              <a:gd name="connsiteX1" fmla="*/ 0 w 778871"/>
              <a:gd name="connsiteY1" fmla="*/ 0 h 697675"/>
              <a:gd name="connsiteX2" fmla="*/ 778871 w 778871"/>
              <a:gd name="connsiteY2" fmla="*/ 678625 h 697675"/>
              <a:gd name="connsiteX3" fmla="*/ 0 w 778871"/>
              <a:gd name="connsiteY3" fmla="*/ 697675 h 69767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95135 h 695135"/>
              <a:gd name="connsiteX1" fmla="*/ 0 w 778871"/>
              <a:gd name="connsiteY1" fmla="*/ 0 h 695135"/>
              <a:gd name="connsiteX2" fmla="*/ 778871 w 778871"/>
              <a:gd name="connsiteY2" fmla="*/ 678625 h 695135"/>
              <a:gd name="connsiteX3" fmla="*/ 0 w 778871"/>
              <a:gd name="connsiteY3" fmla="*/ 695135 h 695135"/>
            </a:gdLst>
            <a:ahLst/>
            <a:cxnLst>
              <a:cxn ang="0">
                <a:pos x="connsiteX0" y="connsiteY0"/>
              </a:cxn>
              <a:cxn ang="0">
                <a:pos x="connsiteX1" y="connsiteY1"/>
              </a:cxn>
              <a:cxn ang="0">
                <a:pos x="connsiteX2" y="connsiteY2"/>
              </a:cxn>
              <a:cxn ang="0">
                <a:pos x="connsiteX3" y="connsiteY3"/>
              </a:cxn>
            </a:cxnLst>
            <a:rect l="l" t="t" r="r" b="b"/>
            <a:pathLst>
              <a:path w="778871" h="695135">
                <a:moveTo>
                  <a:pt x="0" y="695135"/>
                </a:moveTo>
                <a:lnTo>
                  <a:pt x="0" y="0"/>
                </a:lnTo>
                <a:lnTo>
                  <a:pt x="778871" y="678625"/>
                </a:lnTo>
                <a:lnTo>
                  <a:pt x="0" y="695135"/>
                </a:lnTo>
                <a:close/>
              </a:path>
            </a:pathLst>
          </a:custGeom>
          <a:solidFill>
            <a:schemeClr val="accent3">
              <a:lumMod val="75000"/>
            </a:schemeClr>
          </a:solidFill>
          <a:ln>
            <a:noFill/>
          </a:ln>
        </p:spPr>
        <p:txBody>
          <a:bodyPr wrap="none" lIns="0" tIns="0" rIns="0" bIns="0" anchor="ctr"/>
          <a:lstStyle/>
          <a:p>
            <a:pPr>
              <a:defRPr/>
            </a:pPr>
            <a:endParaRPr lang="zh-TW" altLang="en-US" kern="0">
              <a:solidFill>
                <a:sysClr val="windowText" lastClr="000000"/>
              </a:solidFill>
            </a:endParaRPr>
          </a:p>
        </p:txBody>
      </p:sp>
      <p:grpSp>
        <p:nvGrpSpPr>
          <p:cNvPr id="11" name="组合 10"/>
          <p:cNvGrpSpPr/>
          <p:nvPr/>
        </p:nvGrpSpPr>
        <p:grpSpPr>
          <a:xfrm>
            <a:off x="0" y="3308688"/>
            <a:ext cx="381134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chemeClr val="accent3"/>
            </a:solidFill>
            <a:ln w="25400" algn="ctr">
              <a:noFill/>
              <a:miter lim="800000"/>
              <a:headEnd/>
              <a:tailEnd/>
            </a:ln>
          </p:spPr>
          <p:txBody>
            <a:bodyPr lIns="45720" tIns="44450" rIns="45720" bIns="44450" anchor="ctr" anchorCtr="1"/>
            <a:lstStyle/>
            <a:p>
              <a:pPr>
                <a:defRPr/>
              </a:pPr>
              <a:endParaRPr lang="zh-TW" altLang="en-US" kern="0">
                <a:solidFill>
                  <a:sysClr val="windowText" lastClr="000000"/>
                </a:solidFill>
              </a:endParaRPr>
            </a:p>
          </p:txBody>
        </p:sp>
        <p:sp>
          <p:nvSpPr>
            <p:cNvPr id="13" name="TextBox 12"/>
            <p:cNvSpPr txBox="1">
              <a:spLocks noChangeArrowheads="1"/>
            </p:cNvSpPr>
            <p:nvPr/>
          </p:nvSpPr>
          <p:spPr bwMode="auto">
            <a:xfrm flipH="1">
              <a:off x="1424629" y="4509120"/>
              <a:ext cx="1752903" cy="707886"/>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dirty="0" smtClean="0">
                  <a:solidFill>
                    <a:schemeClr val="bg1"/>
                  </a:solidFill>
                  <a:latin typeface="微软雅黑" pitchFamily="34" charset="-122"/>
                  <a:ea typeface="微软雅黑" pitchFamily="34" charset="-122"/>
                </a:rPr>
                <a:t>教育是事业</a:t>
              </a:r>
              <a:endParaRPr lang="en-US" altLang="zh-CN" sz="2000" b="1" dirty="0" smtClean="0">
                <a:solidFill>
                  <a:schemeClr val="bg1"/>
                </a:solidFill>
                <a:latin typeface="微软雅黑" pitchFamily="34" charset="-122"/>
                <a:ea typeface="微软雅黑" pitchFamily="34" charset="-122"/>
              </a:endParaRPr>
            </a:p>
            <a:p>
              <a:pPr eaLnBrk="1" hangingPunct="1">
                <a:defRPr/>
              </a:pPr>
              <a:r>
                <a:rPr lang="zh-CN" altLang="en-US" sz="2000" b="1" dirty="0" smtClean="0">
                  <a:solidFill>
                    <a:schemeClr val="bg1"/>
                  </a:solidFill>
                  <a:latin typeface="微软雅黑" pitchFamily="34" charset="-122"/>
                  <a:ea typeface="微软雅黑" pitchFamily="34" charset="-122"/>
                </a:rPr>
                <a:t>事业的价值在于奉献</a:t>
              </a:r>
              <a:endParaRPr lang="zh-CN" altLang="en-US" sz="2000" b="1" dirty="0">
                <a:solidFill>
                  <a:schemeClr val="bg1"/>
                </a:solidFill>
                <a:latin typeface="微软雅黑" pitchFamily="34" charset="-122"/>
                <a:ea typeface="微软雅黑" pitchFamily="34" charset="-122"/>
              </a:endParaRPr>
            </a:p>
          </p:txBody>
        </p:sp>
      </p:grpSp>
      <p:sp>
        <p:nvSpPr>
          <p:cNvPr id="15" name="标题 14"/>
          <p:cNvSpPr>
            <a:spLocks noGrp="1"/>
          </p:cNvSpPr>
          <p:nvPr>
            <p:ph type="title"/>
          </p:nvPr>
        </p:nvSpPr>
        <p:spPr/>
        <p:txBody>
          <a:bodyPr/>
          <a:lstStyle/>
          <a:p>
            <a:r>
              <a:rPr lang="zh-CN" altLang="en-US" dirty="0" smtClean="0">
                <a:latin typeface="微软雅黑" pitchFamily="34" charset="-122"/>
                <a:ea typeface="微软雅黑" pitchFamily="34" charset="-122"/>
              </a:rPr>
              <a:t>结束语</a:t>
            </a:r>
            <a:endParaRPr lang="zh-CN" altLang="en-US"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6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9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300"/>
                                        <p:tgtEl>
                                          <p:spTgt spid="5"/>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0" y="2865478"/>
            <a:ext cx="9141627" cy="66312"/>
          </a:xfrm>
          <a:prstGeom prst="rect">
            <a:avLst/>
          </a:prstGeom>
          <a:solidFill>
            <a:srgbClr val="3A3947">
              <a:alpha val="75065"/>
            </a:srgbClr>
          </a:solidFill>
          <a:ln w="12700">
            <a:miter lim="400000"/>
          </a:ln>
        </p:spPr>
        <p:txBody>
          <a:bodyPr lIns="0" tIns="0" rIns="0" bIns="0" anchor="ctr"/>
          <a:lstStyle/>
          <a:p>
            <a:pPr lvl="0">
              <a:defRPr sz="3200"/>
            </a:pPr>
            <a:endParaRPr/>
          </a:p>
        </p:txBody>
      </p:sp>
      <p:pic>
        <p:nvPicPr>
          <p:cNvPr id="118786" name="Picture 2"/>
          <p:cNvPicPr>
            <a:picLocks noChangeAspect="1" noChangeArrowheads="1"/>
          </p:cNvPicPr>
          <p:nvPr/>
        </p:nvPicPr>
        <p:blipFill>
          <a:blip r:embed="rId2" cstate="print"/>
          <a:srcRect/>
          <a:stretch>
            <a:fillRect/>
          </a:stretch>
        </p:blipFill>
        <p:spPr bwMode="auto">
          <a:xfrm>
            <a:off x="0" y="0"/>
            <a:ext cx="9197747" cy="2859782"/>
          </a:xfrm>
          <a:prstGeom prst="rect">
            <a:avLst/>
          </a:prstGeom>
          <a:noFill/>
          <a:ln w="9525">
            <a:noFill/>
            <a:miter lim="800000"/>
            <a:headEnd/>
            <a:tailEnd/>
          </a:ln>
        </p:spPr>
      </p:pic>
      <p:pic>
        <p:nvPicPr>
          <p:cNvPr id="21" name="图片 20" descr="timg.png"/>
          <p:cNvPicPr>
            <a:picLocks noChangeAspect="1"/>
          </p:cNvPicPr>
          <p:nvPr/>
        </p:nvPicPr>
        <p:blipFill>
          <a:blip r:embed="rId3" cstate="print"/>
          <a:srcRect l="6685"/>
          <a:stretch>
            <a:fillRect/>
          </a:stretch>
        </p:blipFill>
        <p:spPr>
          <a:xfrm>
            <a:off x="0" y="1269455"/>
            <a:ext cx="3707904" cy="3048307"/>
          </a:xfrm>
          <a:prstGeom prst="rect">
            <a:avLst/>
          </a:prstGeom>
        </p:spPr>
      </p:pic>
      <p:sp>
        <p:nvSpPr>
          <p:cNvPr id="19" name="Shape 294"/>
          <p:cNvSpPr/>
          <p:nvPr/>
        </p:nvSpPr>
        <p:spPr>
          <a:xfrm>
            <a:off x="3491880" y="3723878"/>
            <a:ext cx="5184576" cy="432048"/>
          </a:xfrm>
          <a:prstGeom prst="roundRect">
            <a:avLst>
              <a:gd name="adj" fmla="val 10829"/>
            </a:avLst>
          </a:prstGeom>
          <a:solidFill>
            <a:srgbClr val="F8FBFD"/>
          </a:solidFill>
          <a:ln w="12700">
            <a:solidFill>
              <a:srgbClr val="C00000"/>
            </a:solidFill>
            <a:miter lim="400000"/>
          </a:ln>
        </p:spPr>
        <p:txBody>
          <a:bodyPr lIns="0" tIns="0" rIns="0" bIns="0" anchor="ctr"/>
          <a:lstStyle/>
          <a:p>
            <a:pPr lvl="0">
              <a:defRPr sz="3200"/>
            </a:pPr>
            <a:endParaRPr/>
          </a:p>
        </p:txBody>
      </p:sp>
      <p:sp>
        <p:nvSpPr>
          <p:cNvPr id="2053" name="AutoShape 5" descr="https://timgsa.baidu.com/timg?image&amp;quality=80&amp;size=b9999_10000&amp;sec=1507699787342&amp;di=0cec129280d2f50309b3c4432846d4dc&amp;imgtype=0&amp;src=http%3A%2F%2Fimgsrc.baidu.com%2Fimgad%2Fpic%2Fitem%2Fa5c27d1ed21b0ef4a6c3a165d6c451da81cb3ee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5" name="AutoShape 7" descr="https://timgsa.baidu.com/timg?image&amp;quality=80&amp;size=b9999_10000&amp;sec=1507699787342&amp;di=0cec129280d2f50309b3c4432846d4dc&amp;imgtype=0&amp;src=http%3A%2F%2Fimgsrc.baidu.com%2Fimgad%2Fpic%2Fitem%2Fa5c27d1ed21b0ef4a6c3a165d6c451da81cb3ee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Shape 42"/>
          <p:cNvSpPr/>
          <p:nvPr/>
        </p:nvSpPr>
        <p:spPr>
          <a:xfrm>
            <a:off x="7503616" y="4315331"/>
            <a:ext cx="819135"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r>
              <a:rPr lang="en-US" altLang="zh-CN" sz="1600" b="1" smtClean="0">
                <a:solidFill>
                  <a:schemeClr val="tx2"/>
                </a:solidFill>
                <a:latin typeface="微软雅黑" pitchFamily="34" charset="-122"/>
                <a:ea typeface="微软雅黑" pitchFamily="34" charset="-122"/>
              </a:rPr>
              <a:t>2018.01</a:t>
            </a:r>
            <a:endParaRPr lang="zh-CN" altLang="zh-CN" sz="1600" b="1" dirty="0">
              <a:solidFill>
                <a:schemeClr val="tx2"/>
              </a:solidFill>
              <a:latin typeface="微软雅黑" pitchFamily="34" charset="-122"/>
              <a:ea typeface="微软雅黑" pitchFamily="34" charset="-122"/>
            </a:endParaRPr>
          </a:p>
        </p:txBody>
      </p:sp>
      <p:pic>
        <p:nvPicPr>
          <p:cNvPr id="14" name="图片 13" descr="谢谢"/>
          <p:cNvPicPr>
            <a:picLocks noChangeAspect="1"/>
          </p:cNvPicPr>
          <p:nvPr/>
        </p:nvPicPr>
        <p:blipFill>
          <a:blip r:embed="rId4" cstate="print"/>
          <a:stretch>
            <a:fillRect/>
          </a:stretch>
        </p:blipFill>
        <p:spPr>
          <a:xfrm>
            <a:off x="3275856" y="1203598"/>
            <a:ext cx="2806700" cy="1397000"/>
          </a:xfrm>
          <a:prstGeom prst="rect">
            <a:avLst/>
          </a:prstGeom>
        </p:spPr>
      </p:pic>
      <p:sp>
        <p:nvSpPr>
          <p:cNvPr id="17" name="Shape 42"/>
          <p:cNvSpPr/>
          <p:nvPr/>
        </p:nvSpPr>
        <p:spPr>
          <a:xfrm>
            <a:off x="3795820" y="3806919"/>
            <a:ext cx="459260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en-US" sz="1800" b="1" dirty="0" smtClean="0">
                <a:solidFill>
                  <a:schemeClr val="tx1">
                    <a:lumMod val="85000"/>
                    <a:lumOff val="15000"/>
                  </a:schemeClr>
                </a:solidFill>
                <a:latin typeface="微软雅黑" pitchFamily="34" charset="-122"/>
                <a:ea typeface="微软雅黑" pitchFamily="34" charset="-122"/>
              </a:rPr>
              <a:t>中等职业院校   </a:t>
            </a:r>
            <a:r>
              <a:rPr lang="zh-CN" altLang="zh-CN" sz="1800" b="1" dirty="0" smtClean="0">
                <a:solidFill>
                  <a:schemeClr val="tx1">
                    <a:lumMod val="85000"/>
                    <a:lumOff val="15000"/>
                  </a:schemeClr>
                </a:solidFill>
                <a:latin typeface="微软雅黑" pitchFamily="34" charset="-122"/>
                <a:ea typeface="微软雅黑" pitchFamily="34" charset="-122"/>
              </a:rPr>
              <a:t>教学工作诊断与改进政策解读</a:t>
            </a:r>
            <a:endParaRPr lang="zh-CN" altLang="zh-CN" sz="1800" b="1"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flipV="1">
            <a:off x="300680" y="2012824"/>
            <a:ext cx="7792715" cy="94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srcRect b="30215"/>
          <a:stretch>
            <a:fillRect/>
          </a:stretch>
        </p:blipFill>
        <p:spPr bwMode="auto">
          <a:xfrm>
            <a:off x="0" y="0"/>
            <a:ext cx="9197747" cy="1995686"/>
          </a:xfrm>
          <a:prstGeom prst="rect">
            <a:avLst/>
          </a:prstGeom>
          <a:noFill/>
          <a:ln w="9525">
            <a:noFill/>
            <a:miter lim="800000"/>
            <a:headEnd/>
            <a:tailEnd/>
          </a:ln>
        </p:spPr>
      </p:pic>
      <p:pic>
        <p:nvPicPr>
          <p:cNvPr id="1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419872" y="1044190"/>
            <a:ext cx="1944216" cy="1944216"/>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11" name="圆角矩形 10"/>
          <p:cNvSpPr/>
          <p:nvPr/>
        </p:nvSpPr>
        <p:spPr>
          <a:xfrm rot="18929868">
            <a:off x="3968002" y="1592320"/>
            <a:ext cx="847956" cy="847956"/>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
          <p:cNvSpPr txBox="1"/>
          <p:nvPr/>
        </p:nvSpPr>
        <p:spPr>
          <a:xfrm>
            <a:off x="4119309" y="1600799"/>
            <a:ext cx="545342" cy="830998"/>
          </a:xfrm>
          <a:prstGeom prst="rect">
            <a:avLst/>
          </a:prstGeom>
          <a:noFill/>
        </p:spPr>
        <p:txBody>
          <a:bodyPr wrap="none" rtlCol="0">
            <a:spAutoFit/>
          </a:bodyPr>
          <a:lstStyle/>
          <a:p>
            <a:r>
              <a:rPr lang="en-US" altLang="zh-CN" sz="4800" dirty="0" smtClean="0">
                <a:solidFill>
                  <a:schemeClr val="bg1"/>
                </a:solidFill>
                <a:latin typeface="+mj-ea"/>
                <a:ea typeface="+mj-ea"/>
              </a:rPr>
              <a:t>1</a:t>
            </a:r>
            <a:endParaRPr lang="zh-CN" altLang="en-US" sz="4800" dirty="0">
              <a:solidFill>
                <a:schemeClr val="bg1"/>
              </a:solidFill>
              <a:latin typeface="+mj-ea"/>
              <a:ea typeface="+mj-ea"/>
            </a:endParaRPr>
          </a:p>
        </p:txBody>
      </p:sp>
      <p:sp>
        <p:nvSpPr>
          <p:cNvPr id="18" name="圆角矩形 17"/>
          <p:cNvSpPr/>
          <p:nvPr/>
        </p:nvSpPr>
        <p:spPr>
          <a:xfrm>
            <a:off x="539552" y="267494"/>
            <a:ext cx="1224136" cy="317818"/>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dist" defTabSz="825500" rtl="0" latinLnBrk="1" hangingPunct="0"/>
            <a:r>
              <a:rPr lang="zh-CN" altLang="zh-CN" sz="1200" b="1" dirty="0" smtClean="0">
                <a:solidFill>
                  <a:schemeClr val="tx1">
                    <a:lumMod val="65000"/>
                    <a:lumOff val="35000"/>
                  </a:schemeClr>
                </a:solidFill>
                <a:latin typeface="微软雅黑" pitchFamily="34" charset="-122"/>
                <a:ea typeface="微软雅黑" pitchFamily="34" charset="-122"/>
              </a:rPr>
              <a:t>中等职业院校</a:t>
            </a:r>
            <a:endParaRPr lang="en-US" altLang="zh-CN" sz="1200" b="1" dirty="0" smtClean="0">
              <a:solidFill>
                <a:schemeClr val="tx1">
                  <a:lumMod val="65000"/>
                  <a:lumOff val="35000"/>
                </a:schemeClr>
              </a:solidFill>
              <a:latin typeface="微软雅黑" pitchFamily="34" charset="-122"/>
              <a:ea typeface="微软雅黑" pitchFamily="34" charset="-122"/>
            </a:endParaRPr>
          </a:p>
        </p:txBody>
      </p:sp>
      <p:sp>
        <p:nvSpPr>
          <p:cNvPr id="19" name="Shape 42"/>
          <p:cNvSpPr/>
          <p:nvPr/>
        </p:nvSpPr>
        <p:spPr>
          <a:xfrm>
            <a:off x="539552" y="627534"/>
            <a:ext cx="2333972"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400" b="1" dirty="0" smtClean="0">
                <a:solidFill>
                  <a:schemeClr val="bg1"/>
                </a:solidFill>
                <a:latin typeface="微软雅黑" pitchFamily="34" charset="-122"/>
                <a:ea typeface="微软雅黑" pitchFamily="34" charset="-122"/>
              </a:rPr>
              <a:t>教学工作诊断与改进政策解读</a:t>
            </a:r>
            <a:endParaRPr lang="zh-CN" altLang="zh-CN" sz="1400" b="1" dirty="0">
              <a:solidFill>
                <a:schemeClr val="bg1"/>
              </a:solidFill>
              <a:latin typeface="微软雅黑" pitchFamily="34" charset="-122"/>
              <a:ea typeface="微软雅黑" pitchFamily="34" charset="-122"/>
            </a:endParaRPr>
          </a:p>
        </p:txBody>
      </p:sp>
      <p:sp>
        <p:nvSpPr>
          <p:cNvPr id="21" name="TextBox 20"/>
          <p:cNvSpPr txBox="1"/>
          <p:nvPr/>
        </p:nvSpPr>
        <p:spPr>
          <a:xfrm>
            <a:off x="2843808" y="3003798"/>
            <a:ext cx="3096344" cy="830997"/>
          </a:xfrm>
          <a:prstGeom prst="rect">
            <a:avLst/>
          </a:prstGeom>
          <a:noFill/>
        </p:spPr>
        <p:txBody>
          <a:bodyPr wrap="square" rtlCol="0">
            <a:spAutoFit/>
          </a:bodyPr>
          <a:lstStyle/>
          <a:p>
            <a:pPr algn="dist"/>
            <a:r>
              <a:rPr lang="zh-CN" altLang="zh-CN" sz="2400" b="1" dirty="0" smtClean="0">
                <a:solidFill>
                  <a:srgbClr val="00B0F0"/>
                </a:solidFill>
                <a:latin typeface="微软雅黑" pitchFamily="34" charset="-122"/>
                <a:ea typeface="微软雅黑" pitchFamily="34" charset="-122"/>
                <a:cs typeface="宋体" pitchFamily="2" charset="-122"/>
              </a:rPr>
              <a:t>把握时代</a:t>
            </a:r>
            <a:r>
              <a:rPr lang="en-US" altLang="zh-CN" sz="2400" b="1" dirty="0" smtClean="0">
                <a:solidFill>
                  <a:srgbClr val="00B0F0"/>
                </a:solidFill>
                <a:latin typeface="微软雅黑" pitchFamily="34" charset="-122"/>
                <a:ea typeface="微软雅黑" pitchFamily="34" charset="-122"/>
                <a:cs typeface="宋体" pitchFamily="2" charset="-122"/>
              </a:rPr>
              <a:t>  </a:t>
            </a:r>
            <a:r>
              <a:rPr lang="zh-CN" altLang="zh-CN" sz="2400" b="1" dirty="0" smtClean="0">
                <a:solidFill>
                  <a:srgbClr val="00B0F0"/>
                </a:solidFill>
                <a:latin typeface="微软雅黑" pitchFamily="34" charset="-122"/>
                <a:ea typeface="微软雅黑" pitchFamily="34" charset="-122"/>
                <a:cs typeface="宋体" pitchFamily="2" charset="-122"/>
              </a:rPr>
              <a:t>认清现状</a:t>
            </a:r>
            <a:endParaRPr lang="en-US" altLang="zh-CN" sz="2400" b="1" dirty="0" smtClean="0">
              <a:solidFill>
                <a:srgbClr val="00B0F0"/>
              </a:solidFill>
              <a:latin typeface="微软雅黑" pitchFamily="34" charset="-122"/>
              <a:ea typeface="微软雅黑" pitchFamily="34" charset="-122"/>
              <a:cs typeface="宋体" pitchFamily="2" charset="-122"/>
            </a:endParaRPr>
          </a:p>
          <a:p>
            <a:pPr algn="dist"/>
            <a:r>
              <a:rPr lang="zh-CN" altLang="zh-CN" sz="2400" b="1" dirty="0" smtClean="0">
                <a:solidFill>
                  <a:schemeClr val="tx1">
                    <a:lumMod val="75000"/>
                    <a:lumOff val="25000"/>
                  </a:schemeClr>
                </a:solidFill>
                <a:latin typeface="微软雅黑" pitchFamily="34" charset="-122"/>
                <a:ea typeface="微软雅黑" pitchFamily="34" charset="-122"/>
                <a:cs typeface="宋体" pitchFamily="2" charset="-122"/>
              </a:rPr>
              <a:t>增强诊改工作认同感</a:t>
            </a:r>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4" name="Shape 42"/>
          <p:cNvSpPr/>
          <p:nvPr/>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
        <p:nvSpPr>
          <p:cNvPr id="138241"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38243" name="AutoShape 3" descr="https://timgsa.baidu.com/timg?image&amp;quality=80&amp;size=b9999_10000&amp;sec=1507714160587&amp;di=020f712c3942beae82aae9a25ae82e1c&amp;imgtype=0&amp;src=http%3A%2F%2Fcpc.people.com.cn%2FNMediaFile%2F2015%2F1030%2FMAIN201510301557000099127428541.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未标题-1.png"/>
          <p:cNvPicPr>
            <a:picLocks noChangeAspect="1"/>
          </p:cNvPicPr>
          <p:nvPr/>
        </p:nvPicPr>
        <p:blipFill>
          <a:blip r:embed="rId3" cstate="print"/>
          <a:stretch>
            <a:fillRect/>
          </a:stretch>
        </p:blipFill>
        <p:spPr>
          <a:xfrm>
            <a:off x="5796136" y="483518"/>
            <a:ext cx="2590851" cy="1944216"/>
          </a:xfrm>
          <a:prstGeom prst="rect">
            <a:avLst/>
          </a:prstGeom>
        </p:spPr>
      </p:pic>
      <p:sp>
        <p:nvSpPr>
          <p:cNvPr id="10" name="Shape 223"/>
          <p:cNvSpPr/>
          <p:nvPr/>
        </p:nvSpPr>
        <p:spPr>
          <a:xfrm>
            <a:off x="361" y="1563637"/>
            <a:ext cx="3491519" cy="326123"/>
          </a:xfrm>
          <a:prstGeom prst="rect">
            <a:avLst/>
          </a:prstGeom>
          <a:solidFill>
            <a:srgbClr val="F23E5C"/>
          </a:solidFill>
          <a:ln w="12700">
            <a:miter lim="400000"/>
          </a:ln>
        </p:spPr>
        <p:txBody>
          <a:bodyPr lIns="0" tIns="0" rIns="0" bIns="0" anchor="ctr"/>
          <a:lstStyle/>
          <a:p>
            <a:pPr lvl="0">
              <a:defRPr sz="3200"/>
            </a:pPr>
            <a:endParaRPr/>
          </a:p>
        </p:txBody>
      </p:sp>
      <p:sp>
        <p:nvSpPr>
          <p:cNvPr id="16" name="矩形 15"/>
          <p:cNvSpPr/>
          <p:nvPr/>
        </p:nvSpPr>
        <p:spPr>
          <a:xfrm>
            <a:off x="3491880" y="1491630"/>
            <a:ext cx="2698176" cy="523220"/>
          </a:xfrm>
          <a:prstGeom prst="rect">
            <a:avLst/>
          </a:prstGeom>
        </p:spPr>
        <p:txBody>
          <a:bodyPr wrap="none">
            <a:spAutoFit/>
          </a:bodyPr>
          <a:lstStyle/>
          <a:p>
            <a:r>
              <a:rPr lang="zh-CN" altLang="zh-CN" sz="2800" b="1" dirty="0" smtClean="0">
                <a:solidFill>
                  <a:srgbClr val="C00000"/>
                </a:solidFill>
                <a:latin typeface="微软雅黑" pitchFamily="34" charset="-122"/>
                <a:ea typeface="微软雅黑" pitchFamily="34" charset="-122"/>
              </a:rPr>
              <a:t>职业教育是什么</a:t>
            </a:r>
            <a:endParaRPr lang="zh-CN" altLang="en-US" sz="2800" dirty="0">
              <a:solidFill>
                <a:srgbClr val="C00000"/>
              </a:solidFill>
              <a:latin typeface="微软雅黑" pitchFamily="34" charset="-122"/>
              <a:ea typeface="微软雅黑" pitchFamily="34" charset="-122"/>
            </a:endParaRPr>
          </a:p>
        </p:txBody>
      </p:sp>
      <p:pic>
        <p:nvPicPr>
          <p:cNvPr id="17" name="Picture 3"/>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a:off x="4067943" y="2427735"/>
            <a:ext cx="5076057" cy="6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3419872" y="2715766"/>
            <a:ext cx="4788024" cy="1567096"/>
          </a:xfrm>
          <a:prstGeom prst="rect">
            <a:avLst/>
          </a:prstGeom>
        </p:spPr>
        <p:txBody>
          <a:bodyPr wrap="square">
            <a:spAutoFit/>
          </a:bodyPr>
          <a:lstStyle/>
          <a:p>
            <a:pPr algn="l">
              <a:lnSpc>
                <a:spcPts val="2300"/>
              </a:lnSpc>
            </a:pPr>
            <a:r>
              <a:rPr lang="zh-CN" altLang="zh-CN" sz="1600" dirty="0" smtClean="0">
                <a:latin typeface="微软雅黑" pitchFamily="34" charset="-122"/>
                <a:ea typeface="微软雅黑" pitchFamily="34" charset="-122"/>
              </a:rPr>
              <a:t>习</a:t>
            </a:r>
            <a:r>
              <a:rPr lang="zh-CN" altLang="en-US" sz="1600" dirty="0" smtClean="0">
                <a:latin typeface="微软雅黑" pitchFamily="34" charset="-122"/>
                <a:ea typeface="微软雅黑" pitchFamily="34" charset="-122"/>
              </a:rPr>
              <a:t>总</a:t>
            </a:r>
            <a:r>
              <a:rPr lang="zh-CN" altLang="zh-CN" sz="1600" dirty="0" smtClean="0">
                <a:latin typeface="微软雅黑" pitchFamily="34" charset="-122"/>
                <a:ea typeface="微软雅黑" pitchFamily="34" charset="-122"/>
              </a:rPr>
              <a:t>书记在贵州清镇职教城调研时进一步指出</a:t>
            </a:r>
            <a:r>
              <a:rPr lang="en-US" altLang="zh-CN" sz="1600" dirty="0" smtClean="0">
                <a:latin typeface="微软雅黑" pitchFamily="34" charset="-122"/>
                <a:ea typeface="微软雅黑" pitchFamily="34" charset="-122"/>
              </a:rPr>
              <a:t>:</a:t>
            </a:r>
            <a:r>
              <a:rPr lang="zh-CN" altLang="zh-CN" sz="1800" b="1" dirty="0" smtClean="0">
                <a:latin typeface="微软雅黑" pitchFamily="34" charset="-122"/>
                <a:ea typeface="微软雅黑" pitchFamily="34" charset="-122"/>
              </a:rPr>
              <a:t>各行各业需要大批科技人才，也需要大批技能型人才。职业教育是我国教育体系中的重要组成部分，是培养高素质技能型人才的基础工程，要上下共同努力进一步办好。</a:t>
            </a:r>
            <a:endParaRPr lang="zh-CN" altLang="en-US" sz="1800" b="1"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4" name="Shape 42"/>
          <p:cNvSpPr/>
          <p:nvPr/>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
        <p:nvSpPr>
          <p:cNvPr id="138241"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38243" name="AutoShape 3" descr="https://timgsa.baidu.com/timg?image&amp;quality=80&amp;size=b9999_10000&amp;sec=1507714160587&amp;di=020f712c3942beae82aae9a25ae82e1c&amp;imgtype=0&amp;src=http%3A%2F%2Fcpc.people.com.cn%2FNMediaFile%2F2015%2F1030%2FMAIN201510301557000099127428541.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未标题-1.png"/>
          <p:cNvPicPr>
            <a:picLocks noChangeAspect="1"/>
          </p:cNvPicPr>
          <p:nvPr/>
        </p:nvPicPr>
        <p:blipFill>
          <a:blip r:embed="rId2" cstate="print"/>
          <a:stretch>
            <a:fillRect/>
          </a:stretch>
        </p:blipFill>
        <p:spPr>
          <a:xfrm>
            <a:off x="5796136" y="483518"/>
            <a:ext cx="2590851" cy="1944216"/>
          </a:xfrm>
          <a:prstGeom prst="rect">
            <a:avLst/>
          </a:prstGeom>
        </p:spPr>
      </p:pic>
      <p:sp>
        <p:nvSpPr>
          <p:cNvPr id="10" name="Shape 223"/>
          <p:cNvSpPr/>
          <p:nvPr/>
        </p:nvSpPr>
        <p:spPr>
          <a:xfrm>
            <a:off x="361" y="1563637"/>
            <a:ext cx="2771439" cy="326123"/>
          </a:xfrm>
          <a:prstGeom prst="rect">
            <a:avLst/>
          </a:prstGeom>
          <a:solidFill>
            <a:srgbClr val="F23E5C"/>
          </a:solidFill>
          <a:ln w="12700">
            <a:miter lim="400000"/>
          </a:ln>
        </p:spPr>
        <p:txBody>
          <a:bodyPr lIns="0" tIns="0" rIns="0" bIns="0" anchor="ctr"/>
          <a:lstStyle/>
          <a:p>
            <a:pPr lvl="0">
              <a:defRPr sz="3200"/>
            </a:pPr>
            <a:endParaRPr/>
          </a:p>
        </p:txBody>
      </p:sp>
      <p:sp>
        <p:nvSpPr>
          <p:cNvPr id="16" name="矩形 15"/>
          <p:cNvSpPr/>
          <p:nvPr/>
        </p:nvSpPr>
        <p:spPr>
          <a:xfrm>
            <a:off x="2773736" y="1491630"/>
            <a:ext cx="3416320" cy="523220"/>
          </a:xfrm>
          <a:prstGeom prst="rect">
            <a:avLst/>
          </a:prstGeom>
        </p:spPr>
        <p:txBody>
          <a:bodyPr wrap="none">
            <a:spAutoFit/>
          </a:bodyPr>
          <a:lstStyle/>
          <a:p>
            <a:pPr algn="r"/>
            <a:r>
              <a:rPr lang="zh-CN" altLang="en-US" sz="2800" b="1" dirty="0" smtClean="0">
                <a:solidFill>
                  <a:srgbClr val="C00000"/>
                </a:solidFill>
                <a:latin typeface="微软雅黑" pitchFamily="34" charset="-122"/>
                <a:ea typeface="微软雅黑" pitchFamily="34" charset="-122"/>
              </a:rPr>
              <a:t>职业教育为谁培养人</a:t>
            </a:r>
            <a:endParaRPr lang="zh-CN" altLang="en-US" sz="2800" dirty="0">
              <a:solidFill>
                <a:srgbClr val="C00000"/>
              </a:solidFill>
              <a:latin typeface="微软雅黑" pitchFamily="34" charset="-122"/>
              <a:ea typeface="微软雅黑" pitchFamily="34" charset="-122"/>
            </a:endParaRPr>
          </a:p>
        </p:txBody>
      </p:sp>
      <p:pic>
        <p:nvPicPr>
          <p:cNvPr id="17"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a:off x="4067943" y="2427735"/>
            <a:ext cx="5076057" cy="6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2843808" y="2715766"/>
            <a:ext cx="5364088" cy="2157001"/>
          </a:xfrm>
          <a:prstGeom prst="rect">
            <a:avLst/>
          </a:prstGeom>
        </p:spPr>
        <p:txBody>
          <a:bodyPr wrap="square">
            <a:spAutoFit/>
          </a:bodyPr>
          <a:lstStyle/>
          <a:p>
            <a:pPr algn="l">
              <a:lnSpc>
                <a:spcPts val="2300"/>
              </a:lnSpc>
            </a:pPr>
            <a:r>
              <a:rPr lang="zh-CN" altLang="en-US" sz="1400" dirty="0" smtClean="0">
                <a:latin typeface="微软雅黑" pitchFamily="34" charset="-122"/>
                <a:ea typeface="微软雅黑" pitchFamily="34" charset="-122"/>
              </a:rPr>
              <a:t>总书记在上任伊始就提出：</a:t>
            </a:r>
            <a:r>
              <a:rPr lang="zh-CN" altLang="en-US" sz="1600" b="1" dirty="0" smtClean="0">
                <a:latin typeface="微软雅黑" pitchFamily="34" charset="-122"/>
                <a:ea typeface="微软雅黑" pitchFamily="34" charset="-122"/>
              </a:rPr>
              <a:t>教育要强化四个服务，为人民服务，为中国共产党治国理政服务，为巩固和发展社会主义制度服务，为改革开放和社会主义现代化建设服务，要牢牢把握服务发展、促进就业的办学方向，深化体制机制改革，创新各层次、各类型职业教育模式。要加大对农村地区、民族地区、贫困地区职业教育支持的力度，努力让每个人都有人生出彩的机会。</a:t>
            </a:r>
            <a:endParaRPr lang="zh-CN" altLang="en-US" sz="1800" b="1"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95536" y="3003798"/>
            <a:ext cx="3312368" cy="1296144"/>
          </a:xfrm>
          <a:prstGeom prst="roundRect">
            <a:avLst>
              <a:gd name="adj" fmla="val 11023"/>
            </a:avLst>
          </a:prstGeom>
          <a:blipFill rotWithShape="1">
            <a:blip r:embed="rId2" cstate="print"/>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圆角矩形 2"/>
          <p:cNvSpPr/>
          <p:nvPr/>
        </p:nvSpPr>
        <p:spPr>
          <a:xfrm>
            <a:off x="5868144" y="195486"/>
            <a:ext cx="1008112" cy="178772"/>
          </a:xfrm>
          <a:prstGeom prst="round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36000" bIns="0" numCol="1" spcCol="38100" rtlCol="0" anchor="ctr" anchorCtr="1">
            <a:spAutoFit/>
          </a:bodyPr>
          <a:lstStyle/>
          <a:p>
            <a:pPr algn="dist" defTabSz="825500" rtl="0" latinLnBrk="1" hangingPunct="0"/>
            <a:r>
              <a:rPr lang="zh-CN" altLang="zh-CN" sz="1050" b="1" dirty="0" smtClean="0">
                <a:solidFill>
                  <a:schemeClr val="tx1">
                    <a:lumMod val="65000"/>
                    <a:lumOff val="35000"/>
                  </a:schemeClr>
                </a:solidFill>
                <a:latin typeface="微软雅黑" pitchFamily="34" charset="-122"/>
                <a:ea typeface="微软雅黑" pitchFamily="34" charset="-122"/>
              </a:rPr>
              <a:t>中等职业院校</a:t>
            </a:r>
            <a:endParaRPr lang="en-US" altLang="zh-CN" sz="1050" b="1" dirty="0" smtClean="0">
              <a:solidFill>
                <a:schemeClr val="tx1">
                  <a:lumMod val="65000"/>
                  <a:lumOff val="35000"/>
                </a:schemeClr>
              </a:solidFill>
              <a:latin typeface="微软雅黑" pitchFamily="34" charset="-122"/>
              <a:ea typeface="微软雅黑" pitchFamily="34" charset="-122"/>
            </a:endParaRPr>
          </a:p>
        </p:txBody>
      </p:sp>
      <p:sp>
        <p:nvSpPr>
          <p:cNvPr id="4" name="Shape 42"/>
          <p:cNvSpPr/>
          <p:nvPr/>
        </p:nvSpPr>
        <p:spPr>
          <a:xfrm>
            <a:off x="6963940" y="195486"/>
            <a:ext cx="2000548" cy="18466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15000">
                <a:solidFill>
                  <a:srgbClr val="164F86"/>
                </a:solidFill>
                <a:latin typeface="Helvetica"/>
                <a:ea typeface="Helvetica"/>
                <a:cs typeface="Helvetica"/>
                <a:sym typeface="Helvetica"/>
              </a:defRPr>
            </a:lvl1pPr>
          </a:lstStyle>
          <a:p>
            <a:pPr defTabSz="825500" rtl="0" latinLnBrk="1" hangingPunct="0"/>
            <a:r>
              <a:rPr lang="zh-CN" altLang="zh-CN" sz="1200" b="1" dirty="0" smtClean="0">
                <a:solidFill>
                  <a:schemeClr val="bg1"/>
                </a:solidFill>
                <a:latin typeface="微软雅黑" pitchFamily="34" charset="-122"/>
                <a:ea typeface="微软雅黑" pitchFamily="34" charset="-122"/>
              </a:rPr>
              <a:t>教学工作诊断与改进政策解读</a:t>
            </a:r>
            <a:endParaRPr lang="zh-CN" altLang="zh-CN" sz="1200" b="1" dirty="0">
              <a:solidFill>
                <a:schemeClr val="bg1"/>
              </a:solidFill>
              <a:latin typeface="微软雅黑" pitchFamily="34" charset="-122"/>
              <a:ea typeface="微软雅黑" pitchFamily="34" charset="-122"/>
            </a:endParaRPr>
          </a:p>
        </p:txBody>
      </p:sp>
      <p:sp>
        <p:nvSpPr>
          <p:cNvPr id="138241" name="Rectangle 1"/>
          <p:cNvSpPr>
            <a:spLocks noChangeArrowheads="1"/>
          </p:cNvSpPr>
          <p:nvPr/>
        </p:nvSpPr>
        <p:spPr bwMode="auto">
          <a:xfrm>
            <a:off x="395536" y="684153"/>
            <a:ext cx="46493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8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（一）理解国家对职业教育的</a:t>
            </a:r>
            <a:r>
              <a:rPr kumimoji="0" lang="zh-CN" sz="18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定位和期望</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38243" name="AutoShape 3" descr="https://timgsa.baidu.com/timg?image&amp;quality=80&amp;size=b9999_10000&amp;sec=1507714160587&amp;di=020f712c3942beae82aae9a25ae82e1c&amp;imgtype=0&amp;src=http%3A%2F%2Fcpc.people.com.cn%2FNMediaFile%2F2015%2F1030%2FMAIN201510301557000099127428541.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 name="图片 7" descr="未标题-1.png"/>
          <p:cNvPicPr>
            <a:picLocks noChangeAspect="1"/>
          </p:cNvPicPr>
          <p:nvPr/>
        </p:nvPicPr>
        <p:blipFill>
          <a:blip r:embed="rId3" cstate="print"/>
          <a:stretch>
            <a:fillRect/>
          </a:stretch>
        </p:blipFill>
        <p:spPr>
          <a:xfrm>
            <a:off x="5796136" y="483518"/>
            <a:ext cx="2590851" cy="1944216"/>
          </a:xfrm>
          <a:prstGeom prst="rect">
            <a:avLst/>
          </a:prstGeom>
        </p:spPr>
      </p:pic>
      <p:sp>
        <p:nvSpPr>
          <p:cNvPr id="10" name="Shape 223"/>
          <p:cNvSpPr/>
          <p:nvPr/>
        </p:nvSpPr>
        <p:spPr>
          <a:xfrm>
            <a:off x="361" y="1563637"/>
            <a:ext cx="2123367" cy="326123"/>
          </a:xfrm>
          <a:prstGeom prst="rect">
            <a:avLst/>
          </a:prstGeom>
          <a:solidFill>
            <a:srgbClr val="F23E5C"/>
          </a:solidFill>
          <a:ln w="12700">
            <a:miter lim="400000"/>
          </a:ln>
        </p:spPr>
        <p:txBody>
          <a:bodyPr lIns="0" tIns="0" rIns="0" bIns="0" anchor="ctr"/>
          <a:lstStyle/>
          <a:p>
            <a:pPr lvl="0">
              <a:defRPr sz="3200"/>
            </a:pPr>
            <a:endParaRPr/>
          </a:p>
        </p:txBody>
      </p:sp>
      <p:sp>
        <p:nvSpPr>
          <p:cNvPr id="16" name="矩形 15"/>
          <p:cNvSpPr/>
          <p:nvPr/>
        </p:nvSpPr>
        <p:spPr>
          <a:xfrm>
            <a:off x="2055591" y="1491630"/>
            <a:ext cx="4134465" cy="523220"/>
          </a:xfrm>
          <a:prstGeom prst="rect">
            <a:avLst/>
          </a:prstGeom>
        </p:spPr>
        <p:txBody>
          <a:bodyPr wrap="none">
            <a:spAutoFit/>
          </a:bodyPr>
          <a:lstStyle/>
          <a:p>
            <a:pPr algn="r"/>
            <a:r>
              <a:rPr lang="zh-CN" altLang="en-US" sz="2800" b="1" dirty="0" smtClean="0">
                <a:solidFill>
                  <a:srgbClr val="C00000"/>
                </a:solidFill>
                <a:latin typeface="微软雅黑" pitchFamily="34" charset="-122"/>
                <a:ea typeface="微软雅黑" pitchFamily="34" charset="-122"/>
              </a:rPr>
              <a:t>职业教育培养什么样的人</a:t>
            </a:r>
            <a:endParaRPr lang="zh-CN" altLang="en-US" sz="2800" dirty="0">
              <a:solidFill>
                <a:srgbClr val="C00000"/>
              </a:solidFill>
              <a:latin typeface="微软雅黑" pitchFamily="34" charset="-122"/>
              <a:ea typeface="微软雅黑" pitchFamily="34" charset="-122"/>
            </a:endParaRPr>
          </a:p>
        </p:txBody>
      </p:sp>
      <p:pic>
        <p:nvPicPr>
          <p:cNvPr id="17" name="Picture 3"/>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l="2767" r="7205" b="57679"/>
          <a:stretch/>
        </p:blipFill>
        <p:spPr bwMode="auto">
          <a:xfrm rot="10800000">
            <a:off x="4067943" y="2427735"/>
            <a:ext cx="5076057" cy="6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3995936" y="2715766"/>
            <a:ext cx="4211960" cy="2157001"/>
          </a:xfrm>
          <a:prstGeom prst="rect">
            <a:avLst/>
          </a:prstGeom>
        </p:spPr>
        <p:txBody>
          <a:bodyPr wrap="square">
            <a:spAutoFit/>
          </a:bodyPr>
          <a:lstStyle/>
          <a:p>
            <a:pPr algn="l">
              <a:lnSpc>
                <a:spcPts val="2300"/>
              </a:lnSpc>
            </a:pPr>
            <a:r>
              <a:rPr lang="zh-CN" altLang="en-US" sz="1400" dirty="0" smtClean="0">
                <a:latin typeface="微软雅黑" pitchFamily="34" charset="-122"/>
                <a:ea typeface="微软雅黑" pitchFamily="34" charset="-122"/>
              </a:rPr>
              <a:t>总书记在安徽知识分子劳模青年代表座谈会上进一步指出：</a:t>
            </a:r>
            <a:r>
              <a:rPr lang="zh-CN" altLang="en-US" sz="1600" b="1" dirty="0" smtClean="0">
                <a:latin typeface="微软雅黑" pitchFamily="34" charset="-122"/>
                <a:ea typeface="微软雅黑" pitchFamily="34" charset="-122"/>
              </a:rPr>
              <a:t>要弘扬“工匠精神”，精心打磨每一个零部件，生产优质的产品，在平凡岗位上干出不平凡的业绩。在贵州考察职业教育时，他与师生亲切交谈，希望同学们立志追求人无我有、人有我优、技高一筹的境界，学到真本领，用勤劳和智慧创造美好人生。</a:t>
            </a:r>
            <a:endParaRPr lang="zh-CN" altLang="en-US" sz="1800" b="1" dirty="0">
              <a:latin typeface="微软雅黑" pitchFamily="34" charset="-122"/>
              <a:ea typeface="微软雅黑" pitchFamily="34" charset="-122"/>
            </a:endParaRPr>
          </a:p>
        </p:txBody>
      </p:sp>
      <p:sp>
        <p:nvSpPr>
          <p:cNvPr id="11" name="矩形 10"/>
          <p:cNvSpPr/>
          <p:nvPr/>
        </p:nvSpPr>
        <p:spPr>
          <a:xfrm>
            <a:off x="432048" y="3075806"/>
            <a:ext cx="3203848" cy="1200329"/>
          </a:xfrm>
          <a:prstGeom prst="rect">
            <a:avLst/>
          </a:prstGeom>
        </p:spPr>
        <p:txBody>
          <a:bodyPr wrap="square">
            <a:spAutoFit/>
          </a:bodyPr>
          <a:lstStyle/>
          <a:p>
            <a:pPr algn="l"/>
            <a:r>
              <a:rPr lang="zh-CN" altLang="zh-CN" sz="1800" b="1" dirty="0" smtClean="0">
                <a:solidFill>
                  <a:schemeClr val="bg1"/>
                </a:solidFill>
                <a:latin typeface="微软雅黑" pitchFamily="34" charset="-122"/>
                <a:ea typeface="微软雅黑" pitchFamily="34" charset="-122"/>
              </a:rPr>
              <a:t>按照德智体美劳全面发展的要求，突出工匠精神和职业技能的培养，为社会主义事业培养合格建设者和可靠接班人</a:t>
            </a:r>
            <a:endParaRPr lang="zh-CN" altLang="en-US" sz="18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12674</Words>
  <Application>Microsoft Office PowerPoint</Application>
  <PresentationFormat>全屏显示(16:9)</PresentationFormat>
  <Paragraphs>521</Paragraphs>
  <Slides>57</Slides>
  <Notes>40</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White</vt:lpstr>
      <vt:lpstr>幻灯片 1</vt:lpstr>
      <vt:lpstr>引言</vt:lpstr>
      <vt:lpstr>引言</vt:lpstr>
      <vt:lpstr>引言</vt:lpstr>
      <vt:lpstr>CONTENTS</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结束语</vt:lpstr>
      <vt:lpstr>幻灯片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128</cp:revision>
  <dcterms:modified xsi:type="dcterms:W3CDTF">2018-01-12T06:34:54Z</dcterms:modified>
</cp:coreProperties>
</file>