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612" r:id="rId2"/>
    <p:sldId id="678" r:id="rId3"/>
    <p:sldId id="676" r:id="rId4"/>
    <p:sldId id="708" r:id="rId5"/>
    <p:sldId id="709" r:id="rId6"/>
    <p:sldId id="710" r:id="rId7"/>
    <p:sldId id="711" r:id="rId8"/>
    <p:sldId id="712" r:id="rId9"/>
    <p:sldId id="715" r:id="rId10"/>
    <p:sldId id="716" r:id="rId11"/>
    <p:sldId id="717" r:id="rId12"/>
    <p:sldId id="713" r:id="rId13"/>
    <p:sldId id="718" r:id="rId14"/>
    <p:sldId id="720" r:id="rId15"/>
    <p:sldId id="723" r:id="rId16"/>
    <p:sldId id="724" r:id="rId17"/>
    <p:sldId id="721" r:id="rId18"/>
    <p:sldId id="722" r:id="rId19"/>
    <p:sldId id="727" r:id="rId20"/>
    <p:sldId id="728" r:id="rId21"/>
    <p:sldId id="730" r:id="rId22"/>
    <p:sldId id="731" r:id="rId23"/>
    <p:sldId id="732" r:id="rId24"/>
    <p:sldId id="733" r:id="rId25"/>
    <p:sldId id="734" r:id="rId26"/>
  </p:sldIdLst>
  <p:sldSz cx="12190413" cy="6859588"/>
  <p:notesSz cx="6797675" cy="9928225"/>
  <p:custDataLst>
    <p:tags r:id="rId29"/>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608990" algn="l" rtl="0" fontAlgn="base">
      <a:spcBef>
        <a:spcPct val="0"/>
      </a:spcBef>
      <a:spcAft>
        <a:spcPct val="0"/>
      </a:spcAft>
      <a:defRPr kern="1200">
        <a:solidFill>
          <a:schemeClr val="tx1"/>
        </a:solidFill>
        <a:latin typeface="Calibri" pitchFamily="34" charset="0"/>
        <a:ea typeface="宋体" charset="-122"/>
        <a:cs typeface="+mn-cs"/>
      </a:defRPr>
    </a:lvl2pPr>
    <a:lvl3pPr marL="1217981" algn="l" rtl="0" fontAlgn="base">
      <a:spcBef>
        <a:spcPct val="0"/>
      </a:spcBef>
      <a:spcAft>
        <a:spcPct val="0"/>
      </a:spcAft>
      <a:defRPr kern="1200">
        <a:solidFill>
          <a:schemeClr val="tx1"/>
        </a:solidFill>
        <a:latin typeface="Calibri" pitchFamily="34" charset="0"/>
        <a:ea typeface="宋体" charset="-122"/>
        <a:cs typeface="+mn-cs"/>
      </a:defRPr>
    </a:lvl3pPr>
    <a:lvl4pPr marL="1826971" algn="l" rtl="0" fontAlgn="base">
      <a:spcBef>
        <a:spcPct val="0"/>
      </a:spcBef>
      <a:spcAft>
        <a:spcPct val="0"/>
      </a:spcAft>
      <a:defRPr kern="1200">
        <a:solidFill>
          <a:schemeClr val="tx1"/>
        </a:solidFill>
        <a:latin typeface="Calibri" pitchFamily="34" charset="0"/>
        <a:ea typeface="宋体" charset="-122"/>
        <a:cs typeface="+mn-cs"/>
      </a:defRPr>
    </a:lvl4pPr>
    <a:lvl5pPr marL="2435962" algn="l" rtl="0" fontAlgn="base">
      <a:spcBef>
        <a:spcPct val="0"/>
      </a:spcBef>
      <a:spcAft>
        <a:spcPct val="0"/>
      </a:spcAft>
      <a:defRPr kern="1200">
        <a:solidFill>
          <a:schemeClr val="tx1"/>
        </a:solidFill>
        <a:latin typeface="Calibri" pitchFamily="34" charset="0"/>
        <a:ea typeface="宋体" charset="-122"/>
        <a:cs typeface="+mn-cs"/>
      </a:defRPr>
    </a:lvl5pPr>
    <a:lvl6pPr marL="3044952" algn="l" defTabSz="1217981" rtl="0" eaLnBrk="1" latinLnBrk="0" hangingPunct="1">
      <a:defRPr kern="1200">
        <a:solidFill>
          <a:schemeClr val="tx1"/>
        </a:solidFill>
        <a:latin typeface="Calibri" pitchFamily="34" charset="0"/>
        <a:ea typeface="宋体" charset="-122"/>
        <a:cs typeface="+mn-cs"/>
      </a:defRPr>
    </a:lvl6pPr>
    <a:lvl7pPr marL="3653942" algn="l" defTabSz="1217981" rtl="0" eaLnBrk="1" latinLnBrk="0" hangingPunct="1">
      <a:defRPr kern="1200">
        <a:solidFill>
          <a:schemeClr val="tx1"/>
        </a:solidFill>
        <a:latin typeface="Calibri" pitchFamily="34" charset="0"/>
        <a:ea typeface="宋体" charset="-122"/>
        <a:cs typeface="+mn-cs"/>
      </a:defRPr>
    </a:lvl7pPr>
    <a:lvl8pPr marL="4262933" algn="l" defTabSz="1217981" rtl="0" eaLnBrk="1" latinLnBrk="0" hangingPunct="1">
      <a:defRPr kern="1200">
        <a:solidFill>
          <a:schemeClr val="tx1"/>
        </a:solidFill>
        <a:latin typeface="Calibri" pitchFamily="34" charset="0"/>
        <a:ea typeface="宋体" charset="-122"/>
        <a:cs typeface="+mn-cs"/>
      </a:defRPr>
    </a:lvl8pPr>
    <a:lvl9pPr marL="4871923" algn="l" defTabSz="1217981"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DC2"/>
    <a:srgbClr val="EA5E66"/>
    <a:srgbClr val="FF0066"/>
    <a:srgbClr val="FF99CC"/>
    <a:srgbClr val="D43E01"/>
    <a:srgbClr val="EA6103"/>
    <a:srgbClr val="0099A9"/>
    <a:srgbClr val="005DA2"/>
    <a:srgbClr val="E8EAE9"/>
    <a:srgbClr val="F69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8" autoAdjust="0"/>
    <p:restoredTop sz="94245" autoAdjust="0"/>
  </p:normalViewPr>
  <p:slideViewPr>
    <p:cSldViewPr>
      <p:cViewPr varScale="1">
        <p:scale>
          <a:sx n="62" d="100"/>
          <a:sy n="62" d="100"/>
        </p:scale>
        <p:origin x="-1688" y="-112"/>
      </p:cViewPr>
      <p:guideLst>
        <p:guide orient="horz" pos="2161"/>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659" cy="496411"/>
          </a:xfrm>
          <a:prstGeom prst="rect">
            <a:avLst/>
          </a:prstGeom>
        </p:spPr>
        <p:txBody>
          <a:bodyPr vert="horz" lIns="91432" tIns="45715" rIns="91432" bIns="45715"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50444" y="1"/>
            <a:ext cx="2945659" cy="496411"/>
          </a:xfrm>
          <a:prstGeom prst="rect">
            <a:avLst/>
          </a:prstGeom>
        </p:spPr>
        <p:txBody>
          <a:bodyPr vert="horz" lIns="91432" tIns="45715" rIns="91432" bIns="45715" rtlCol="0"/>
          <a:lstStyle>
            <a:lvl1pPr algn="r">
              <a:defRPr sz="1200">
                <a:ea typeface="微软雅黑" pitchFamily="34" charset="-122"/>
              </a:defRPr>
            </a:lvl1pPr>
          </a:lstStyle>
          <a:p>
            <a:fld id="{673B58EF-4ABD-40F4-ACA4-FE81D742E6DD}" type="datetimeFigureOut">
              <a:rPr lang="zh-CN" altLang="en-US" smtClean="0"/>
              <a:pPr/>
              <a:t>18/1/12</a:t>
            </a:fld>
            <a:endParaRPr lang="zh-CN" altLang="en-US" dirty="0"/>
          </a:p>
        </p:txBody>
      </p:sp>
      <p:sp>
        <p:nvSpPr>
          <p:cNvPr id="4" name="幻灯片图像占位符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32" tIns="45715" rIns="91432" bIns="45715" rtlCol="0" anchor="ctr"/>
          <a:lstStyle/>
          <a:p>
            <a:endParaRPr lang="zh-CN" altLang="en-US" dirty="0"/>
          </a:p>
        </p:txBody>
      </p:sp>
      <p:sp>
        <p:nvSpPr>
          <p:cNvPr id="5" name="备注占位符 4"/>
          <p:cNvSpPr>
            <a:spLocks noGrp="1"/>
          </p:cNvSpPr>
          <p:nvPr>
            <p:ph type="body" sz="quarter" idx="3"/>
          </p:nvPr>
        </p:nvSpPr>
        <p:spPr>
          <a:xfrm>
            <a:off x="679768" y="4715908"/>
            <a:ext cx="5438140" cy="4467701"/>
          </a:xfrm>
          <a:prstGeom prst="rect">
            <a:avLst/>
          </a:prstGeom>
        </p:spPr>
        <p:txBody>
          <a:bodyPr vert="horz" lIns="91432" tIns="45715" rIns="91432" bIns="45715"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1" y="9430091"/>
            <a:ext cx="2945659" cy="496411"/>
          </a:xfrm>
          <a:prstGeom prst="rect">
            <a:avLst/>
          </a:prstGeom>
        </p:spPr>
        <p:txBody>
          <a:bodyPr vert="horz" lIns="91432" tIns="45715" rIns="91432" bIns="45715"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50444" y="9430091"/>
            <a:ext cx="2945659" cy="496411"/>
          </a:xfrm>
          <a:prstGeom prst="rect">
            <a:avLst/>
          </a:prstGeom>
        </p:spPr>
        <p:txBody>
          <a:bodyPr vert="horz" lIns="91432" tIns="45715" rIns="91432" bIns="45715"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1217981" rtl="0" eaLnBrk="1" latinLnBrk="0" hangingPunct="1">
      <a:defRPr sz="1600" kern="1200">
        <a:solidFill>
          <a:schemeClr val="tx1"/>
        </a:solidFill>
        <a:latin typeface="+mn-lt"/>
        <a:ea typeface="微软雅黑" pitchFamily="34" charset="-122"/>
        <a:cs typeface="+mn-cs"/>
      </a:defRPr>
    </a:lvl1pPr>
    <a:lvl2pPr marL="608990" algn="l" defTabSz="1217981" rtl="0" eaLnBrk="1" latinLnBrk="0" hangingPunct="1">
      <a:defRPr sz="1600" kern="1200">
        <a:solidFill>
          <a:schemeClr val="tx1"/>
        </a:solidFill>
        <a:latin typeface="+mn-lt"/>
        <a:ea typeface="微软雅黑" pitchFamily="34" charset="-122"/>
        <a:cs typeface="+mn-cs"/>
      </a:defRPr>
    </a:lvl2pPr>
    <a:lvl3pPr marL="1217981" algn="l" defTabSz="1217981" rtl="0" eaLnBrk="1" latinLnBrk="0" hangingPunct="1">
      <a:defRPr sz="1600" kern="1200">
        <a:solidFill>
          <a:schemeClr val="tx1"/>
        </a:solidFill>
        <a:latin typeface="+mn-lt"/>
        <a:ea typeface="微软雅黑" pitchFamily="34" charset="-122"/>
        <a:cs typeface="+mn-cs"/>
      </a:defRPr>
    </a:lvl3pPr>
    <a:lvl4pPr marL="1826971" algn="l" defTabSz="1217981" rtl="0" eaLnBrk="1" latinLnBrk="0" hangingPunct="1">
      <a:defRPr sz="1600" kern="1200">
        <a:solidFill>
          <a:schemeClr val="tx1"/>
        </a:solidFill>
        <a:latin typeface="+mn-lt"/>
        <a:ea typeface="微软雅黑" pitchFamily="34" charset="-122"/>
        <a:cs typeface="+mn-cs"/>
      </a:defRPr>
    </a:lvl4pPr>
    <a:lvl5pPr marL="2435962" algn="l" defTabSz="1217981" rtl="0" eaLnBrk="1" latinLnBrk="0" hangingPunct="1">
      <a:defRPr sz="1600" kern="1200">
        <a:solidFill>
          <a:schemeClr val="tx1"/>
        </a:solidFill>
        <a:latin typeface="+mn-lt"/>
        <a:ea typeface="微软雅黑" pitchFamily="34" charset="-122"/>
        <a:cs typeface="+mn-cs"/>
      </a:defRPr>
    </a:lvl5pPr>
    <a:lvl6pPr marL="3044952" algn="l" defTabSz="1217981" rtl="0" eaLnBrk="1" latinLnBrk="0" hangingPunct="1">
      <a:defRPr sz="1600" kern="1200">
        <a:solidFill>
          <a:schemeClr val="tx1"/>
        </a:solidFill>
        <a:latin typeface="+mn-lt"/>
        <a:ea typeface="+mn-ea"/>
        <a:cs typeface="+mn-cs"/>
      </a:defRPr>
    </a:lvl6pPr>
    <a:lvl7pPr marL="3653942" algn="l" defTabSz="1217981" rtl="0" eaLnBrk="1" latinLnBrk="0" hangingPunct="1">
      <a:defRPr sz="1600" kern="1200">
        <a:solidFill>
          <a:schemeClr val="tx1"/>
        </a:solidFill>
        <a:latin typeface="+mn-lt"/>
        <a:ea typeface="+mn-ea"/>
        <a:cs typeface="+mn-cs"/>
      </a:defRPr>
    </a:lvl7pPr>
    <a:lvl8pPr marL="4262933" algn="l" defTabSz="1217981" rtl="0" eaLnBrk="1" latinLnBrk="0" hangingPunct="1">
      <a:defRPr sz="1600" kern="1200">
        <a:solidFill>
          <a:schemeClr val="tx1"/>
        </a:solidFill>
        <a:latin typeface="+mn-lt"/>
        <a:ea typeface="+mn-ea"/>
        <a:cs typeface="+mn-cs"/>
      </a:defRPr>
    </a:lvl8pPr>
    <a:lvl9pPr marL="4871923" algn="l" defTabSz="121798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4538"/>
            <a:ext cx="6613525" cy="3722687"/>
          </a:xfrm>
        </p:spPr>
      </p:sp>
      <p:sp>
        <p:nvSpPr>
          <p:cNvPr id="3" name="备注占位符 2"/>
          <p:cNvSpPr>
            <a:spLocks noGrp="1"/>
          </p:cNvSpPr>
          <p:nvPr>
            <p:ph type="body" idx="1"/>
          </p:nvPr>
        </p:nvSpPr>
        <p:spPr/>
        <p:txBody>
          <a:bodyPr/>
          <a:lstStyle/>
          <a:p>
            <a:r>
              <a:rPr lang="en-US" altLang="zh-CN" dirty="0" smtClean="0"/>
              <a:t>《</a:t>
            </a:r>
            <a:r>
              <a:rPr lang="zh-CN" altLang="en-US" dirty="0" smtClean="0"/>
              <a:t>凝心聚力办职教</a:t>
            </a:r>
            <a:r>
              <a:rPr lang="en-US" altLang="zh-CN" dirty="0" smtClean="0"/>
              <a:t>  </a:t>
            </a:r>
            <a:r>
              <a:rPr lang="zh-CN" altLang="en-US" dirty="0" smtClean="0"/>
              <a:t>特色鲜明共出彩</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49420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12749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3798" y="45418"/>
            <a:ext cx="649336" cy="649520"/>
          </a:xfrm>
          <a:prstGeom prst="rect">
            <a:avLst/>
          </a:prstGeom>
        </p:spPr>
      </p:pic>
    </p:spTree>
    <p:extLst>
      <p:ext uri="{BB962C8B-B14F-4D97-AF65-F5344CB8AC3E}">
        <p14:creationId xmlns:p14="http://schemas.microsoft.com/office/powerpoint/2010/main" val="386702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3798" y="45418"/>
            <a:ext cx="649336" cy="649520"/>
          </a:xfrm>
          <a:prstGeom prst="rect">
            <a:avLst/>
          </a:prstGeom>
        </p:spPr>
      </p:pic>
    </p:spTree>
    <p:extLst>
      <p:ext uri="{BB962C8B-B14F-4D97-AF65-F5344CB8AC3E}">
        <p14:creationId xmlns:p14="http://schemas.microsoft.com/office/powerpoint/2010/main" val="160921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C:\Users\Administrator\Desktop\图片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36" y="-28785"/>
            <a:ext cx="12191999" cy="688837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609"/>
            <a:ext cx="12204435" cy="6876197"/>
          </a:xfrm>
          <a:prstGeom prst="rect">
            <a:avLst/>
          </a:prstGeom>
          <a:blipFill dpi="0" rotWithShape="1">
            <a:blip r:embed="rId7" cstate="print">
              <a:alphaModFix amt="29000"/>
              <a:duotone>
                <a:prstClr val="black"/>
                <a:srgbClr val="E4E4E4">
                  <a:tint val="45000"/>
                  <a:satMod val="400000"/>
                </a:srgbClr>
              </a:duotone>
            </a:blip>
            <a:srcRect/>
            <a:tile tx="0" ty="0" sx="100000" sy="100000" flip="none" algn="tl"/>
          </a:blipFill>
        </p:spPr>
      </p:pic>
      <p:pic>
        <p:nvPicPr>
          <p:cNvPr id="4" name="图片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8" y="0"/>
            <a:ext cx="1218618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p:hf hdr="0" ftr="0" dt="0"/>
  <p:txStyles>
    <p:titleStyle>
      <a:lvl1pPr algn="ctr" rtl="0" fontAlgn="base">
        <a:spcBef>
          <a:spcPct val="0"/>
        </a:spcBef>
        <a:spcAft>
          <a:spcPct val="0"/>
        </a:spcAft>
        <a:defRPr sz="5900" kern="1200">
          <a:solidFill>
            <a:schemeClr val="tx1"/>
          </a:solidFill>
          <a:latin typeface="+mj-lt"/>
          <a:ea typeface="微软雅黑" pitchFamily="34" charset="-122"/>
          <a:cs typeface="+mj-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8990" algn="ctr" rtl="0" fontAlgn="base">
        <a:spcBef>
          <a:spcPct val="0"/>
        </a:spcBef>
        <a:spcAft>
          <a:spcPct val="0"/>
        </a:spcAft>
        <a:defRPr sz="5900">
          <a:solidFill>
            <a:schemeClr val="tx1"/>
          </a:solidFill>
          <a:latin typeface="Calibri" pitchFamily="34" charset="0"/>
          <a:ea typeface="宋体" charset="-122"/>
        </a:defRPr>
      </a:lvl6pPr>
      <a:lvl7pPr marL="1217981" algn="ctr" rtl="0" fontAlgn="base">
        <a:spcBef>
          <a:spcPct val="0"/>
        </a:spcBef>
        <a:spcAft>
          <a:spcPct val="0"/>
        </a:spcAft>
        <a:defRPr sz="5900">
          <a:solidFill>
            <a:schemeClr val="tx1"/>
          </a:solidFill>
          <a:latin typeface="Calibri" pitchFamily="34" charset="0"/>
          <a:ea typeface="宋体" charset="-122"/>
        </a:defRPr>
      </a:lvl7pPr>
      <a:lvl8pPr marL="1826971" algn="ctr" rtl="0" fontAlgn="base">
        <a:spcBef>
          <a:spcPct val="0"/>
        </a:spcBef>
        <a:spcAft>
          <a:spcPct val="0"/>
        </a:spcAft>
        <a:defRPr sz="5900">
          <a:solidFill>
            <a:schemeClr val="tx1"/>
          </a:solidFill>
          <a:latin typeface="Calibri" pitchFamily="34" charset="0"/>
          <a:ea typeface="宋体" charset="-122"/>
        </a:defRPr>
      </a:lvl8pPr>
      <a:lvl9pPr marL="2435962" algn="ctr" rtl="0" fontAlgn="base">
        <a:spcBef>
          <a:spcPct val="0"/>
        </a:spcBef>
        <a:spcAft>
          <a:spcPct val="0"/>
        </a:spcAft>
        <a:defRPr sz="5900">
          <a:solidFill>
            <a:schemeClr val="tx1"/>
          </a:solidFill>
          <a:latin typeface="Calibri" pitchFamily="34" charset="0"/>
          <a:ea typeface="宋体" charset="-122"/>
        </a:defRPr>
      </a:lvl9pPr>
    </p:titleStyle>
    <p:bodyStyle>
      <a:lvl1pPr marL="456743" indent="-456743"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89609" indent="-380619"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2476" indent="-304495"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1466"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0457"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49447"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43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42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41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7981" rtl="0" eaLnBrk="1" latinLnBrk="0" hangingPunct="1">
        <a:defRPr sz="2400" kern="1200">
          <a:solidFill>
            <a:schemeClr val="tx1"/>
          </a:solidFill>
          <a:latin typeface="+mn-lt"/>
          <a:ea typeface="+mn-ea"/>
          <a:cs typeface="+mn-cs"/>
        </a:defRPr>
      </a:lvl1pPr>
      <a:lvl2pPr marL="608990" algn="l" defTabSz="1217981" rtl="0" eaLnBrk="1" latinLnBrk="0" hangingPunct="1">
        <a:defRPr sz="2400" kern="1200">
          <a:solidFill>
            <a:schemeClr val="tx1"/>
          </a:solidFill>
          <a:latin typeface="+mn-lt"/>
          <a:ea typeface="+mn-ea"/>
          <a:cs typeface="+mn-cs"/>
        </a:defRPr>
      </a:lvl2pPr>
      <a:lvl3pPr marL="1217981" algn="l" defTabSz="1217981" rtl="0" eaLnBrk="1" latinLnBrk="0" hangingPunct="1">
        <a:defRPr sz="2400" kern="1200">
          <a:solidFill>
            <a:schemeClr val="tx1"/>
          </a:solidFill>
          <a:latin typeface="+mn-lt"/>
          <a:ea typeface="+mn-ea"/>
          <a:cs typeface="+mn-cs"/>
        </a:defRPr>
      </a:lvl3pPr>
      <a:lvl4pPr marL="1826971" algn="l" defTabSz="1217981" rtl="0" eaLnBrk="1" latinLnBrk="0" hangingPunct="1">
        <a:defRPr sz="2400" kern="1200">
          <a:solidFill>
            <a:schemeClr val="tx1"/>
          </a:solidFill>
          <a:latin typeface="+mn-lt"/>
          <a:ea typeface="+mn-ea"/>
          <a:cs typeface="+mn-cs"/>
        </a:defRPr>
      </a:lvl4pPr>
      <a:lvl5pPr marL="2435962" algn="l" defTabSz="1217981" rtl="0" eaLnBrk="1" latinLnBrk="0" hangingPunct="1">
        <a:defRPr sz="2400" kern="1200">
          <a:solidFill>
            <a:schemeClr val="tx1"/>
          </a:solidFill>
          <a:latin typeface="+mn-lt"/>
          <a:ea typeface="+mn-ea"/>
          <a:cs typeface="+mn-cs"/>
        </a:defRPr>
      </a:lvl5pPr>
      <a:lvl6pPr marL="3044952" algn="l" defTabSz="1217981" rtl="0" eaLnBrk="1" latinLnBrk="0" hangingPunct="1">
        <a:defRPr sz="2400" kern="1200">
          <a:solidFill>
            <a:schemeClr val="tx1"/>
          </a:solidFill>
          <a:latin typeface="+mn-lt"/>
          <a:ea typeface="+mn-ea"/>
          <a:cs typeface="+mn-cs"/>
        </a:defRPr>
      </a:lvl6pPr>
      <a:lvl7pPr marL="3653942" algn="l" defTabSz="1217981" rtl="0" eaLnBrk="1" latinLnBrk="0" hangingPunct="1">
        <a:defRPr sz="2400" kern="1200">
          <a:solidFill>
            <a:schemeClr val="tx1"/>
          </a:solidFill>
          <a:latin typeface="+mn-lt"/>
          <a:ea typeface="+mn-ea"/>
          <a:cs typeface="+mn-cs"/>
        </a:defRPr>
      </a:lvl7pPr>
      <a:lvl8pPr marL="4262933" algn="l" defTabSz="1217981" rtl="0" eaLnBrk="1" latinLnBrk="0" hangingPunct="1">
        <a:defRPr sz="2400" kern="1200">
          <a:solidFill>
            <a:schemeClr val="tx1"/>
          </a:solidFill>
          <a:latin typeface="+mn-lt"/>
          <a:ea typeface="+mn-ea"/>
          <a:cs typeface="+mn-cs"/>
        </a:defRPr>
      </a:lvl8pPr>
      <a:lvl9pPr marL="4871923" algn="l" defTabSz="121798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file://localhost/Users/apple/Documents/%E8%AF%8A%E6%94%B9%E6%96%B9%E6%A1%88%E6%B1%87%E6%8A%A5/%E4%BA%94%E7%BA%B5%E4%BA%94%E6%A8%AA%E7%B3%BB%E7%BB%9F.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file://localhost/Users/apple/Documents/%E8%AF%8A%E6%94%B9%E6%96%B9%E6%A1%88%E6%B1%87%E6%8A%A5/%E5%AD%A6%E6%A0%A1%E8%B4%A8%E9%87%8F%E4%BF%9D%E8%AF%81%E5%A7%94%E5%91%98%E4%BC%9A%E5%90%8D%E5%8D%95.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9.png"/><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7"/>
          <p:cNvSpPr/>
          <p:nvPr/>
        </p:nvSpPr>
        <p:spPr bwMode="auto">
          <a:xfrm rot="10800000">
            <a:off x="0" y="1053530"/>
            <a:ext cx="7751390" cy="3532168"/>
          </a:xfrm>
          <a:custGeom>
            <a:avLst/>
            <a:gdLst>
              <a:gd name="T0" fmla="*/ 4372 w 4372"/>
              <a:gd name="T1" fmla="*/ 2069 h 2069"/>
              <a:gd name="T2" fmla="*/ 4372 w 4372"/>
              <a:gd name="T3" fmla="*/ 0 h 2069"/>
              <a:gd name="T4" fmla="*/ 619 w 4372"/>
              <a:gd name="T5" fmla="*/ 0 h 2069"/>
              <a:gd name="T6" fmla="*/ 0 w 4372"/>
              <a:gd name="T7" fmla="*/ 2069 h 2069"/>
              <a:gd name="T8" fmla="*/ 4372 w 4372"/>
              <a:gd name="T9" fmla="*/ 2069 h 2069"/>
              <a:gd name="connsiteX0" fmla="*/ 10091 w 10091"/>
              <a:gd name="connsiteY0" fmla="*/ 10000 h 10000"/>
              <a:gd name="connsiteX1" fmla="*/ 10091 w 10091"/>
              <a:gd name="connsiteY1" fmla="*/ 0 h 10000"/>
              <a:gd name="connsiteX2" fmla="*/ 1507 w 10091"/>
              <a:gd name="connsiteY2" fmla="*/ 0 h 10000"/>
              <a:gd name="connsiteX3" fmla="*/ 0 w 10091"/>
              <a:gd name="connsiteY3" fmla="*/ 10000 h 10000"/>
              <a:gd name="connsiteX4" fmla="*/ 10091 w 10091"/>
              <a:gd name="connsiteY4" fmla="*/ 10000 h 10000"/>
              <a:gd name="connsiteX0" fmla="*/ 10213 w 10213"/>
              <a:gd name="connsiteY0" fmla="*/ 10000 h 10000"/>
              <a:gd name="connsiteX1" fmla="*/ 10213 w 10213"/>
              <a:gd name="connsiteY1" fmla="*/ 0 h 10000"/>
              <a:gd name="connsiteX2" fmla="*/ 1629 w 10213"/>
              <a:gd name="connsiteY2" fmla="*/ 0 h 10000"/>
              <a:gd name="connsiteX3" fmla="*/ 0 w 10213"/>
              <a:gd name="connsiteY3" fmla="*/ 10000 h 10000"/>
              <a:gd name="connsiteX4" fmla="*/ 10213 w 10213"/>
              <a:gd name="connsiteY4" fmla="*/ 10000 h 10000"/>
              <a:gd name="connsiteX0" fmla="*/ 10213 w 10213"/>
              <a:gd name="connsiteY0" fmla="*/ 10000 h 10000"/>
              <a:gd name="connsiteX1" fmla="*/ 10213 w 10213"/>
              <a:gd name="connsiteY1" fmla="*/ 0 h 10000"/>
              <a:gd name="connsiteX2" fmla="*/ 2860 w 10213"/>
              <a:gd name="connsiteY2" fmla="*/ 0 h 10000"/>
              <a:gd name="connsiteX3" fmla="*/ 0 w 10213"/>
              <a:gd name="connsiteY3" fmla="*/ 10000 h 10000"/>
              <a:gd name="connsiteX4" fmla="*/ 10213 w 10213"/>
              <a:gd name="connsiteY4" fmla="*/ 10000 h 10000"/>
              <a:gd name="connsiteX0" fmla="*/ 10213 w 10213"/>
              <a:gd name="connsiteY0" fmla="*/ 10000 h 10000"/>
              <a:gd name="connsiteX1" fmla="*/ 10213 w 10213"/>
              <a:gd name="connsiteY1" fmla="*/ 0 h 10000"/>
              <a:gd name="connsiteX2" fmla="*/ 2243 w 10213"/>
              <a:gd name="connsiteY2" fmla="*/ 0 h 10000"/>
              <a:gd name="connsiteX3" fmla="*/ 0 w 10213"/>
              <a:gd name="connsiteY3" fmla="*/ 10000 h 10000"/>
              <a:gd name="connsiteX4" fmla="*/ 10213 w 10213"/>
              <a:gd name="connsiteY4" fmla="*/ 10000 h 10000"/>
              <a:gd name="connsiteX0" fmla="*/ 10213 w 10213"/>
              <a:gd name="connsiteY0" fmla="*/ 10000 h 10000"/>
              <a:gd name="connsiteX1" fmla="*/ 10213 w 10213"/>
              <a:gd name="connsiteY1" fmla="*/ 0 h 10000"/>
              <a:gd name="connsiteX2" fmla="*/ 1311 w 10213"/>
              <a:gd name="connsiteY2" fmla="*/ 0 h 10000"/>
              <a:gd name="connsiteX3" fmla="*/ 0 w 10213"/>
              <a:gd name="connsiteY3" fmla="*/ 10000 h 10000"/>
              <a:gd name="connsiteX4" fmla="*/ 10213 w 10213"/>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3" h="10000">
                <a:moveTo>
                  <a:pt x="10213" y="10000"/>
                </a:moveTo>
                <a:lnTo>
                  <a:pt x="10213" y="0"/>
                </a:lnTo>
                <a:lnTo>
                  <a:pt x="1311" y="0"/>
                </a:lnTo>
                <a:lnTo>
                  <a:pt x="0" y="10000"/>
                </a:lnTo>
                <a:lnTo>
                  <a:pt x="10213" y="1000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a:noFill/>
          </a:ln>
          <a:effectLst>
            <a:outerShdw blurRad="50800" dist="88900" dir="7440000" algn="t" rotWithShape="0">
              <a:prstClr val="black">
                <a:alpha val="40000"/>
              </a:prstClr>
            </a:outerShdw>
          </a:effectLst>
          <a:extLst/>
        </p:spPr>
        <p:txBody>
          <a:bodyPr lIns="121999" tIns="61000" rIns="121999" bIns="61000"/>
          <a:lstStyle/>
          <a:p>
            <a:pPr>
              <a:buFontTx/>
              <a:buNone/>
              <a:defRPr/>
            </a:pPr>
            <a:endParaRPr lang="zh-CN" altLang="en-US" dirty="0">
              <a:latin typeface="Arial" charset="0"/>
              <a:ea typeface="宋体" charset="-122"/>
            </a:endParaRPr>
          </a:p>
        </p:txBody>
      </p:sp>
      <p:sp>
        <p:nvSpPr>
          <p:cNvPr id="3" name="流程图: 手动操作 2"/>
          <p:cNvSpPr/>
          <p:nvPr/>
        </p:nvSpPr>
        <p:spPr>
          <a:xfrm rot="6441541">
            <a:off x="4871047" y="2690450"/>
            <a:ext cx="4191378" cy="62981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437"/>
              <a:gd name="connsiteY0" fmla="*/ 1791 h 11791"/>
              <a:gd name="connsiteX1" fmla="*/ 10437 w 10437"/>
              <a:gd name="connsiteY1" fmla="*/ 0 h 11791"/>
              <a:gd name="connsiteX2" fmla="*/ 8000 w 10437"/>
              <a:gd name="connsiteY2" fmla="*/ 11791 h 11791"/>
              <a:gd name="connsiteX3" fmla="*/ 2000 w 10437"/>
              <a:gd name="connsiteY3" fmla="*/ 11791 h 11791"/>
              <a:gd name="connsiteX4" fmla="*/ 0 w 10437"/>
              <a:gd name="connsiteY4" fmla="*/ 1791 h 11791"/>
              <a:gd name="connsiteX0" fmla="*/ 0 w 10437"/>
              <a:gd name="connsiteY0" fmla="*/ 1791 h 11791"/>
              <a:gd name="connsiteX1" fmla="*/ 10437 w 10437"/>
              <a:gd name="connsiteY1" fmla="*/ 0 h 11791"/>
              <a:gd name="connsiteX2" fmla="*/ 9533 w 10437"/>
              <a:gd name="connsiteY2" fmla="*/ 10944 h 11791"/>
              <a:gd name="connsiteX3" fmla="*/ 2000 w 10437"/>
              <a:gd name="connsiteY3" fmla="*/ 11791 h 11791"/>
              <a:gd name="connsiteX4" fmla="*/ 0 w 10437"/>
              <a:gd name="connsiteY4" fmla="*/ 1791 h 11791"/>
              <a:gd name="connsiteX0" fmla="*/ 0 w 10399"/>
              <a:gd name="connsiteY0" fmla="*/ 1693 h 11791"/>
              <a:gd name="connsiteX1" fmla="*/ 10399 w 10399"/>
              <a:gd name="connsiteY1" fmla="*/ 0 h 11791"/>
              <a:gd name="connsiteX2" fmla="*/ 9495 w 10399"/>
              <a:gd name="connsiteY2" fmla="*/ 10944 h 11791"/>
              <a:gd name="connsiteX3" fmla="*/ 1962 w 10399"/>
              <a:gd name="connsiteY3" fmla="*/ 11791 h 11791"/>
              <a:gd name="connsiteX4" fmla="*/ 0 w 10399"/>
              <a:gd name="connsiteY4" fmla="*/ 1693 h 11791"/>
              <a:gd name="connsiteX0" fmla="*/ 0 w 10073"/>
              <a:gd name="connsiteY0" fmla="*/ 2109 h 11791"/>
              <a:gd name="connsiteX1" fmla="*/ 10073 w 10073"/>
              <a:gd name="connsiteY1" fmla="*/ 0 h 11791"/>
              <a:gd name="connsiteX2" fmla="*/ 9169 w 10073"/>
              <a:gd name="connsiteY2" fmla="*/ 10944 h 11791"/>
              <a:gd name="connsiteX3" fmla="*/ 1636 w 10073"/>
              <a:gd name="connsiteY3" fmla="*/ 11791 h 11791"/>
              <a:gd name="connsiteX4" fmla="*/ 0 w 10073"/>
              <a:gd name="connsiteY4" fmla="*/ 2109 h 11791"/>
              <a:gd name="connsiteX0" fmla="*/ 0 w 10595"/>
              <a:gd name="connsiteY0" fmla="*/ 2109 h 12433"/>
              <a:gd name="connsiteX1" fmla="*/ 10073 w 10595"/>
              <a:gd name="connsiteY1" fmla="*/ 0 h 12433"/>
              <a:gd name="connsiteX2" fmla="*/ 10542 w 10595"/>
              <a:gd name="connsiteY2" fmla="*/ 12433 h 12433"/>
              <a:gd name="connsiteX3" fmla="*/ 1636 w 10595"/>
              <a:gd name="connsiteY3" fmla="*/ 11791 h 12433"/>
              <a:gd name="connsiteX4" fmla="*/ 0 w 10595"/>
              <a:gd name="connsiteY4" fmla="*/ 2109 h 12433"/>
              <a:gd name="connsiteX0" fmla="*/ 0 w 10542"/>
              <a:gd name="connsiteY0" fmla="*/ 2109 h 12433"/>
              <a:gd name="connsiteX1" fmla="*/ 10073 w 10542"/>
              <a:gd name="connsiteY1" fmla="*/ 0 h 12433"/>
              <a:gd name="connsiteX2" fmla="*/ 10542 w 10542"/>
              <a:gd name="connsiteY2" fmla="*/ 12433 h 12433"/>
              <a:gd name="connsiteX3" fmla="*/ 1636 w 10542"/>
              <a:gd name="connsiteY3" fmla="*/ 11791 h 12433"/>
              <a:gd name="connsiteX4" fmla="*/ 0 w 10542"/>
              <a:gd name="connsiteY4" fmla="*/ 2109 h 12433"/>
              <a:gd name="connsiteX0" fmla="*/ 0 w 10542"/>
              <a:gd name="connsiteY0" fmla="*/ 1624 h 11948"/>
              <a:gd name="connsiteX1" fmla="*/ 10247 w 10542"/>
              <a:gd name="connsiteY1" fmla="*/ 0 h 11948"/>
              <a:gd name="connsiteX2" fmla="*/ 10542 w 10542"/>
              <a:gd name="connsiteY2" fmla="*/ 11948 h 11948"/>
              <a:gd name="connsiteX3" fmla="*/ 1636 w 10542"/>
              <a:gd name="connsiteY3" fmla="*/ 11306 h 11948"/>
              <a:gd name="connsiteX4" fmla="*/ 0 w 10542"/>
              <a:gd name="connsiteY4" fmla="*/ 1624 h 11948"/>
              <a:gd name="connsiteX0" fmla="*/ 0 w 10683"/>
              <a:gd name="connsiteY0" fmla="*/ 1624 h 11601"/>
              <a:gd name="connsiteX1" fmla="*/ 10247 w 10683"/>
              <a:gd name="connsiteY1" fmla="*/ 0 h 11601"/>
              <a:gd name="connsiteX2" fmla="*/ 10683 w 10683"/>
              <a:gd name="connsiteY2" fmla="*/ 11601 h 11601"/>
              <a:gd name="connsiteX3" fmla="*/ 1636 w 10683"/>
              <a:gd name="connsiteY3" fmla="*/ 11306 h 11601"/>
              <a:gd name="connsiteX4" fmla="*/ 0 w 10683"/>
              <a:gd name="connsiteY4" fmla="*/ 1624 h 11601"/>
              <a:gd name="connsiteX0" fmla="*/ 0 w 10652"/>
              <a:gd name="connsiteY0" fmla="*/ 1624 h 11306"/>
              <a:gd name="connsiteX1" fmla="*/ 10247 w 10652"/>
              <a:gd name="connsiteY1" fmla="*/ 0 h 11306"/>
              <a:gd name="connsiteX2" fmla="*/ 10652 w 10652"/>
              <a:gd name="connsiteY2" fmla="*/ 9851 h 11306"/>
              <a:gd name="connsiteX3" fmla="*/ 1636 w 10652"/>
              <a:gd name="connsiteY3" fmla="*/ 11306 h 11306"/>
              <a:gd name="connsiteX4" fmla="*/ 0 w 10652"/>
              <a:gd name="connsiteY4" fmla="*/ 1624 h 11306"/>
              <a:gd name="connsiteX0" fmla="*/ 0 w 10652"/>
              <a:gd name="connsiteY0" fmla="*/ 2924 h 12606"/>
              <a:gd name="connsiteX1" fmla="*/ 10157 w 10652"/>
              <a:gd name="connsiteY1" fmla="*/ 0 h 12606"/>
              <a:gd name="connsiteX2" fmla="*/ 10652 w 10652"/>
              <a:gd name="connsiteY2" fmla="*/ 11151 h 12606"/>
              <a:gd name="connsiteX3" fmla="*/ 1636 w 10652"/>
              <a:gd name="connsiteY3" fmla="*/ 12606 h 12606"/>
              <a:gd name="connsiteX4" fmla="*/ 0 w 10652"/>
              <a:gd name="connsiteY4" fmla="*/ 2924 h 1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2" h="12606">
                <a:moveTo>
                  <a:pt x="0" y="2924"/>
                </a:moveTo>
                <a:lnTo>
                  <a:pt x="10157" y="0"/>
                </a:lnTo>
                <a:cubicBezTo>
                  <a:pt x="10313" y="4144"/>
                  <a:pt x="10496" y="7007"/>
                  <a:pt x="10652" y="11151"/>
                </a:cubicBezTo>
                <a:lnTo>
                  <a:pt x="1636" y="12606"/>
                </a:lnTo>
                <a:lnTo>
                  <a:pt x="0" y="2924"/>
                </a:lnTo>
                <a:close/>
              </a:path>
            </a:pathLst>
          </a:custGeom>
          <a:solidFill>
            <a:schemeClr val="bg1">
              <a:lumMod val="5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47"/>
          <p:cNvSpPr/>
          <p:nvPr/>
        </p:nvSpPr>
        <p:spPr bwMode="auto">
          <a:xfrm>
            <a:off x="6117028" y="1501766"/>
            <a:ext cx="6096663" cy="3440196"/>
          </a:xfrm>
          <a:custGeom>
            <a:avLst/>
            <a:gdLst>
              <a:gd name="T0" fmla="*/ 4372 w 4372"/>
              <a:gd name="T1" fmla="*/ 2069 h 2069"/>
              <a:gd name="T2" fmla="*/ 4372 w 4372"/>
              <a:gd name="T3" fmla="*/ 0 h 2069"/>
              <a:gd name="T4" fmla="*/ 619 w 4372"/>
              <a:gd name="T5" fmla="*/ 0 h 2069"/>
              <a:gd name="T6" fmla="*/ 0 w 4372"/>
              <a:gd name="T7" fmla="*/ 2069 h 2069"/>
              <a:gd name="T8" fmla="*/ 4372 w 4372"/>
              <a:gd name="T9" fmla="*/ 2069 h 2069"/>
              <a:gd name="connsiteX0" fmla="*/ 10091 w 10091"/>
              <a:gd name="connsiteY0" fmla="*/ 10000 h 10000"/>
              <a:gd name="connsiteX1" fmla="*/ 10091 w 10091"/>
              <a:gd name="connsiteY1" fmla="*/ 0 h 10000"/>
              <a:gd name="connsiteX2" fmla="*/ 1507 w 10091"/>
              <a:gd name="connsiteY2" fmla="*/ 0 h 10000"/>
              <a:gd name="connsiteX3" fmla="*/ 0 w 10091"/>
              <a:gd name="connsiteY3" fmla="*/ 10000 h 10000"/>
              <a:gd name="connsiteX4" fmla="*/ 10091 w 10091"/>
              <a:gd name="connsiteY4" fmla="*/ 10000 h 10000"/>
              <a:gd name="connsiteX0" fmla="*/ 10213 w 10213"/>
              <a:gd name="connsiteY0" fmla="*/ 10000 h 10000"/>
              <a:gd name="connsiteX1" fmla="*/ 10213 w 10213"/>
              <a:gd name="connsiteY1" fmla="*/ 0 h 10000"/>
              <a:gd name="connsiteX2" fmla="*/ 1629 w 10213"/>
              <a:gd name="connsiteY2" fmla="*/ 0 h 10000"/>
              <a:gd name="connsiteX3" fmla="*/ 0 w 10213"/>
              <a:gd name="connsiteY3" fmla="*/ 10000 h 10000"/>
              <a:gd name="connsiteX4" fmla="*/ 10213 w 10213"/>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3" h="10000">
                <a:moveTo>
                  <a:pt x="10213" y="10000"/>
                </a:moveTo>
                <a:lnTo>
                  <a:pt x="10213" y="0"/>
                </a:lnTo>
                <a:lnTo>
                  <a:pt x="1629" y="0"/>
                </a:lnTo>
                <a:lnTo>
                  <a:pt x="0" y="10000"/>
                </a:lnTo>
                <a:lnTo>
                  <a:pt x="10213" y="10000"/>
                </a:lnTo>
                <a:close/>
              </a:path>
            </a:pathLst>
          </a:custGeom>
          <a:blipFill dpi="0" rotWithShape="1">
            <a:blip r:embed="rId3" cstate="print"/>
            <a:srcRect/>
            <a:stretch>
              <a:fillRect b="-7517"/>
            </a:stretch>
          </a:blipFill>
          <a:ln>
            <a:noFill/>
          </a:ln>
          <a:effectLst>
            <a:outerShdw blurRad="50800" dist="88900" dir="7440000" algn="t" rotWithShape="0">
              <a:prstClr val="black">
                <a:alpha val="40000"/>
              </a:prstClr>
            </a:outerShdw>
          </a:effectLst>
          <a:extLst/>
        </p:spPr>
        <p:txBody>
          <a:bodyPr lIns="121999" tIns="61000" rIns="121999" bIns="61000"/>
          <a:lstStyle/>
          <a:p>
            <a:pPr>
              <a:buFontTx/>
              <a:buNone/>
              <a:defRPr/>
            </a:pPr>
            <a:endParaRPr lang="zh-CN" altLang="en-US">
              <a:latin typeface="Arial" charset="0"/>
              <a:ea typeface="宋体" charset="-122"/>
            </a:endParaRPr>
          </a:p>
        </p:txBody>
      </p:sp>
      <p:sp>
        <p:nvSpPr>
          <p:cNvPr id="44" name="Rectangle 31"/>
          <p:cNvSpPr>
            <a:spLocks noChangeArrowheads="1"/>
          </p:cNvSpPr>
          <p:nvPr/>
        </p:nvSpPr>
        <p:spPr bwMode="auto">
          <a:xfrm>
            <a:off x="9952559" y="5040259"/>
            <a:ext cx="2234849" cy="45719"/>
          </a:xfrm>
          <a:prstGeom prst="rect">
            <a:avLst/>
          </a:prstGeom>
          <a:solidFill>
            <a:srgbClr val="C00000"/>
          </a:solidFill>
          <a:ln>
            <a:solidFill>
              <a:srgbClr val="C00000"/>
            </a:solidFill>
          </a:ln>
        </p:spPr>
        <p:txBody>
          <a:bodyPr lIns="121999" tIns="61000" rIns="121999" bIns="61000"/>
          <a:lstStyle/>
          <a:p>
            <a:endParaRPr lang="zh-CN" altLang="en-US"/>
          </a:p>
        </p:txBody>
      </p:sp>
      <p:sp>
        <p:nvSpPr>
          <p:cNvPr id="70" name="Freeform 34"/>
          <p:cNvSpPr>
            <a:spLocks noEditPoints="1" noChangeArrowheads="1"/>
          </p:cNvSpPr>
          <p:nvPr/>
        </p:nvSpPr>
        <p:spPr bwMode="auto">
          <a:xfrm>
            <a:off x="2278782" y="-21178"/>
            <a:ext cx="2207290" cy="6880766"/>
          </a:xfrm>
          <a:custGeom>
            <a:avLst/>
            <a:gdLst>
              <a:gd name="T0" fmla="*/ 70 w 1042"/>
              <a:gd name="T1" fmla="*/ 3249 h 3249"/>
              <a:gd name="T2" fmla="*/ 0 w 1042"/>
              <a:gd name="T3" fmla="*/ 3249 h 3249"/>
              <a:gd name="T4" fmla="*/ 0 w 1042"/>
              <a:gd name="T5" fmla="*/ 3249 h 3249"/>
              <a:gd name="T6" fmla="*/ 70 w 1042"/>
              <a:gd name="T7" fmla="*/ 3249 h 3249"/>
              <a:gd name="T8" fmla="*/ 70 w 1042"/>
              <a:gd name="T9" fmla="*/ 3249 h 3249"/>
              <a:gd name="T10" fmla="*/ 1042 w 1042"/>
              <a:gd name="T11" fmla="*/ 0 h 3249"/>
              <a:gd name="T12" fmla="*/ 972 w 1042"/>
              <a:gd name="T13" fmla="*/ 0 h 3249"/>
              <a:gd name="T14" fmla="*/ 972 w 1042"/>
              <a:gd name="T15" fmla="*/ 0 h 3249"/>
              <a:gd name="T16" fmla="*/ 972 w 1042"/>
              <a:gd name="T17" fmla="*/ 0 h 3249"/>
              <a:gd name="T18" fmla="*/ 1042 w 1042"/>
              <a:gd name="T19" fmla="*/ 0 h 3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3249">
                <a:moveTo>
                  <a:pt x="70" y="3249"/>
                </a:moveTo>
                <a:lnTo>
                  <a:pt x="0" y="3249"/>
                </a:lnTo>
                <a:lnTo>
                  <a:pt x="70" y="3249"/>
                </a:lnTo>
                <a:close/>
                <a:moveTo>
                  <a:pt x="1042" y="0"/>
                </a:moveTo>
                <a:lnTo>
                  <a:pt x="972" y="0"/>
                </a:lnTo>
                <a:lnTo>
                  <a:pt x="10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99" tIns="61000" rIns="121999" bIns="61000"/>
          <a:lstStyle/>
          <a:p>
            <a:endParaRPr lang="zh-CN" altLang="en-US"/>
          </a:p>
        </p:txBody>
      </p:sp>
      <p:sp>
        <p:nvSpPr>
          <p:cNvPr id="72" name="Freeform 35"/>
          <p:cNvSpPr>
            <a:spLocks noEditPoints="1" noChangeArrowheads="1"/>
          </p:cNvSpPr>
          <p:nvPr/>
        </p:nvSpPr>
        <p:spPr bwMode="auto">
          <a:xfrm>
            <a:off x="2278782" y="-21178"/>
            <a:ext cx="2207290" cy="6880766"/>
          </a:xfrm>
          <a:custGeom>
            <a:avLst/>
            <a:gdLst>
              <a:gd name="T0" fmla="*/ 70 w 1042"/>
              <a:gd name="T1" fmla="*/ 3249 h 3249"/>
              <a:gd name="T2" fmla="*/ 0 w 1042"/>
              <a:gd name="T3" fmla="*/ 3249 h 3249"/>
              <a:gd name="T4" fmla="*/ 0 w 1042"/>
              <a:gd name="T5" fmla="*/ 3249 h 3249"/>
              <a:gd name="T6" fmla="*/ 70 w 1042"/>
              <a:gd name="T7" fmla="*/ 3249 h 3249"/>
              <a:gd name="T8" fmla="*/ 70 w 1042"/>
              <a:gd name="T9" fmla="*/ 3249 h 3249"/>
              <a:gd name="T10" fmla="*/ 1042 w 1042"/>
              <a:gd name="T11" fmla="*/ 0 h 3249"/>
              <a:gd name="T12" fmla="*/ 972 w 1042"/>
              <a:gd name="T13" fmla="*/ 0 h 3249"/>
              <a:gd name="T14" fmla="*/ 972 w 1042"/>
              <a:gd name="T15" fmla="*/ 0 h 3249"/>
              <a:gd name="T16" fmla="*/ 972 w 1042"/>
              <a:gd name="T17" fmla="*/ 0 h 3249"/>
              <a:gd name="T18" fmla="*/ 1042 w 1042"/>
              <a:gd name="T19" fmla="*/ 0 h 3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3249">
                <a:moveTo>
                  <a:pt x="70" y="3249"/>
                </a:moveTo>
                <a:lnTo>
                  <a:pt x="0" y="3249"/>
                </a:lnTo>
                <a:lnTo>
                  <a:pt x="70" y="3249"/>
                </a:lnTo>
                <a:moveTo>
                  <a:pt x="1042" y="0"/>
                </a:moveTo>
                <a:lnTo>
                  <a:pt x="972" y="0"/>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1999" tIns="61000" rIns="121999" bIns="61000"/>
          <a:lstStyle/>
          <a:p>
            <a:endParaRPr lang="zh-CN" altLang="en-US"/>
          </a:p>
        </p:txBody>
      </p:sp>
      <p:sp>
        <p:nvSpPr>
          <p:cNvPr id="74" name="Rectangle 31"/>
          <p:cNvSpPr>
            <a:spLocks noChangeArrowheads="1"/>
          </p:cNvSpPr>
          <p:nvPr/>
        </p:nvSpPr>
        <p:spPr bwMode="auto">
          <a:xfrm>
            <a:off x="11064541" y="1355247"/>
            <a:ext cx="1122867" cy="46839"/>
          </a:xfrm>
          <a:prstGeom prst="rect">
            <a:avLst/>
          </a:prstGeom>
          <a:solidFill>
            <a:srgbClr val="C00000"/>
          </a:solidFill>
          <a:ln>
            <a:solidFill>
              <a:srgbClr val="C00000"/>
            </a:solidFill>
          </a:ln>
        </p:spPr>
        <p:txBody>
          <a:bodyPr lIns="121999" tIns="61000" rIns="121999" bIns="61000"/>
          <a:lstStyle/>
          <a:p>
            <a:endParaRPr lang="zh-CN" altLang="en-US"/>
          </a:p>
        </p:txBody>
      </p:sp>
      <p:sp>
        <p:nvSpPr>
          <p:cNvPr id="82" name="Rectangle 31"/>
          <p:cNvSpPr>
            <a:spLocks noChangeArrowheads="1"/>
          </p:cNvSpPr>
          <p:nvPr/>
        </p:nvSpPr>
        <p:spPr bwMode="auto">
          <a:xfrm>
            <a:off x="-1" y="4725938"/>
            <a:ext cx="2234849" cy="45719"/>
          </a:xfrm>
          <a:prstGeom prst="rect">
            <a:avLst/>
          </a:prstGeom>
          <a:solidFill>
            <a:srgbClr val="C00000"/>
          </a:solidFill>
          <a:ln>
            <a:solidFill>
              <a:srgbClr val="C00000"/>
            </a:solidFill>
          </a:ln>
        </p:spPr>
        <p:txBody>
          <a:bodyPr lIns="121999" tIns="61000" rIns="121999" bIns="61000"/>
          <a:lstStyle/>
          <a:p>
            <a:endParaRPr lang="zh-CN" altLang="en-US"/>
          </a:p>
        </p:txBody>
      </p:sp>
      <p:sp>
        <p:nvSpPr>
          <p:cNvPr id="83" name="Rectangle 31"/>
          <p:cNvSpPr>
            <a:spLocks noChangeArrowheads="1"/>
          </p:cNvSpPr>
          <p:nvPr/>
        </p:nvSpPr>
        <p:spPr bwMode="auto">
          <a:xfrm>
            <a:off x="3917226" y="909514"/>
            <a:ext cx="3815982" cy="45719"/>
          </a:xfrm>
          <a:prstGeom prst="rect">
            <a:avLst/>
          </a:prstGeom>
          <a:solidFill>
            <a:srgbClr val="C00000"/>
          </a:solidFill>
          <a:ln>
            <a:solidFill>
              <a:srgbClr val="C00000"/>
            </a:solidFill>
          </a:ln>
        </p:spPr>
        <p:txBody>
          <a:bodyPr lIns="121999" tIns="61000" rIns="121999" bIns="61000"/>
          <a:lstStyle/>
          <a:p>
            <a:endParaRPr lang="zh-CN" altLang="en-US"/>
          </a:p>
        </p:txBody>
      </p:sp>
      <p:sp>
        <p:nvSpPr>
          <p:cNvPr id="109" name="矩形 108"/>
          <p:cNvSpPr/>
          <p:nvPr/>
        </p:nvSpPr>
        <p:spPr>
          <a:xfrm>
            <a:off x="9435916" y="495902"/>
            <a:ext cx="456112" cy="475294"/>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10080459" y="668022"/>
            <a:ext cx="752000" cy="733897"/>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8578453" y="955233"/>
            <a:ext cx="330962" cy="353772"/>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grpSp>
        <p:nvGrpSpPr>
          <p:cNvPr id="133" name="组合 132"/>
          <p:cNvGrpSpPr/>
          <p:nvPr/>
        </p:nvGrpSpPr>
        <p:grpSpPr>
          <a:xfrm rot="10800000">
            <a:off x="742230" y="5270927"/>
            <a:ext cx="1614193" cy="1107957"/>
            <a:chOff x="-25577" y="-3482974"/>
            <a:chExt cx="1031096" cy="711796"/>
          </a:xfrm>
          <a:solidFill>
            <a:srgbClr val="C00000">
              <a:alpha val="40000"/>
            </a:srgbClr>
          </a:solidFill>
        </p:grpSpPr>
        <p:sp>
          <p:nvSpPr>
            <p:cNvPr id="134" name="Oval 16"/>
            <p:cNvSpPr>
              <a:spLocks noChangeArrowheads="1"/>
            </p:cNvSpPr>
            <p:nvPr/>
          </p:nvSpPr>
          <p:spPr bwMode="auto">
            <a:xfrm>
              <a:off x="-25577" y="-3482974"/>
              <a:ext cx="295999" cy="295999"/>
            </a:xfrm>
            <a:prstGeom prst="frame">
              <a:avLst/>
            </a:prstGeom>
            <a:grp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sp>
          <p:nvSpPr>
            <p:cNvPr id="135" name="Oval 17"/>
            <p:cNvSpPr>
              <a:spLocks noChangeArrowheads="1"/>
            </p:cNvSpPr>
            <p:nvPr/>
          </p:nvSpPr>
          <p:spPr bwMode="auto">
            <a:xfrm>
              <a:off x="394471" y="-3225259"/>
              <a:ext cx="454081" cy="454081"/>
            </a:xfrm>
            <a:prstGeom prst="frame">
              <a:avLst/>
            </a:prstGeom>
            <a:grp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sp>
          <p:nvSpPr>
            <p:cNvPr id="136" name="Oval 3"/>
            <p:cNvSpPr>
              <a:spLocks noChangeArrowheads="1"/>
            </p:cNvSpPr>
            <p:nvPr/>
          </p:nvSpPr>
          <p:spPr bwMode="auto">
            <a:xfrm>
              <a:off x="684883" y="-3400884"/>
              <a:ext cx="320636" cy="320636"/>
            </a:xfrm>
            <a:prstGeom prst="frame">
              <a:avLst/>
            </a:prstGeom>
            <a:grp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grpSp>
      <p:grpSp>
        <p:nvGrpSpPr>
          <p:cNvPr id="137" name="组合 136"/>
          <p:cNvGrpSpPr/>
          <p:nvPr/>
        </p:nvGrpSpPr>
        <p:grpSpPr>
          <a:xfrm>
            <a:off x="10185902" y="5399307"/>
            <a:ext cx="1319979" cy="906013"/>
            <a:chOff x="-25577" y="-3482974"/>
            <a:chExt cx="1031096" cy="711796"/>
          </a:xfrm>
          <a:solidFill>
            <a:srgbClr val="C00000">
              <a:alpha val="40000"/>
            </a:srgbClr>
          </a:solidFill>
        </p:grpSpPr>
        <p:sp>
          <p:nvSpPr>
            <p:cNvPr id="138" name="Oval 16"/>
            <p:cNvSpPr>
              <a:spLocks noChangeArrowheads="1"/>
            </p:cNvSpPr>
            <p:nvPr/>
          </p:nvSpPr>
          <p:spPr bwMode="auto">
            <a:xfrm>
              <a:off x="-25577" y="-3482974"/>
              <a:ext cx="295999" cy="295999"/>
            </a:xfrm>
            <a:prstGeom prst="frame">
              <a:avLst/>
            </a:prstGeom>
            <a:grp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sp>
          <p:nvSpPr>
            <p:cNvPr id="139" name="Oval 17"/>
            <p:cNvSpPr>
              <a:spLocks noChangeArrowheads="1"/>
            </p:cNvSpPr>
            <p:nvPr/>
          </p:nvSpPr>
          <p:spPr bwMode="auto">
            <a:xfrm>
              <a:off x="394471" y="-3225259"/>
              <a:ext cx="454081" cy="454081"/>
            </a:xfrm>
            <a:prstGeom prst="frame">
              <a:avLst/>
            </a:prstGeom>
            <a:grp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sp>
          <p:nvSpPr>
            <p:cNvPr id="140" name="Oval 3"/>
            <p:cNvSpPr>
              <a:spLocks noChangeArrowheads="1"/>
            </p:cNvSpPr>
            <p:nvPr/>
          </p:nvSpPr>
          <p:spPr bwMode="auto">
            <a:xfrm>
              <a:off x="684883" y="-3400884"/>
              <a:ext cx="320636" cy="320636"/>
            </a:xfrm>
            <a:prstGeom prst="frame">
              <a:avLst/>
            </a:prstGeom>
            <a:grp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grpSp>
      <p:sp>
        <p:nvSpPr>
          <p:cNvPr id="24" name="TextBox 7"/>
          <p:cNvSpPr>
            <a:spLocks noChangeArrowheads="1"/>
          </p:cNvSpPr>
          <p:nvPr/>
        </p:nvSpPr>
        <p:spPr bwMode="auto">
          <a:xfrm>
            <a:off x="3646934" y="5085978"/>
            <a:ext cx="53285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spcBef>
                <a:spcPts val="0"/>
              </a:spcBef>
              <a:spcAft>
                <a:spcPts val="0"/>
              </a:spcAft>
              <a:defRPr/>
            </a:pPr>
            <a:r>
              <a:rPr lang="zh-CN" altLang="en-US" sz="2000" b="1" dirty="0" smtClean="0">
                <a:solidFill>
                  <a:srgbClr val="FF0000"/>
                </a:solidFill>
                <a:latin typeface="华文新魏" pitchFamily="2" charset="-122"/>
                <a:ea typeface="华文新魏" pitchFamily="2" charset="-122"/>
              </a:rPr>
              <a:t>汇报人：张士平</a:t>
            </a:r>
            <a:endParaRPr lang="en-US" altLang="zh-CN" sz="2000" b="1" dirty="0" smtClean="0">
              <a:solidFill>
                <a:srgbClr val="FF0000"/>
              </a:solidFill>
              <a:latin typeface="华文新魏" pitchFamily="2" charset="-122"/>
              <a:ea typeface="华文新魏" pitchFamily="2" charset="-122"/>
            </a:endParaRPr>
          </a:p>
          <a:p>
            <a:pPr algn="ctr" fontAlgn="auto">
              <a:lnSpc>
                <a:spcPct val="150000"/>
              </a:lnSpc>
              <a:spcBef>
                <a:spcPts val="0"/>
              </a:spcBef>
              <a:spcAft>
                <a:spcPts val="0"/>
              </a:spcAft>
              <a:defRPr/>
            </a:pPr>
            <a:r>
              <a:rPr lang="en-US" altLang="zh-CN" sz="2000" b="1" dirty="0" smtClean="0">
                <a:solidFill>
                  <a:srgbClr val="FF0000"/>
                </a:solidFill>
                <a:latin typeface="华文新魏" pitchFamily="2" charset="-122"/>
                <a:ea typeface="华文新魏" pitchFamily="2" charset="-122"/>
              </a:rPr>
              <a:t>201</a:t>
            </a:r>
            <a:r>
              <a:rPr lang="en-US" altLang="zh-CN" sz="2000" b="1" dirty="0" smtClean="0">
                <a:solidFill>
                  <a:srgbClr val="FF0000"/>
                </a:solidFill>
                <a:latin typeface="华文新魏" pitchFamily="2" charset="-122"/>
                <a:ea typeface="华文新魏" pitchFamily="2" charset="-122"/>
              </a:rPr>
              <a:t>8.01.16</a:t>
            </a:r>
            <a:endParaRPr lang="zh-CN" altLang="en-US" sz="2000" b="1" dirty="0">
              <a:solidFill>
                <a:srgbClr val="FF0000"/>
              </a:solidFill>
              <a:latin typeface="华文新魏" pitchFamily="2" charset="-122"/>
              <a:ea typeface="华文新魏" pitchFamily="2" charset="-122"/>
            </a:endParaRPr>
          </a:p>
        </p:txBody>
      </p:sp>
      <p:sp>
        <p:nvSpPr>
          <p:cNvPr id="25" name="WordArt 12"/>
          <p:cNvSpPr>
            <a:spLocks noChangeArrowheads="1" noChangeShapeType="1" noTextEdit="1"/>
          </p:cNvSpPr>
          <p:nvPr/>
        </p:nvSpPr>
        <p:spPr bwMode="auto">
          <a:xfrm>
            <a:off x="596568" y="1638528"/>
            <a:ext cx="11187270" cy="2132856"/>
          </a:xfrm>
          <a:prstGeom prst="rect">
            <a:avLst/>
          </a:prstGeom>
        </p:spPr>
        <p:txBody>
          <a:bodyPr wrap="none" fromWordArt="1">
            <a:prstTxWarp prst="textPlain">
              <a:avLst>
                <a:gd name="adj" fmla="val 50124"/>
              </a:avLst>
            </a:prstTxWarp>
          </a:bodyPr>
          <a:lstStyle/>
          <a:p>
            <a:pPr algn="ctr"/>
            <a:r>
              <a:rPr lang="zh-CN" altLang="en-US" sz="1000" kern="10" dirty="0" smtClean="0">
                <a:ln w="9525">
                  <a:solidFill>
                    <a:schemeClr val="bg1"/>
                  </a:solidFill>
                  <a:round/>
                  <a:headEnd/>
                  <a:tailEnd/>
                </a:ln>
                <a:gradFill rotWithShape="1">
                  <a:gsLst>
                    <a:gs pos="0">
                      <a:srgbClr val="FFFF00"/>
                    </a:gs>
                    <a:gs pos="100000">
                      <a:srgbClr val="FF0000"/>
                    </a:gs>
                  </a:gsLst>
                  <a:path path="rect">
                    <a:fillToRect l="50000" t="50000" r="50000" b="50000"/>
                  </a:path>
                </a:gradFill>
                <a:effectLst>
                  <a:outerShdw blurRad="63500" dist="38099" dir="2700000" algn="ctr" rotWithShape="0">
                    <a:schemeClr val="bg1">
                      <a:alpha val="79999"/>
                    </a:schemeClr>
                  </a:outerShdw>
                </a:effectLst>
                <a:latin typeface="华文行楷"/>
                <a:ea typeface="华文行楷"/>
                <a:cs typeface="华文行楷"/>
              </a:rPr>
              <a:t>河南省商务学校</a:t>
            </a:r>
            <a:endParaRPr lang="en-US" altLang="zh-CN" sz="1000" kern="10" dirty="0" smtClean="0">
              <a:ln w="9525">
                <a:solidFill>
                  <a:schemeClr val="bg1"/>
                </a:solidFill>
                <a:round/>
                <a:headEnd/>
                <a:tailEnd/>
              </a:ln>
              <a:gradFill rotWithShape="1">
                <a:gsLst>
                  <a:gs pos="0">
                    <a:srgbClr val="FFFF00"/>
                  </a:gs>
                  <a:gs pos="100000">
                    <a:srgbClr val="FF0000"/>
                  </a:gs>
                </a:gsLst>
                <a:path path="rect">
                  <a:fillToRect l="50000" t="50000" r="50000" b="50000"/>
                </a:path>
              </a:gradFill>
              <a:effectLst>
                <a:outerShdw blurRad="63500" dist="38099" dir="2700000" algn="ctr" rotWithShape="0">
                  <a:schemeClr val="bg1">
                    <a:alpha val="79999"/>
                  </a:schemeClr>
                </a:outerShdw>
              </a:effectLst>
              <a:latin typeface="华文行楷"/>
              <a:ea typeface="华文行楷"/>
              <a:cs typeface="华文行楷"/>
            </a:endParaRPr>
          </a:p>
          <a:p>
            <a:pPr algn="ctr"/>
            <a:r>
              <a:rPr lang="zh-CN" altLang="en-US" sz="1000" kern="10" dirty="0" smtClean="0">
                <a:ln w="9525">
                  <a:solidFill>
                    <a:schemeClr val="bg1"/>
                  </a:solidFill>
                  <a:round/>
                  <a:headEnd/>
                  <a:tailEnd/>
                </a:ln>
                <a:gradFill rotWithShape="1">
                  <a:gsLst>
                    <a:gs pos="0">
                      <a:srgbClr val="FFFF00"/>
                    </a:gs>
                    <a:gs pos="100000">
                      <a:srgbClr val="FF0000"/>
                    </a:gs>
                  </a:gsLst>
                  <a:path path="rect">
                    <a:fillToRect l="50000" t="50000" r="50000" b="50000"/>
                  </a:path>
                </a:gradFill>
                <a:effectLst>
                  <a:outerShdw blurRad="63500" dist="38099" dir="2700000" algn="ctr" rotWithShape="0">
                    <a:schemeClr val="bg1">
                      <a:alpha val="79999"/>
                    </a:schemeClr>
                  </a:outerShdw>
                </a:effectLst>
                <a:latin typeface="华文行楷"/>
                <a:ea typeface="华文行楷"/>
                <a:cs typeface="华文行楷"/>
              </a:rPr>
              <a:t>教学诊改方案汇报</a:t>
            </a:r>
            <a:endParaRPr lang="en-US" altLang="zh-CN" sz="1000" kern="10" dirty="0">
              <a:ln w="9525">
                <a:solidFill>
                  <a:schemeClr val="bg1"/>
                </a:solidFill>
                <a:round/>
                <a:headEnd/>
                <a:tailEnd/>
              </a:ln>
              <a:gradFill rotWithShape="1">
                <a:gsLst>
                  <a:gs pos="0">
                    <a:srgbClr val="FFFF00"/>
                  </a:gs>
                  <a:gs pos="100000">
                    <a:srgbClr val="FF0000"/>
                  </a:gs>
                </a:gsLst>
                <a:path path="rect">
                  <a:fillToRect l="50000" t="50000" r="50000" b="50000"/>
                </a:path>
              </a:gradFill>
              <a:effectLst>
                <a:outerShdw blurRad="63500" dist="38099" dir="2700000" algn="ctr" rotWithShape="0">
                  <a:schemeClr val="bg1">
                    <a:alpha val="79999"/>
                  </a:schemeClr>
                </a:outerShdw>
              </a:effectLst>
              <a:latin typeface="华文行楷"/>
              <a:ea typeface="华文行楷"/>
              <a:cs typeface="华文行楷"/>
            </a:endParaRPr>
          </a:p>
        </p:txBody>
      </p:sp>
    </p:spTree>
    <p:extLst>
      <p:ext uri="{BB962C8B-B14F-4D97-AF65-F5344CB8AC3E}">
        <p14:creationId xmlns:p14="http://schemas.microsoft.com/office/powerpoint/2010/main" val="3141464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1000"/>
                                        <p:tgtEl>
                                          <p:spTgt spid="7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1+#ppt_w/2"/>
                                          </p:val>
                                        </p:tav>
                                        <p:tav tm="100000">
                                          <p:val>
                                            <p:strVal val="#ppt_x"/>
                                          </p:val>
                                        </p:tav>
                                      </p:tavLst>
                                    </p:anim>
                                    <p:anim calcmode="lin" valueType="num">
                                      <p:cBhvr additive="base">
                                        <p:cTn id="19" dur="500" fill="hold"/>
                                        <p:tgtEl>
                                          <p:spTgt spid="4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500" fill="hold"/>
                                        <p:tgtEl>
                                          <p:spTgt spid="74"/>
                                        </p:tgtEl>
                                        <p:attrNameLst>
                                          <p:attrName>ppt_x</p:attrName>
                                        </p:attrNameLst>
                                      </p:cBhvr>
                                      <p:tavLst>
                                        <p:tav tm="0">
                                          <p:val>
                                            <p:strVal val="1+#ppt_w/2"/>
                                          </p:val>
                                        </p:tav>
                                        <p:tav tm="100000">
                                          <p:val>
                                            <p:strVal val="#ppt_x"/>
                                          </p:val>
                                        </p:tav>
                                      </p:tavLst>
                                    </p:anim>
                                    <p:anim calcmode="lin" valueType="num">
                                      <p:cBhvr additive="base">
                                        <p:cTn id="23" dur="500" fill="hold"/>
                                        <p:tgtEl>
                                          <p:spTgt spid="7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fill="hold"/>
                                        <p:tgtEl>
                                          <p:spTgt spid="82"/>
                                        </p:tgtEl>
                                        <p:attrNameLst>
                                          <p:attrName>ppt_x</p:attrName>
                                        </p:attrNameLst>
                                      </p:cBhvr>
                                      <p:tavLst>
                                        <p:tav tm="0">
                                          <p:val>
                                            <p:strVal val="0-#ppt_w/2"/>
                                          </p:val>
                                        </p:tav>
                                        <p:tav tm="100000">
                                          <p:val>
                                            <p:strVal val="#ppt_x"/>
                                          </p:val>
                                        </p:tav>
                                      </p:tavLst>
                                    </p:anim>
                                    <p:anim calcmode="lin" valueType="num">
                                      <p:cBhvr additive="base">
                                        <p:cTn id="27" dur="500" fill="hold"/>
                                        <p:tgtEl>
                                          <p:spTgt spid="8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0-#ppt_w/2"/>
                                          </p:val>
                                        </p:tav>
                                        <p:tav tm="100000">
                                          <p:val>
                                            <p:strVal val="#ppt_x"/>
                                          </p:val>
                                        </p:tav>
                                      </p:tavLst>
                                    </p:anim>
                                    <p:anim calcmode="lin" valueType="num">
                                      <p:cBhvr additive="base">
                                        <p:cTn id="31" dur="500" fill="hold"/>
                                        <p:tgtEl>
                                          <p:spTgt spid="83"/>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250"/>
                                        <p:tgtEl>
                                          <p:spTgt spid="133"/>
                                        </p:tgtEl>
                                      </p:cBhvr>
                                    </p:animEffect>
                                    <p:anim calcmode="lin" valueType="num">
                                      <p:cBhvr>
                                        <p:cTn id="35" dur="250" fill="hold"/>
                                        <p:tgtEl>
                                          <p:spTgt spid="133"/>
                                        </p:tgtEl>
                                        <p:attrNameLst>
                                          <p:attrName>ppt_x</p:attrName>
                                        </p:attrNameLst>
                                      </p:cBhvr>
                                      <p:tavLst>
                                        <p:tav tm="0">
                                          <p:val>
                                            <p:strVal val="#ppt_x"/>
                                          </p:val>
                                        </p:tav>
                                        <p:tav tm="100000">
                                          <p:val>
                                            <p:strVal val="#ppt_x"/>
                                          </p:val>
                                        </p:tav>
                                      </p:tavLst>
                                    </p:anim>
                                    <p:anim calcmode="lin" valueType="num">
                                      <p:cBhvr>
                                        <p:cTn id="36" dur="250" fill="hold"/>
                                        <p:tgtEl>
                                          <p:spTgt spid="13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250"/>
                                        <p:tgtEl>
                                          <p:spTgt spid="111"/>
                                        </p:tgtEl>
                                      </p:cBhvr>
                                    </p:animEffect>
                                    <p:anim calcmode="lin" valueType="num">
                                      <p:cBhvr>
                                        <p:cTn id="40" dur="250" fill="hold"/>
                                        <p:tgtEl>
                                          <p:spTgt spid="111"/>
                                        </p:tgtEl>
                                        <p:attrNameLst>
                                          <p:attrName>ppt_x</p:attrName>
                                        </p:attrNameLst>
                                      </p:cBhvr>
                                      <p:tavLst>
                                        <p:tav tm="0">
                                          <p:val>
                                            <p:strVal val="#ppt_x"/>
                                          </p:val>
                                        </p:tav>
                                        <p:tav tm="100000">
                                          <p:val>
                                            <p:strVal val="#ppt_x"/>
                                          </p:val>
                                        </p:tav>
                                      </p:tavLst>
                                    </p:anim>
                                    <p:anim calcmode="lin" valueType="num">
                                      <p:cBhvr>
                                        <p:cTn id="41" dur="250" fill="hold"/>
                                        <p:tgtEl>
                                          <p:spTgt spid="1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250"/>
                                        <p:tgtEl>
                                          <p:spTgt spid="110"/>
                                        </p:tgtEl>
                                      </p:cBhvr>
                                    </p:animEffect>
                                    <p:anim calcmode="lin" valueType="num">
                                      <p:cBhvr>
                                        <p:cTn id="45" dur="250" fill="hold"/>
                                        <p:tgtEl>
                                          <p:spTgt spid="110"/>
                                        </p:tgtEl>
                                        <p:attrNameLst>
                                          <p:attrName>ppt_x</p:attrName>
                                        </p:attrNameLst>
                                      </p:cBhvr>
                                      <p:tavLst>
                                        <p:tav tm="0">
                                          <p:val>
                                            <p:strVal val="#ppt_x"/>
                                          </p:val>
                                        </p:tav>
                                        <p:tav tm="100000">
                                          <p:val>
                                            <p:strVal val="#ppt_x"/>
                                          </p:val>
                                        </p:tav>
                                      </p:tavLst>
                                    </p:anim>
                                    <p:anim calcmode="lin" valueType="num">
                                      <p:cBhvr>
                                        <p:cTn id="46" dur="250" fill="hold"/>
                                        <p:tgtEl>
                                          <p:spTgt spid="1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fade">
                                      <p:cBhvr>
                                        <p:cTn id="49" dur="250"/>
                                        <p:tgtEl>
                                          <p:spTgt spid="109"/>
                                        </p:tgtEl>
                                      </p:cBhvr>
                                    </p:animEffect>
                                    <p:anim calcmode="lin" valueType="num">
                                      <p:cBhvr>
                                        <p:cTn id="50" dur="250" fill="hold"/>
                                        <p:tgtEl>
                                          <p:spTgt spid="109"/>
                                        </p:tgtEl>
                                        <p:attrNameLst>
                                          <p:attrName>ppt_x</p:attrName>
                                        </p:attrNameLst>
                                      </p:cBhvr>
                                      <p:tavLst>
                                        <p:tav tm="0">
                                          <p:val>
                                            <p:strVal val="#ppt_x"/>
                                          </p:val>
                                        </p:tav>
                                        <p:tav tm="100000">
                                          <p:val>
                                            <p:strVal val="#ppt_x"/>
                                          </p:val>
                                        </p:tav>
                                      </p:tavLst>
                                    </p:anim>
                                    <p:anim calcmode="lin" valueType="num">
                                      <p:cBhvr>
                                        <p:cTn id="51" dur="250" fill="hold"/>
                                        <p:tgtEl>
                                          <p:spTgt spid="10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250"/>
                                        <p:tgtEl>
                                          <p:spTgt spid="137"/>
                                        </p:tgtEl>
                                      </p:cBhvr>
                                    </p:animEffect>
                                    <p:anim calcmode="lin" valueType="num">
                                      <p:cBhvr>
                                        <p:cTn id="55" dur="250" fill="hold"/>
                                        <p:tgtEl>
                                          <p:spTgt spid="137"/>
                                        </p:tgtEl>
                                        <p:attrNameLst>
                                          <p:attrName>ppt_x</p:attrName>
                                        </p:attrNameLst>
                                      </p:cBhvr>
                                      <p:tavLst>
                                        <p:tav tm="0">
                                          <p:val>
                                            <p:strVal val="#ppt_x"/>
                                          </p:val>
                                        </p:tav>
                                        <p:tav tm="100000">
                                          <p:val>
                                            <p:strVal val="#ppt_x"/>
                                          </p:val>
                                        </p:tav>
                                      </p:tavLst>
                                    </p:anim>
                                    <p:anim calcmode="lin" valueType="num">
                                      <p:cBhvr>
                                        <p:cTn id="56" dur="250" fill="hold"/>
                                        <p:tgtEl>
                                          <p:spTgt spid="137"/>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animBg="1"/>
      <p:bldP spid="76" grpId="0" animBg="1"/>
      <p:bldP spid="44" grpId="0" animBg="1"/>
      <p:bldP spid="74" grpId="0" animBg="1"/>
      <p:bldP spid="82" grpId="0" animBg="1"/>
      <p:bldP spid="83" grpId="0" animBg="1"/>
      <p:bldP spid="109" grpId="0" animBg="1"/>
      <p:bldP spid="110" grpId="0" animBg="1"/>
      <p:bldP spid="1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rPr>
                <a:t>诊改目标</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10" name="TextBox 9"/>
          <p:cNvSpPr txBox="1"/>
          <p:nvPr/>
        </p:nvSpPr>
        <p:spPr>
          <a:xfrm>
            <a:off x="2018432" y="2792115"/>
            <a:ext cx="1682954" cy="400105"/>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lIns="121917" tIns="60958" rIns="121917" bIns="60958" rtlCol="0">
            <a:spAutoFit/>
          </a:bodyPr>
          <a:lstStyle/>
          <a:p>
            <a:pPr algn="ctr"/>
            <a:r>
              <a:rPr lang="zh-CN" altLang="en-US" b="1" dirty="0">
                <a:solidFill>
                  <a:schemeClr val="accent1"/>
                </a:solidFill>
              </a:rPr>
              <a:t>近期目标</a:t>
            </a:r>
          </a:p>
        </p:txBody>
      </p:sp>
      <p:sp>
        <p:nvSpPr>
          <p:cNvPr id="11" name="圆角矩形标注 10"/>
          <p:cNvSpPr/>
          <p:nvPr/>
        </p:nvSpPr>
        <p:spPr>
          <a:xfrm>
            <a:off x="4150990" y="2205658"/>
            <a:ext cx="6952394" cy="1238545"/>
          </a:xfrm>
          <a:prstGeom prst="wedgeRoundRectCallout">
            <a:avLst>
              <a:gd name="adj1" fmla="val -56012"/>
              <a:gd name="adj2" fmla="val 16551"/>
              <a:gd name="adj3" fmla="val 16667"/>
            </a:avLst>
          </a:prstGeom>
        </p:spPr>
        <p:style>
          <a:lnRef idx="1">
            <a:schemeClr val="dk1"/>
          </a:lnRef>
          <a:fillRef idx="2">
            <a:schemeClr val="dk1"/>
          </a:fillRef>
          <a:effectRef idx="1">
            <a:schemeClr val="dk1"/>
          </a:effectRef>
          <a:fontRef idx="minor">
            <a:schemeClr val="dk1"/>
          </a:fontRef>
        </p:style>
        <p:txBody>
          <a:bodyPr lIns="121917" tIns="60958" rIns="121917" bIns="60958" rtlCol="0" anchor="ctr"/>
          <a:lstStyle/>
          <a:p>
            <a:pPr fontAlgn="auto">
              <a:lnSpc>
                <a:spcPct val="150000"/>
              </a:lnSpc>
            </a:pPr>
            <a:r>
              <a:rPr lang="en-US" altLang="zh-CN" sz="2400" dirty="0">
                <a:solidFill>
                  <a:schemeClr val="accent1"/>
                </a:solidFill>
                <a:latin typeface="楷体" panose="02010609060101010101" pitchFamily="49" charset="-122"/>
                <a:ea typeface="楷体" panose="02010609060101010101" pitchFamily="49" charset="-122"/>
              </a:rPr>
              <a:t>1.</a:t>
            </a:r>
            <a:r>
              <a:rPr lang="zh-CN" altLang="en-US" sz="2400" dirty="0">
                <a:solidFill>
                  <a:schemeClr val="accent1"/>
                </a:solidFill>
                <a:latin typeface="楷体" panose="02010609060101010101" pitchFamily="49" charset="-122"/>
                <a:ea typeface="楷体" panose="02010609060101010101" pitchFamily="49" charset="-122"/>
              </a:rPr>
              <a:t>形成常态化、周期性的自我诊断改进提升机制</a:t>
            </a:r>
          </a:p>
          <a:p>
            <a:pPr fontAlgn="auto">
              <a:lnSpc>
                <a:spcPct val="150000"/>
              </a:lnSpc>
            </a:pPr>
            <a:r>
              <a:rPr lang="en-US" altLang="zh-CN" sz="2400" dirty="0">
                <a:solidFill>
                  <a:schemeClr val="accent1"/>
                </a:solidFill>
                <a:latin typeface="楷体" panose="02010609060101010101" pitchFamily="49" charset="-122"/>
                <a:ea typeface="楷体" panose="02010609060101010101" pitchFamily="49" charset="-122"/>
              </a:rPr>
              <a:t>2.</a:t>
            </a:r>
            <a:r>
              <a:rPr lang="zh-CN" altLang="en-US" sz="2400" dirty="0">
                <a:solidFill>
                  <a:schemeClr val="accent1"/>
                </a:solidFill>
                <a:latin typeface="楷体" panose="02010609060101010101" pitchFamily="49" charset="-122"/>
                <a:ea typeface="楷体" panose="02010609060101010101" pitchFamily="49" charset="-122"/>
              </a:rPr>
              <a:t>构建全员、全过程、全方位的质量保证体系</a:t>
            </a:r>
          </a:p>
        </p:txBody>
      </p:sp>
      <p:sp>
        <p:nvSpPr>
          <p:cNvPr id="12" name="TextBox 11"/>
          <p:cNvSpPr txBox="1"/>
          <p:nvPr/>
        </p:nvSpPr>
        <p:spPr>
          <a:xfrm>
            <a:off x="2018432" y="4666222"/>
            <a:ext cx="1777769" cy="400105"/>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lIns="121917" tIns="60958" rIns="121917" bIns="60958" rtlCol="0">
            <a:spAutoFit/>
          </a:bodyPr>
          <a:lstStyle/>
          <a:p>
            <a:r>
              <a:rPr lang="en-US" altLang="zh-CN" b="1" dirty="0">
                <a:solidFill>
                  <a:schemeClr val="accent1"/>
                </a:solidFill>
              </a:rPr>
              <a:t> </a:t>
            </a:r>
            <a:r>
              <a:rPr lang="zh-CN" altLang="en-US" b="1" dirty="0">
                <a:solidFill>
                  <a:schemeClr val="accent1"/>
                </a:solidFill>
              </a:rPr>
              <a:t>最终目标</a:t>
            </a:r>
          </a:p>
        </p:txBody>
      </p:sp>
      <p:sp>
        <p:nvSpPr>
          <p:cNvPr id="13" name="圆角矩形标注 12"/>
          <p:cNvSpPr/>
          <p:nvPr/>
        </p:nvSpPr>
        <p:spPr>
          <a:xfrm>
            <a:off x="4197468" y="4340179"/>
            <a:ext cx="6809700" cy="1143265"/>
          </a:xfrm>
          <a:prstGeom prst="wedgeRoundRectCallout">
            <a:avLst>
              <a:gd name="adj1" fmla="val -54478"/>
              <a:gd name="adj2" fmla="val -2922"/>
              <a:gd name="adj3" fmla="val 16667"/>
            </a:avLst>
          </a:prstGeom>
        </p:spPr>
        <p:style>
          <a:lnRef idx="1">
            <a:schemeClr val="dk1"/>
          </a:lnRef>
          <a:fillRef idx="2">
            <a:schemeClr val="dk1"/>
          </a:fillRef>
          <a:effectRef idx="1">
            <a:schemeClr val="dk1"/>
          </a:effectRef>
          <a:fontRef idx="minor">
            <a:schemeClr val="dk1"/>
          </a:fontRef>
        </p:style>
        <p:txBody>
          <a:bodyPr lIns="121917" tIns="60958" rIns="121917" bIns="60958" rtlCol="0" anchor="ctr"/>
          <a:lstStyle/>
          <a:p>
            <a:pPr fontAlgn="auto">
              <a:lnSpc>
                <a:spcPct val="150000"/>
              </a:lnSpc>
            </a:pPr>
            <a:r>
              <a:rPr lang="zh-CN" altLang="en-US" sz="2400" dirty="0">
                <a:solidFill>
                  <a:schemeClr val="accent1"/>
                </a:solidFill>
                <a:latin typeface="楷体" panose="02010609060101010101" pitchFamily="49" charset="-122"/>
                <a:ea typeface="楷体" panose="02010609060101010101" pitchFamily="49" charset="-122"/>
              </a:rPr>
              <a:t>1.构建“五纵五横”网络化质量保证体系</a:t>
            </a:r>
          </a:p>
          <a:p>
            <a:pPr fontAlgn="auto">
              <a:lnSpc>
                <a:spcPct val="150000"/>
              </a:lnSpc>
            </a:pPr>
            <a:r>
              <a:rPr lang="en-US" altLang="zh-CN" sz="2400" dirty="0">
                <a:solidFill>
                  <a:schemeClr val="accent1"/>
                </a:solidFill>
                <a:latin typeface="楷体" panose="02010609060101010101" pitchFamily="49" charset="-122"/>
                <a:ea typeface="楷体" panose="02010609060101010101" pitchFamily="49" charset="-122"/>
              </a:rPr>
              <a:t>2.</a:t>
            </a:r>
            <a:r>
              <a:rPr lang="zh-CN" altLang="en-US" sz="2400" dirty="0">
                <a:solidFill>
                  <a:schemeClr val="accent1"/>
                </a:solidFill>
                <a:latin typeface="楷体" panose="02010609060101010101" pitchFamily="49" charset="-122"/>
                <a:ea typeface="楷体" panose="02010609060101010101" pitchFamily="49" charset="-122"/>
              </a:rPr>
              <a:t>形成持续提升的</a:t>
            </a:r>
            <a:r>
              <a:rPr lang="en-US" altLang="zh-CN" sz="2400" dirty="0">
                <a:solidFill>
                  <a:schemeClr val="accent1"/>
                </a:solidFill>
                <a:latin typeface="楷体" panose="02010609060101010101" pitchFamily="49" charset="-122"/>
                <a:ea typeface="楷体" panose="02010609060101010101" pitchFamily="49" charset="-122"/>
              </a:rPr>
              <a:t>“</a:t>
            </a:r>
            <a:r>
              <a:rPr lang="zh-CN" altLang="en-US" sz="2400" dirty="0">
                <a:solidFill>
                  <a:schemeClr val="accent1"/>
                </a:solidFill>
                <a:latin typeface="楷体" panose="02010609060101010101" pitchFamily="49" charset="-122"/>
                <a:ea typeface="楷体" panose="02010609060101010101" pitchFamily="49" charset="-122"/>
              </a:rPr>
              <a:t>质量改进螺旋</a:t>
            </a:r>
            <a:r>
              <a:rPr lang="en-US" altLang="zh-CN" sz="2400" dirty="0">
                <a:solidFill>
                  <a:schemeClr val="accent1"/>
                </a:solidFill>
                <a:latin typeface="楷体" panose="02010609060101010101" pitchFamily="49" charset="-122"/>
                <a:ea typeface="楷体" panose="02010609060101010101" pitchFamily="49" charset="-122"/>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rPr>
                <a:t>纵向五系统</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10" name="文本框 35"/>
          <p:cNvSpPr txBox="1"/>
          <p:nvPr/>
        </p:nvSpPr>
        <p:spPr>
          <a:xfrm>
            <a:off x="1126654" y="1557586"/>
            <a:ext cx="2507800" cy="1612747"/>
          </a:xfrm>
          <a:prstGeom prst="rect">
            <a:avLst/>
          </a:prstGeom>
          <a:noFill/>
        </p:spPr>
        <p:txBody>
          <a:bodyPr wrap="square" lIns="91438" tIns="45719" rIns="91438" bIns="45719" rtlCol="0">
            <a:spAutoFit/>
          </a:bodyPr>
          <a:lstStyle/>
          <a:p>
            <a:pPr>
              <a:lnSpc>
                <a:spcPct val="130000"/>
              </a:lnSpc>
            </a:pPr>
            <a:r>
              <a:rPr lang="en-US" altLang="zh-CN" sz="1900" b="1" dirty="0"/>
              <a:t>       1.</a:t>
            </a:r>
            <a:r>
              <a:rPr lang="zh-CN" altLang="en-US" sz="1900" b="1" dirty="0"/>
              <a:t>决策指挥系统</a:t>
            </a:r>
            <a:endParaRPr lang="en-US" altLang="zh-CN" sz="1900" b="1" dirty="0"/>
          </a:p>
          <a:p>
            <a:pPr>
              <a:lnSpc>
                <a:spcPct val="130000"/>
              </a:lnSpc>
            </a:pPr>
            <a:r>
              <a:rPr lang="zh-CN" altLang="en-US" sz="1900" dirty="0"/>
              <a:t>（领导体制、组织结构、制度建设、协调管理等）</a:t>
            </a:r>
            <a:endParaRPr lang="zh-CN" altLang="en-US" sz="1900" dirty="0">
              <a:solidFill>
                <a:schemeClr val="accent1"/>
              </a:solidFill>
              <a:latin typeface="微软雅黑" panose="020B0503020204020204" pitchFamily="34" charset="-122"/>
              <a:ea typeface="微软雅黑" panose="020B0503020204020204" pitchFamily="34" charset="-122"/>
            </a:endParaRPr>
          </a:p>
        </p:txBody>
      </p:sp>
      <p:sp>
        <p:nvSpPr>
          <p:cNvPr id="11" name="文本框 39"/>
          <p:cNvSpPr txBox="1"/>
          <p:nvPr/>
        </p:nvSpPr>
        <p:spPr>
          <a:xfrm>
            <a:off x="7391350" y="1629594"/>
            <a:ext cx="2507800" cy="1612747"/>
          </a:xfrm>
          <a:prstGeom prst="rect">
            <a:avLst/>
          </a:prstGeom>
          <a:noFill/>
        </p:spPr>
        <p:txBody>
          <a:bodyPr wrap="square" lIns="91438" tIns="45719" rIns="91438" bIns="45719" rtlCol="0">
            <a:spAutoFit/>
          </a:bodyPr>
          <a:lstStyle/>
          <a:p>
            <a:pPr>
              <a:lnSpc>
                <a:spcPct val="130000"/>
              </a:lnSpc>
            </a:pPr>
            <a:r>
              <a:rPr lang="en-US" altLang="zh-CN" sz="1900" b="1" dirty="0"/>
              <a:t>     3</a:t>
            </a:r>
            <a:r>
              <a:rPr lang="en-US" sz="1900" b="1" dirty="0"/>
              <a:t>.</a:t>
            </a:r>
            <a:r>
              <a:rPr lang="zh-CN" altLang="en-US" sz="1900" b="1" dirty="0"/>
              <a:t>资源建设系统</a:t>
            </a:r>
            <a:endParaRPr lang="en-US" altLang="zh-CN" sz="1900" b="1" dirty="0"/>
          </a:p>
          <a:p>
            <a:pPr>
              <a:lnSpc>
                <a:spcPct val="130000"/>
              </a:lnSpc>
            </a:pPr>
            <a:r>
              <a:rPr lang="zh-CN" altLang="en-US" sz="1900" dirty="0"/>
              <a:t>（组织校内外资源开发、存储、使用、管理等）</a:t>
            </a:r>
            <a:endParaRPr lang="zh-CN" altLang="en-US" sz="1900" dirty="0">
              <a:solidFill>
                <a:schemeClr val="accent1"/>
              </a:solidFill>
              <a:latin typeface="微软雅黑" panose="020B0503020204020204" pitchFamily="34" charset="-122"/>
              <a:ea typeface="微软雅黑" panose="020B0503020204020204" pitchFamily="34" charset="-122"/>
            </a:endParaRPr>
          </a:p>
        </p:txBody>
      </p:sp>
      <p:sp>
        <p:nvSpPr>
          <p:cNvPr id="12" name="文本框 40"/>
          <p:cNvSpPr txBox="1"/>
          <p:nvPr/>
        </p:nvSpPr>
        <p:spPr>
          <a:xfrm>
            <a:off x="4222998" y="1629594"/>
            <a:ext cx="2507800" cy="1612747"/>
          </a:xfrm>
          <a:prstGeom prst="rect">
            <a:avLst/>
          </a:prstGeom>
          <a:noFill/>
        </p:spPr>
        <p:txBody>
          <a:bodyPr wrap="square" lIns="91438" tIns="45719" rIns="91438" bIns="45719" rtlCol="0">
            <a:spAutoFit/>
          </a:bodyPr>
          <a:lstStyle/>
          <a:p>
            <a:pPr>
              <a:lnSpc>
                <a:spcPct val="130000"/>
              </a:lnSpc>
            </a:pPr>
            <a:r>
              <a:rPr lang="en-US" altLang="zh-CN" sz="1900" b="1" dirty="0"/>
              <a:t>     2</a:t>
            </a:r>
            <a:r>
              <a:rPr lang="en-US" sz="1900" b="1" dirty="0"/>
              <a:t>.</a:t>
            </a:r>
            <a:r>
              <a:rPr lang="zh-CN" altLang="en-US" sz="1900" b="1" dirty="0"/>
              <a:t>质量生成系统</a:t>
            </a:r>
            <a:endParaRPr lang="en-US" altLang="zh-CN" sz="1900" b="1" dirty="0"/>
          </a:p>
          <a:p>
            <a:pPr>
              <a:lnSpc>
                <a:spcPct val="130000"/>
              </a:lnSpc>
            </a:pPr>
            <a:r>
              <a:rPr lang="zh-CN" altLang="en-US" sz="1900" dirty="0"/>
              <a:t>（教学、学生工作组织实施、育人环境建设等）</a:t>
            </a:r>
            <a:endParaRPr lang="zh-CN" altLang="en-US" sz="1900" dirty="0">
              <a:solidFill>
                <a:schemeClr val="accent1"/>
              </a:solidFill>
              <a:latin typeface="微软雅黑" panose="020B0503020204020204" pitchFamily="34" charset="-122"/>
              <a:ea typeface="微软雅黑" panose="020B0503020204020204" pitchFamily="34" charset="-122"/>
            </a:endParaRPr>
          </a:p>
        </p:txBody>
      </p:sp>
      <p:sp>
        <p:nvSpPr>
          <p:cNvPr id="13" name="文本框 41"/>
          <p:cNvSpPr txBox="1"/>
          <p:nvPr/>
        </p:nvSpPr>
        <p:spPr>
          <a:xfrm>
            <a:off x="1702718" y="4005858"/>
            <a:ext cx="2761910" cy="1612747"/>
          </a:xfrm>
          <a:prstGeom prst="rect">
            <a:avLst/>
          </a:prstGeom>
          <a:noFill/>
        </p:spPr>
        <p:txBody>
          <a:bodyPr wrap="square" lIns="91438" tIns="45719" rIns="91438" bIns="45719" rtlCol="0">
            <a:spAutoFit/>
          </a:bodyPr>
          <a:lstStyle/>
          <a:p>
            <a:pPr>
              <a:lnSpc>
                <a:spcPct val="130000"/>
              </a:lnSpc>
            </a:pPr>
            <a:r>
              <a:rPr lang="en-US" altLang="zh-CN" sz="1900" b="1" dirty="0"/>
              <a:t>      4.</a:t>
            </a:r>
            <a:r>
              <a:rPr lang="zh-CN" altLang="en-US" sz="1900" b="1" dirty="0"/>
              <a:t>支持服务系统</a:t>
            </a:r>
            <a:endParaRPr lang="en-US" altLang="zh-CN" sz="1900" b="1" dirty="0"/>
          </a:p>
          <a:p>
            <a:pPr>
              <a:lnSpc>
                <a:spcPct val="130000"/>
              </a:lnSpc>
            </a:pPr>
            <a:r>
              <a:rPr lang="zh-CN" altLang="en-US" sz="1900" dirty="0"/>
              <a:t>（生活服务、社会服务、合作平台、数字校园建设、安全保障等）</a:t>
            </a:r>
            <a:endParaRPr lang="zh-CN" altLang="en-US" sz="1900" dirty="0">
              <a:solidFill>
                <a:schemeClr val="accent1"/>
              </a:solidFill>
              <a:latin typeface="微软雅黑" panose="020B0503020204020204" pitchFamily="34" charset="-122"/>
              <a:ea typeface="微软雅黑" panose="020B0503020204020204" pitchFamily="34" charset="-122"/>
            </a:endParaRPr>
          </a:p>
        </p:txBody>
      </p:sp>
      <p:sp>
        <p:nvSpPr>
          <p:cNvPr id="14" name="文本框 39"/>
          <p:cNvSpPr txBox="1"/>
          <p:nvPr/>
        </p:nvSpPr>
        <p:spPr>
          <a:xfrm>
            <a:off x="6599262" y="4221882"/>
            <a:ext cx="2507800" cy="1261882"/>
          </a:xfrm>
          <a:prstGeom prst="rect">
            <a:avLst/>
          </a:prstGeom>
          <a:noFill/>
        </p:spPr>
        <p:txBody>
          <a:bodyPr wrap="square" lIns="91438" tIns="45719" rIns="91438" bIns="45719" rtlCol="0">
            <a:spAutoFit/>
          </a:bodyPr>
          <a:lstStyle/>
          <a:p>
            <a:r>
              <a:rPr lang="en-US" altLang="zh-CN" sz="1900" dirty="0"/>
              <a:t>   </a:t>
            </a:r>
            <a:r>
              <a:rPr lang="en-US" altLang="zh-CN" sz="1900" b="1" dirty="0"/>
              <a:t>5.</a:t>
            </a:r>
            <a:r>
              <a:rPr lang="zh-CN" altLang="en-US" sz="1900" b="1" dirty="0"/>
              <a:t>监督控制系统</a:t>
            </a:r>
            <a:endParaRPr lang="en-US" altLang="zh-CN" sz="1900" b="1" dirty="0"/>
          </a:p>
          <a:p>
            <a:r>
              <a:rPr lang="zh-CN" altLang="en-US" sz="1900" dirty="0"/>
              <a:t>（质量数据采集、汇总、分析、质量报告、预警发布等）</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hlinkClick r:id="rId2" action="ppaction://hlinkfile"/>
                </a:rPr>
                <a:t>横向五主题</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41" name="文本框 28"/>
          <p:cNvSpPr txBox="1"/>
          <p:nvPr/>
        </p:nvSpPr>
        <p:spPr>
          <a:xfrm>
            <a:off x="2494806" y="1917626"/>
            <a:ext cx="7344816" cy="1996248"/>
          </a:xfrm>
          <a:prstGeom prst="rect">
            <a:avLst/>
          </a:prstGeom>
          <a:solidFill>
            <a:schemeClr val="accent3">
              <a:lumMod val="40000"/>
              <a:lumOff val="60000"/>
            </a:schemeClr>
          </a:solidFill>
        </p:spPr>
        <p:txBody>
          <a:bodyPr vert="horz" wrap="square" lIns="121917" tIns="60958" rIns="121917" bIns="60958" rtlCol="0">
            <a:spAutoFit/>
          </a:bodyPr>
          <a:lstStyle/>
          <a:p>
            <a:pPr>
              <a:lnSpc>
                <a:spcPts val="5000"/>
              </a:lnSpc>
            </a:pPr>
            <a:r>
              <a:rPr lang="zh-CN" altLang="en-US" sz="3600" dirty="0" smtClean="0">
                <a:ln/>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       学校</a:t>
            </a:r>
            <a:r>
              <a:rPr lang="zh-CN" altLang="en-US" sz="3600" dirty="0">
                <a:ln/>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、专业、课程、教师、</a:t>
            </a:r>
            <a:r>
              <a:rPr lang="zh-CN" altLang="en-US" sz="3600" dirty="0" smtClean="0">
                <a:ln/>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学生五</a:t>
            </a:r>
            <a:r>
              <a:rPr lang="zh-CN" altLang="en-US" sz="3600" dirty="0">
                <a:ln/>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个层面，各自建立完整且相对独立的自我质量保障机制。</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83556"/>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hlinkClick r:id="rId2" action="ppaction://hlinkfile"/>
                </a:rPr>
                <a:t>三、</a:t>
              </a:r>
              <a:r>
                <a:rPr kumimoji="0" lang="zh-CN" altLang="en-US" sz="2800" dirty="0" smtClean="0">
                  <a:solidFill>
                    <a:srgbClr val="FFFFFF"/>
                  </a:solidFill>
                  <a:latin typeface="黑体" pitchFamily="49" charset="-122"/>
                  <a:ea typeface="黑体" pitchFamily="49" charset="-122"/>
                  <a:hlinkClick r:id="rId2" action="ppaction://hlinkfile"/>
                </a:rPr>
                <a:t>诊</a:t>
              </a:r>
              <a:r>
                <a:rPr kumimoji="0" lang="zh-CN" altLang="en-US" sz="2800" dirty="0" smtClean="0">
                  <a:solidFill>
                    <a:srgbClr val="FFFFFF"/>
                  </a:solidFill>
                  <a:latin typeface="黑体" pitchFamily="49" charset="-122"/>
                  <a:ea typeface="黑体" pitchFamily="49" charset="-122"/>
                  <a:hlinkClick r:id="rId2" action="ppaction://hlinkfile"/>
                </a:rPr>
                <a:t>改</a:t>
              </a:r>
              <a:r>
                <a:rPr kumimoji="0" lang="zh-CN" altLang="en-US" sz="2800" dirty="0" smtClean="0">
                  <a:solidFill>
                    <a:srgbClr val="FFFFFF"/>
                  </a:solidFill>
                  <a:latin typeface="黑体" pitchFamily="49" charset="-122"/>
                  <a:ea typeface="黑体" pitchFamily="49" charset="-122"/>
                  <a:hlinkClick r:id="rId2" action="ppaction://hlinkfile"/>
                </a:rPr>
                <a:t>工作实施方</a:t>
              </a:r>
              <a:r>
                <a:rPr kumimoji="0" lang="zh-CN" altLang="en-US" sz="2800" dirty="0" smtClean="0">
                  <a:solidFill>
                    <a:srgbClr val="FFFFFF"/>
                  </a:solidFill>
                  <a:latin typeface="黑体" pitchFamily="49" charset="-122"/>
                  <a:ea typeface="黑体" pitchFamily="49" charset="-122"/>
                  <a:hlinkClick r:id="rId2" action="ppaction://hlinkfile"/>
                </a:rPr>
                <a:t>案</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Text Placeholder 8"/>
          <p:cNvSpPr txBox="1"/>
          <p:nvPr/>
        </p:nvSpPr>
        <p:spPr>
          <a:xfrm>
            <a:off x="2350790" y="837506"/>
            <a:ext cx="7932862" cy="609741"/>
          </a:xfrm>
          <a:prstGeom prst="rect">
            <a:avLst/>
          </a:prstGeom>
        </p:spPr>
        <p:txBody>
          <a:bodyPr lIns="121917" tIns="60958" rIns="121917" bIns="60958"/>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800" dirty="0" smtClean="0">
                <a:solidFill>
                  <a:schemeClr val="accent1"/>
                </a:solidFill>
                <a:latin typeface="黑体" panose="02010609060101010101" pitchFamily="49" charset="-122"/>
                <a:ea typeface="黑体" panose="02010609060101010101" pitchFamily="49" charset="-122"/>
              </a:rPr>
              <a:t>（一）设计</a:t>
            </a:r>
            <a:r>
              <a:rPr lang="zh-CN" altLang="en-US" sz="2800" dirty="0">
                <a:solidFill>
                  <a:schemeClr val="accent1"/>
                </a:solidFill>
                <a:latin typeface="黑体" panose="02010609060101010101" pitchFamily="49" charset="-122"/>
                <a:ea typeface="黑体" panose="02010609060101010101" pitchFamily="49" charset="-122"/>
              </a:rPr>
              <a:t>内控制度，建立诊改机制</a:t>
            </a:r>
            <a:endParaRPr lang="en-US" altLang="zh-CN" sz="2800" dirty="0">
              <a:solidFill>
                <a:schemeClr val="accent1"/>
              </a:solidFill>
              <a:latin typeface="黑体" panose="02010609060101010101" pitchFamily="49" charset="-122"/>
              <a:ea typeface="黑体" panose="02010609060101010101" pitchFamily="49" charset="-122"/>
            </a:endParaRPr>
          </a:p>
        </p:txBody>
      </p:sp>
      <p:sp>
        <p:nvSpPr>
          <p:cNvPr id="10" name="TextBox 9"/>
          <p:cNvSpPr txBox="1"/>
          <p:nvPr/>
        </p:nvSpPr>
        <p:spPr>
          <a:xfrm>
            <a:off x="1808996" y="2318661"/>
            <a:ext cx="1904765" cy="677104"/>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lIns="121917" tIns="60958" rIns="121917" bIns="60958" rtlCol="0">
            <a:spAutoFit/>
          </a:bodyPr>
          <a:lstStyle/>
          <a:p>
            <a:pPr algn="ctr"/>
            <a:r>
              <a:rPr lang="zh-CN" altLang="en-US" b="1" dirty="0">
                <a:solidFill>
                  <a:schemeClr val="accent1"/>
                </a:solidFill>
              </a:rPr>
              <a:t>完善制度</a:t>
            </a:r>
          </a:p>
          <a:p>
            <a:pPr algn="ctr"/>
            <a:r>
              <a:rPr lang="zh-CN" altLang="en-US" b="1" dirty="0">
                <a:solidFill>
                  <a:schemeClr val="accent1"/>
                </a:solidFill>
              </a:rPr>
              <a:t>梳理流程</a:t>
            </a:r>
          </a:p>
        </p:txBody>
      </p:sp>
      <p:sp>
        <p:nvSpPr>
          <p:cNvPr id="11" name="圆角矩形标注 10"/>
          <p:cNvSpPr/>
          <p:nvPr/>
        </p:nvSpPr>
        <p:spPr>
          <a:xfrm>
            <a:off x="4189966" y="1743650"/>
            <a:ext cx="6952768" cy="1691185"/>
          </a:xfrm>
          <a:prstGeom prst="wedgeRoundRectCallout">
            <a:avLst>
              <a:gd name="adj1" fmla="val -56307"/>
              <a:gd name="adj2" fmla="val -4040"/>
              <a:gd name="adj3" fmla="val 16667"/>
            </a:avLst>
          </a:prstGeom>
        </p:spPr>
        <p:style>
          <a:lnRef idx="1">
            <a:schemeClr val="dk1"/>
          </a:lnRef>
          <a:fillRef idx="2">
            <a:schemeClr val="dk1"/>
          </a:fillRef>
          <a:effectRef idx="1">
            <a:schemeClr val="dk1"/>
          </a:effectRef>
          <a:fontRef idx="minor">
            <a:schemeClr val="dk1"/>
          </a:fontRef>
        </p:style>
        <p:txBody>
          <a:bodyPr lIns="121917" tIns="60958" rIns="121917" bIns="60958" rtlCol="0" anchor="ctr"/>
          <a:lstStyle/>
          <a:p>
            <a:r>
              <a:rPr lang="zh-CN" altLang="en-US" sz="2100" dirty="0">
                <a:solidFill>
                  <a:schemeClr val="accent1"/>
                </a:solidFill>
              </a:rPr>
              <a:t>梳理和明确各部门任务和职能、员工目标与职责、工作目标与流程，促进学校日常工作模块化、制度化、流程化，并汇总编印河南省商务中等职业学校《教学诊改制度汇编》《工作流程手册》《教学诊改文件汇编》，为教学诊改提供常态化的制度保证。</a:t>
            </a:r>
          </a:p>
        </p:txBody>
      </p:sp>
      <p:sp>
        <p:nvSpPr>
          <p:cNvPr id="12" name="TextBox 11"/>
          <p:cNvSpPr txBox="1"/>
          <p:nvPr/>
        </p:nvSpPr>
        <p:spPr>
          <a:xfrm>
            <a:off x="1774726" y="3717826"/>
            <a:ext cx="1904752" cy="677104"/>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lIns="121917" tIns="60958" rIns="121917" bIns="60958" rtlCol="0">
            <a:spAutoFit/>
          </a:bodyPr>
          <a:lstStyle/>
          <a:p>
            <a:pPr algn="ctr"/>
            <a:r>
              <a:rPr lang="en-US" altLang="zh-CN" b="1" dirty="0">
                <a:solidFill>
                  <a:schemeClr val="accent1"/>
                </a:solidFill>
              </a:rPr>
              <a:t> </a:t>
            </a:r>
            <a:r>
              <a:rPr lang="en-US" altLang="zh-CN" b="1" dirty="0" smtClean="0">
                <a:solidFill>
                  <a:schemeClr val="accent1"/>
                </a:solidFill>
              </a:rPr>
              <a:t>   </a:t>
            </a:r>
            <a:r>
              <a:rPr lang="zh-CN" altLang="en-US" b="1" dirty="0">
                <a:solidFill>
                  <a:schemeClr val="accent1"/>
                </a:solidFill>
              </a:rPr>
              <a:t>明确主体</a:t>
            </a:r>
          </a:p>
          <a:p>
            <a:pPr algn="ctr"/>
            <a:r>
              <a:rPr lang="zh-CN" altLang="en-US" b="1" dirty="0">
                <a:solidFill>
                  <a:schemeClr val="accent1"/>
                </a:solidFill>
              </a:rPr>
              <a:t>  落实责任</a:t>
            </a:r>
          </a:p>
        </p:txBody>
      </p:sp>
      <p:sp>
        <p:nvSpPr>
          <p:cNvPr id="13" name="圆角矩形标注 12"/>
          <p:cNvSpPr/>
          <p:nvPr/>
        </p:nvSpPr>
        <p:spPr>
          <a:xfrm>
            <a:off x="4189119" y="3603359"/>
            <a:ext cx="6762293" cy="1143265"/>
          </a:xfrm>
          <a:prstGeom prst="wedgeRoundRectCallout">
            <a:avLst>
              <a:gd name="adj1" fmla="val -56901"/>
              <a:gd name="adj2" fmla="val -4714"/>
              <a:gd name="adj3" fmla="val 16667"/>
            </a:avLst>
          </a:prstGeom>
        </p:spPr>
        <p:style>
          <a:lnRef idx="1">
            <a:schemeClr val="dk1"/>
          </a:lnRef>
          <a:fillRef idx="2">
            <a:schemeClr val="dk1"/>
          </a:fillRef>
          <a:effectRef idx="1">
            <a:schemeClr val="dk1"/>
          </a:effectRef>
          <a:fontRef idx="minor">
            <a:schemeClr val="dk1"/>
          </a:fontRef>
        </p:style>
        <p:txBody>
          <a:bodyPr lIns="121917" tIns="60958" rIns="121917" bIns="60958" rtlCol="0" anchor="ctr"/>
          <a:lstStyle/>
          <a:p>
            <a:r>
              <a:rPr lang="zh-CN" altLang="en-US" sz="2100" dirty="0">
                <a:solidFill>
                  <a:schemeClr val="accent1"/>
                </a:solidFill>
              </a:rPr>
              <a:t>成立教学诊改质量保证委员会，由校长担任委员会主任，下设质量管理办公室。</a:t>
            </a:r>
          </a:p>
        </p:txBody>
      </p:sp>
      <p:sp>
        <p:nvSpPr>
          <p:cNvPr id="14" name="TextBox 13"/>
          <p:cNvSpPr txBox="1"/>
          <p:nvPr/>
        </p:nvSpPr>
        <p:spPr>
          <a:xfrm>
            <a:off x="1906803" y="5506260"/>
            <a:ext cx="1812139" cy="677104"/>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lIns="121917" tIns="60958" rIns="121917" bIns="60958" rtlCol="0">
            <a:spAutoFit/>
          </a:bodyPr>
          <a:lstStyle/>
          <a:p>
            <a:pPr algn="ctr"/>
            <a:r>
              <a:rPr lang="en-US" altLang="zh-CN" b="1" dirty="0">
                <a:solidFill>
                  <a:schemeClr val="accent1"/>
                </a:solidFill>
              </a:rPr>
              <a:t>  </a:t>
            </a:r>
            <a:r>
              <a:rPr lang="zh-CN" altLang="en-US" b="1" dirty="0">
                <a:solidFill>
                  <a:schemeClr val="accent1"/>
                </a:solidFill>
              </a:rPr>
              <a:t>成立质量</a:t>
            </a:r>
          </a:p>
          <a:p>
            <a:pPr algn="ctr"/>
            <a:r>
              <a:rPr lang="zh-CN" altLang="en-US" b="1" dirty="0">
                <a:solidFill>
                  <a:schemeClr val="accent1"/>
                </a:solidFill>
              </a:rPr>
              <a:t>保证工作组</a:t>
            </a:r>
          </a:p>
        </p:txBody>
      </p:sp>
      <p:sp>
        <p:nvSpPr>
          <p:cNvPr id="15" name="圆角矩形标注 14"/>
          <p:cNvSpPr/>
          <p:nvPr/>
        </p:nvSpPr>
        <p:spPr>
          <a:xfrm>
            <a:off x="4295006" y="5088757"/>
            <a:ext cx="6656407" cy="1422729"/>
          </a:xfrm>
          <a:prstGeom prst="wedgeRoundRectCallout">
            <a:avLst>
              <a:gd name="adj1" fmla="val -58393"/>
              <a:gd name="adj2" fmla="val -5977"/>
              <a:gd name="adj3" fmla="val 16667"/>
            </a:avLst>
          </a:prstGeom>
        </p:spPr>
        <p:style>
          <a:lnRef idx="1">
            <a:schemeClr val="dk1"/>
          </a:lnRef>
          <a:fillRef idx="2">
            <a:schemeClr val="dk1"/>
          </a:fillRef>
          <a:effectRef idx="1">
            <a:schemeClr val="dk1"/>
          </a:effectRef>
          <a:fontRef idx="minor">
            <a:schemeClr val="dk1"/>
          </a:fontRef>
        </p:style>
        <p:txBody>
          <a:bodyPr lIns="121917" tIns="60958" rIns="121917" bIns="60958" rtlCol="0" anchor="ctr"/>
          <a:lstStyle/>
          <a:p>
            <a:r>
              <a:rPr lang="zh-CN" altLang="en-US" sz="2100" dirty="0">
                <a:solidFill>
                  <a:schemeClr val="accent1"/>
                </a:solidFill>
              </a:rPr>
              <a:t>包括制度建设与运行保证工作组、专业（课程）质量保证工作组、教师发展质量保证工作组、学生发展质量保证工作组、平台建设管理保证工作组、基础设施建设质量保证工作组6个具体工作组。</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rPr>
                <a:t>质量监</a:t>
              </a:r>
              <a:r>
                <a:rPr kumimoji="0" lang="zh-CN" altLang="en-US" sz="2800" dirty="0" smtClean="0">
                  <a:solidFill>
                    <a:srgbClr val="FFFFFF"/>
                  </a:solidFill>
                  <a:latin typeface="黑体" pitchFamily="49" charset="-122"/>
                  <a:ea typeface="黑体" pitchFamily="49" charset="-122"/>
                </a:rPr>
                <a:t>控 实时反馈</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矩形 8"/>
          <p:cNvSpPr/>
          <p:nvPr/>
        </p:nvSpPr>
        <p:spPr>
          <a:xfrm>
            <a:off x="1523770" y="1297805"/>
            <a:ext cx="9714303" cy="3308594"/>
          </a:xfrm>
          <a:prstGeom prst="rect">
            <a:avLst/>
          </a:prstGeom>
        </p:spPr>
        <p:txBody>
          <a:bodyPr wrap="square" lIns="121917" tIns="60958" rIns="121917" bIns="60958">
            <a:spAutoFit/>
          </a:bodyPr>
          <a:lstStyle/>
          <a:p>
            <a:endParaRPr lang="en-US" altLang="zh-CN" dirty="0"/>
          </a:p>
          <a:p>
            <a:pPr>
              <a:lnSpc>
                <a:spcPct val="150000"/>
              </a:lnSpc>
            </a:pPr>
            <a:r>
              <a:rPr lang="en-US" altLang="zh-CN" dirty="0"/>
              <a:t>         </a:t>
            </a:r>
          </a:p>
          <a:p>
            <a:r>
              <a:rPr lang="zh-CN" altLang="en-US" sz="2700" dirty="0"/>
              <a:t>        </a:t>
            </a:r>
            <a:endParaRPr lang="en-US" altLang="zh-CN" sz="2700" dirty="0"/>
          </a:p>
          <a:p>
            <a:pPr>
              <a:lnSpc>
                <a:spcPct val="125000"/>
              </a:lnSpc>
            </a:pPr>
            <a:r>
              <a:rPr lang="en-US" altLang="zh-CN" sz="2700" dirty="0"/>
              <a:t>       </a:t>
            </a:r>
          </a:p>
          <a:p>
            <a:pPr>
              <a:lnSpc>
                <a:spcPct val="125000"/>
              </a:lnSpc>
            </a:pPr>
            <a:endParaRPr lang="en-US" altLang="en-US" sz="2700" dirty="0">
              <a:solidFill>
                <a:schemeClr val="accent1"/>
              </a:solidFill>
            </a:endParaRPr>
          </a:p>
          <a:p>
            <a:pPr>
              <a:lnSpc>
                <a:spcPct val="125000"/>
              </a:lnSpc>
            </a:pPr>
            <a:endParaRPr lang="en-US" altLang="en-US" sz="2700" dirty="0">
              <a:solidFill>
                <a:schemeClr val="accent1"/>
              </a:solidFill>
            </a:endParaRPr>
          </a:p>
          <a:p>
            <a:pPr>
              <a:lnSpc>
                <a:spcPct val="125000"/>
              </a:lnSpc>
            </a:pPr>
            <a:r>
              <a:rPr lang="en-US" altLang="zh-CN" sz="2700" dirty="0">
                <a:solidFill>
                  <a:schemeClr val="accent1"/>
                </a:solidFill>
              </a:rPr>
              <a:t>        </a:t>
            </a:r>
            <a:endParaRPr lang="zh-CN" altLang="en-US" sz="2700" dirty="0"/>
          </a:p>
        </p:txBody>
      </p:sp>
      <p:pic>
        <p:nvPicPr>
          <p:cNvPr id="10" name="图片 9" descr="2"/>
          <p:cNvPicPr>
            <a:picLocks noChangeAspect="1"/>
          </p:cNvPicPr>
          <p:nvPr/>
        </p:nvPicPr>
        <p:blipFill>
          <a:blip r:embed="rId4" cstate="print"/>
          <a:stretch>
            <a:fillRect/>
          </a:stretch>
        </p:blipFill>
        <p:spPr>
          <a:xfrm>
            <a:off x="2005822" y="1221038"/>
            <a:ext cx="8048212" cy="50295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dirty="0" smtClean="0">
                  <a:solidFill>
                    <a:schemeClr val="bg1"/>
                  </a:solidFill>
                  <a:latin typeface="黑体" panose="02010609060101010101" pitchFamily="49" charset="-122"/>
                  <a:ea typeface="黑体" panose="02010609060101010101" pitchFamily="49" charset="-122"/>
                </a:rPr>
                <a:t>（二）</a:t>
              </a:r>
              <a:r>
                <a:rPr lang="zh-CN" altLang="zh-CN" sz="2800" dirty="0" smtClean="0">
                  <a:solidFill>
                    <a:schemeClr val="bg1"/>
                  </a:solidFill>
                  <a:latin typeface="黑体" panose="02010609060101010101" pitchFamily="49" charset="-122"/>
                  <a:ea typeface="黑体" panose="02010609060101010101" pitchFamily="49" charset="-122"/>
                </a:rPr>
                <a:t>设计决策指挥系统，形成目标链和标准链</a:t>
              </a: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Freeform 105"/>
          <p:cNvSpPr/>
          <p:nvPr/>
        </p:nvSpPr>
        <p:spPr bwMode="auto">
          <a:xfrm>
            <a:off x="6093332" y="4331920"/>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fontAlgn="base">
              <a:spcBef>
                <a:spcPct val="0"/>
              </a:spcBef>
              <a:spcAft>
                <a:spcPct val="0"/>
              </a:spcAft>
            </a:pP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10" name="Freeform 107"/>
          <p:cNvSpPr/>
          <p:nvPr/>
        </p:nvSpPr>
        <p:spPr bwMode="auto">
          <a:xfrm>
            <a:off x="4751364" y="4331920"/>
            <a:ext cx="1155700"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fontAlgn="base">
              <a:spcBef>
                <a:spcPct val="0"/>
              </a:spcBef>
              <a:spcAft>
                <a:spcPct val="0"/>
              </a:spcAft>
              <a:defRPr/>
            </a:pPr>
            <a:endParaRPr lang="zh-CN" altLang="en-US" sz="2400" dirty="0">
              <a:solidFill>
                <a:schemeClr val="accent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2206774" y="1485578"/>
            <a:ext cx="6264696" cy="523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lIns="91426" tIns="45712" rIns="91426" bIns="45712">
            <a:spAutoFit/>
          </a:bodyPr>
          <a:lstStyle/>
          <a:p>
            <a:pPr algn="just"/>
            <a:r>
              <a:rPr lang="en-US" altLang="zh-CN" sz="2800" dirty="0" smtClean="0">
                <a:latin typeface="黑体"/>
                <a:ea typeface="黑体"/>
                <a:cs typeface="黑体"/>
              </a:rPr>
              <a:t>1</a:t>
            </a:r>
            <a:r>
              <a:rPr lang="zh-CN" altLang="en-US" sz="2800" dirty="0" smtClean="0">
                <a:latin typeface="黑体"/>
                <a:ea typeface="黑体"/>
                <a:cs typeface="黑体"/>
              </a:rPr>
              <a:t>、</a:t>
            </a:r>
            <a:r>
              <a:rPr lang="zh-CN" altLang="zh-CN" sz="2800" dirty="0" smtClean="0">
                <a:latin typeface="黑体"/>
                <a:ea typeface="黑体"/>
                <a:cs typeface="黑体"/>
              </a:rPr>
              <a:t>编制</a:t>
            </a:r>
            <a:r>
              <a:rPr lang="zh-CN" altLang="zh-CN" sz="2800" dirty="0">
                <a:latin typeface="黑体"/>
                <a:ea typeface="黑体"/>
                <a:cs typeface="黑体"/>
              </a:rPr>
              <a:t>规划，明确目标</a:t>
            </a:r>
            <a:endParaRPr lang="en-US" altLang="zh-CN" sz="2800" dirty="0">
              <a:solidFill>
                <a:schemeClr val="accent1"/>
              </a:solidFill>
              <a:latin typeface="黑体"/>
              <a:ea typeface="黑体"/>
              <a:cs typeface="黑体"/>
            </a:endParaRPr>
          </a:p>
        </p:txBody>
      </p:sp>
      <p:sp>
        <p:nvSpPr>
          <p:cNvPr id="16" name="矩形 1"/>
          <p:cNvSpPr>
            <a:spLocks noChangeArrowheads="1"/>
          </p:cNvSpPr>
          <p:nvPr/>
        </p:nvSpPr>
        <p:spPr bwMode="auto">
          <a:xfrm>
            <a:off x="2206774" y="2277666"/>
            <a:ext cx="6264696" cy="523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lIns="91426" tIns="45712" rIns="91426" bIns="45712">
            <a:spAutoFit/>
          </a:bodyPr>
          <a:lstStyle/>
          <a:p>
            <a:pPr algn="just"/>
            <a:r>
              <a:rPr lang="en-US" altLang="zh-CN" sz="2800" dirty="0" smtClean="0">
                <a:latin typeface="黑体"/>
                <a:ea typeface="黑体"/>
                <a:cs typeface="黑体"/>
              </a:rPr>
              <a:t>2</a:t>
            </a:r>
            <a:r>
              <a:rPr lang="zh-CN" altLang="en-US" sz="2800" dirty="0" smtClean="0">
                <a:latin typeface="黑体"/>
                <a:ea typeface="黑体"/>
                <a:cs typeface="黑体"/>
              </a:rPr>
              <a:t>、</a:t>
            </a:r>
            <a:r>
              <a:rPr lang="zh-CN" altLang="zh-CN" sz="2800" dirty="0" smtClean="0">
                <a:latin typeface="黑体"/>
                <a:ea typeface="黑体"/>
                <a:cs typeface="黑体"/>
              </a:rPr>
              <a:t>分解</a:t>
            </a:r>
            <a:r>
              <a:rPr lang="zh-CN" altLang="zh-CN" sz="2800" dirty="0">
                <a:latin typeface="黑体"/>
                <a:ea typeface="黑体"/>
                <a:cs typeface="黑体"/>
              </a:rPr>
              <a:t>目标，落实任务</a:t>
            </a:r>
            <a:endParaRPr lang="en-US" altLang="zh-CN" sz="2800" dirty="0">
              <a:solidFill>
                <a:schemeClr val="accent1"/>
              </a:solidFill>
              <a:latin typeface="黑体"/>
              <a:ea typeface="黑体"/>
              <a:cs typeface="黑体"/>
            </a:endParaRPr>
          </a:p>
        </p:txBody>
      </p:sp>
      <p:sp>
        <p:nvSpPr>
          <p:cNvPr id="17" name="矩形 1"/>
          <p:cNvSpPr>
            <a:spLocks noChangeArrowheads="1"/>
          </p:cNvSpPr>
          <p:nvPr/>
        </p:nvSpPr>
        <p:spPr bwMode="auto">
          <a:xfrm>
            <a:off x="2206774" y="3141762"/>
            <a:ext cx="6264696" cy="523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lIns="91426" tIns="45712" rIns="91426" bIns="45712">
            <a:spAutoFit/>
          </a:bodyPr>
          <a:lstStyle/>
          <a:p>
            <a:pPr algn="just"/>
            <a:r>
              <a:rPr lang="en-US" altLang="zh-CN" sz="2800" dirty="0" smtClean="0">
                <a:latin typeface="黑体"/>
                <a:ea typeface="黑体"/>
                <a:cs typeface="黑体"/>
              </a:rPr>
              <a:t>3</a:t>
            </a:r>
            <a:r>
              <a:rPr lang="zh-CN" altLang="en-US" sz="2800" dirty="0" smtClean="0">
                <a:latin typeface="黑体"/>
                <a:ea typeface="黑体"/>
                <a:cs typeface="黑体"/>
              </a:rPr>
              <a:t>、</a:t>
            </a:r>
            <a:r>
              <a:rPr lang="zh-CN" altLang="zh-CN" sz="2800" dirty="0" smtClean="0">
                <a:latin typeface="黑体"/>
                <a:ea typeface="黑体"/>
                <a:cs typeface="黑体"/>
              </a:rPr>
              <a:t>完善处室</a:t>
            </a:r>
            <a:r>
              <a:rPr lang="zh-CN" altLang="zh-CN" sz="2800" dirty="0">
                <a:latin typeface="黑体"/>
                <a:ea typeface="黑体"/>
                <a:cs typeface="黑体"/>
              </a:rPr>
              <a:t>、专业系部工作标准</a:t>
            </a:r>
            <a:endParaRPr lang="en-US" altLang="zh-CN" sz="2800" dirty="0">
              <a:solidFill>
                <a:schemeClr val="accent1"/>
              </a:solidFill>
              <a:latin typeface="黑体"/>
              <a:ea typeface="黑体"/>
              <a:cs typeface="黑体"/>
            </a:endParaRPr>
          </a:p>
        </p:txBody>
      </p:sp>
      <p:sp>
        <p:nvSpPr>
          <p:cNvPr id="18" name="矩形 1"/>
          <p:cNvSpPr>
            <a:spLocks noChangeArrowheads="1"/>
          </p:cNvSpPr>
          <p:nvPr/>
        </p:nvSpPr>
        <p:spPr bwMode="auto">
          <a:xfrm>
            <a:off x="2206774" y="4005858"/>
            <a:ext cx="6264696" cy="523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lIns="91426" tIns="45712" rIns="91426" bIns="45712">
            <a:spAutoFit/>
          </a:bodyPr>
          <a:lstStyle/>
          <a:p>
            <a:pPr algn="just"/>
            <a:r>
              <a:rPr lang="en-US" altLang="zh-CN" sz="2800" dirty="0" smtClean="0">
                <a:latin typeface="黑体"/>
                <a:ea typeface="黑体"/>
                <a:cs typeface="黑体"/>
              </a:rPr>
              <a:t>4</a:t>
            </a:r>
            <a:r>
              <a:rPr lang="zh-CN" altLang="en-US" sz="2800" dirty="0" smtClean="0">
                <a:latin typeface="黑体"/>
                <a:ea typeface="黑体"/>
                <a:cs typeface="黑体"/>
              </a:rPr>
              <a:t>、</a:t>
            </a:r>
            <a:r>
              <a:rPr lang="zh-CN" altLang="zh-CN" sz="2800" dirty="0" smtClean="0">
                <a:latin typeface="黑体"/>
                <a:ea typeface="黑体"/>
                <a:cs typeface="黑体"/>
              </a:rPr>
              <a:t>完善</a:t>
            </a:r>
            <a:r>
              <a:rPr lang="zh-CN" altLang="zh-CN" sz="2800" dirty="0">
                <a:latin typeface="黑体"/>
                <a:ea typeface="黑体"/>
                <a:cs typeface="黑体"/>
              </a:rPr>
              <a:t>专业（课程）标准</a:t>
            </a:r>
            <a:endParaRPr lang="en-US" altLang="zh-CN" sz="2800" dirty="0">
              <a:solidFill>
                <a:schemeClr val="accent1"/>
              </a:solidFill>
              <a:latin typeface="黑体"/>
              <a:ea typeface="黑体"/>
              <a:cs typeface="黑体"/>
            </a:endParaRPr>
          </a:p>
        </p:txBody>
      </p:sp>
      <p:sp>
        <p:nvSpPr>
          <p:cNvPr id="19" name="矩形 1"/>
          <p:cNvSpPr>
            <a:spLocks noChangeArrowheads="1"/>
          </p:cNvSpPr>
          <p:nvPr/>
        </p:nvSpPr>
        <p:spPr bwMode="auto">
          <a:xfrm>
            <a:off x="2206774" y="4869954"/>
            <a:ext cx="6264696" cy="523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lIns="91426" tIns="45712" rIns="91426" bIns="45712">
            <a:spAutoFit/>
          </a:bodyPr>
          <a:lstStyle/>
          <a:p>
            <a:pPr algn="just"/>
            <a:r>
              <a:rPr lang="en-US" altLang="zh-CN" sz="2800" dirty="0" smtClean="0">
                <a:latin typeface="黑体"/>
                <a:ea typeface="黑体"/>
                <a:cs typeface="黑体"/>
              </a:rPr>
              <a:t>5</a:t>
            </a:r>
            <a:r>
              <a:rPr lang="zh-CN" altLang="en-US" sz="2800" dirty="0" smtClean="0">
                <a:latin typeface="黑体"/>
                <a:ea typeface="黑体"/>
                <a:cs typeface="黑体"/>
              </a:rPr>
              <a:t>、</a:t>
            </a:r>
            <a:r>
              <a:rPr lang="zh-CN" altLang="zh-CN" sz="2800" dirty="0" smtClean="0">
                <a:latin typeface="黑体"/>
                <a:ea typeface="黑体"/>
                <a:cs typeface="黑体"/>
              </a:rPr>
              <a:t>完善</a:t>
            </a:r>
            <a:r>
              <a:rPr lang="zh-CN" altLang="zh-CN" sz="2800" dirty="0">
                <a:latin typeface="黑体"/>
                <a:ea typeface="黑体"/>
                <a:cs typeface="黑体"/>
              </a:rPr>
              <a:t>教师发展标准</a:t>
            </a:r>
            <a:r>
              <a:rPr lang="zh-CN" altLang="zh-CN" sz="2800" dirty="0" smtClean="0">
                <a:latin typeface="黑体"/>
                <a:ea typeface="黑体"/>
                <a:cs typeface="黑体"/>
              </a:rPr>
              <a:t>、学生</a:t>
            </a:r>
            <a:r>
              <a:rPr lang="zh-CN" altLang="zh-CN" sz="2800" dirty="0">
                <a:latin typeface="黑体"/>
                <a:ea typeface="黑体"/>
                <a:cs typeface="黑体"/>
              </a:rPr>
              <a:t>成长标准</a:t>
            </a:r>
            <a:endParaRPr lang="zh-CN" altLang="zh-CN" sz="2800" b="1" dirty="0">
              <a:latin typeface="黑体"/>
              <a:ea typeface="黑体"/>
              <a:cs typeface="黑体"/>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97482" y="-98598"/>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054" y="1081210"/>
            <a:ext cx="11647666" cy="4633417"/>
          </a:xfrm>
          <a:prstGeom prst="rect">
            <a:avLst/>
          </a:prstGeom>
        </p:spPr>
      </p:pic>
      <p:sp>
        <p:nvSpPr>
          <p:cNvPr id="10" name="矩形 9"/>
          <p:cNvSpPr/>
          <p:nvPr/>
        </p:nvSpPr>
        <p:spPr>
          <a:xfrm>
            <a:off x="4006974" y="117426"/>
            <a:ext cx="3816424" cy="523220"/>
          </a:xfrm>
          <a:prstGeom prst="rect">
            <a:avLst/>
          </a:prstGeom>
        </p:spPr>
        <p:txBody>
          <a:bodyPr wrap="square">
            <a:spAutoFit/>
          </a:bodyPr>
          <a:lstStyle/>
          <a:p>
            <a:r>
              <a:rPr lang="zh-CN" altLang="en-US" sz="2800" b="1" dirty="0" smtClean="0">
                <a:solidFill>
                  <a:schemeClr val="bg1"/>
                </a:solidFill>
                <a:latin typeface="黑体" pitchFamily="49" charset="-122"/>
                <a:ea typeface="黑体" pitchFamily="49" charset="-122"/>
              </a:rPr>
              <a:t>编制规划，明确目标</a:t>
            </a:r>
            <a:endParaRPr lang="zh-CN" altLang="en-US" sz="2800" b="1" dirty="0">
              <a:solidFill>
                <a:schemeClr val="bg1"/>
              </a:solidFill>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3600" b="1" dirty="0" smtClean="0">
                  <a:latin typeface="黑体"/>
                  <a:ea typeface="黑体"/>
                  <a:cs typeface="黑体"/>
                </a:rPr>
                <a:t>完善发展标准，构建标准体系</a:t>
              </a:r>
              <a:endParaRPr lang="zh-CN" altLang="zh-CN" sz="3600" dirty="0" smtClean="0">
                <a:latin typeface="黑体"/>
                <a:ea typeface="黑体"/>
                <a:cs typeface="黑体"/>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文本框 6"/>
          <p:cNvSpPr txBox="1"/>
          <p:nvPr/>
        </p:nvSpPr>
        <p:spPr>
          <a:xfrm>
            <a:off x="2350790" y="1773610"/>
            <a:ext cx="7749970" cy="3239344"/>
          </a:xfrm>
          <a:prstGeom prst="rect">
            <a:avLst/>
          </a:prstGeom>
          <a:noFill/>
        </p:spPr>
        <p:txBody>
          <a:bodyPr wrap="square" lIns="121917" tIns="60958" rIns="121917" bIns="60958" rtlCol="0">
            <a:spAutoFit/>
          </a:bodyPr>
          <a:lstStyle/>
          <a:p>
            <a:pPr indent="609585">
              <a:lnSpc>
                <a:spcPct val="150000"/>
              </a:lnSpc>
            </a:pPr>
            <a:r>
              <a:rPr lang="zh-CN" altLang="zh-CN" sz="2700" dirty="0">
                <a:latin typeface="楷体" panose="02010609060101010101" pitchFamily="49" charset="-122"/>
                <a:ea typeface="楷体" panose="02010609060101010101" pitchFamily="49" charset="-122"/>
              </a:rPr>
              <a:t>完善处室、专业系部工作标准。在确立目标之后，重点从学校各处室部门、专业（课程）、教师发展、学生成长等方面建构标准</a:t>
            </a:r>
            <a:r>
              <a:rPr lang="en-US" altLang="zh-CN" sz="2700" dirty="0">
                <a:latin typeface="楷体" panose="02010609060101010101" pitchFamily="49" charset="-122"/>
                <a:ea typeface="楷体" panose="02010609060101010101" pitchFamily="49" charset="-122"/>
              </a:rPr>
              <a:t>,</a:t>
            </a:r>
            <a:r>
              <a:rPr lang="zh-CN" altLang="zh-CN" sz="2700" dirty="0">
                <a:latin typeface="楷体" panose="02010609060101010101" pitchFamily="49" charset="-122"/>
                <a:ea typeface="楷体" panose="02010609060101010101" pitchFamily="49" charset="-122"/>
              </a:rPr>
              <a:t>进一步明确处室部门标准、专业系部工作职责、编制工作流程，完善工作标准</a:t>
            </a:r>
            <a:r>
              <a:rPr lang="zh-CN" altLang="zh-CN" sz="2700" dirty="0"/>
              <a:t>。</a:t>
            </a:r>
            <a:endParaRPr lang="zh-CN" altLang="en-US" sz="37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2800" b="1" dirty="0" smtClean="0">
                  <a:latin typeface="黑体" pitchFamily="49" charset="-122"/>
                  <a:ea typeface="黑体" pitchFamily="49" charset="-122"/>
                </a:rPr>
                <a:t>完善发展标准，构建标准体系</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文本框 6"/>
          <p:cNvSpPr txBox="1"/>
          <p:nvPr/>
        </p:nvSpPr>
        <p:spPr>
          <a:xfrm>
            <a:off x="1630710" y="1269554"/>
            <a:ext cx="9217024" cy="4001091"/>
          </a:xfrm>
          <a:prstGeom prst="rect">
            <a:avLst/>
          </a:prstGeom>
          <a:solidFill>
            <a:schemeClr val="accent3">
              <a:lumMod val="40000"/>
              <a:lumOff val="60000"/>
            </a:schemeClr>
          </a:solidFill>
        </p:spPr>
        <p:txBody>
          <a:bodyPr wrap="square" lIns="121917" tIns="60958" rIns="121917" bIns="60958" rtlCol="0">
            <a:spAutoFit/>
          </a:bodyPr>
          <a:lstStyle/>
          <a:p>
            <a:pPr indent="609585">
              <a:lnSpc>
                <a:spcPct val="150000"/>
              </a:lnSpc>
            </a:pPr>
            <a:r>
              <a:rPr lang="zh-CN" altLang="zh-CN" sz="2800" dirty="0">
                <a:latin typeface="微软雅黑" pitchFamily="34" charset="-122"/>
                <a:ea typeface="微软雅黑" pitchFamily="34" charset="-122"/>
              </a:rPr>
              <a:t>完善专业（课程）标准。以专业建设规划为指导，以专业学生学业成绩和就业情况分析为依据，编制专业建设标准、专业教学标准、专业人才培养方案、专业师资队伍建设标准。对专业人才培养目标和培养规格进行定期修正，将修正后的人才培养目标进行分解，落实成为课程目标，确定各门课程学生学习达标标准，作为课程诊改的依据。</a:t>
            </a:r>
            <a:endParaRPr lang="en-US" altLang="zh-CN" sz="2800" dirty="0">
              <a:solidFill>
                <a:schemeClr val="accent1"/>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0"/>
          <p:cNvSpPr txBox="1"/>
          <p:nvPr/>
        </p:nvSpPr>
        <p:spPr>
          <a:xfrm>
            <a:off x="2422798" y="1557586"/>
            <a:ext cx="4392488" cy="373949"/>
          </a:xfrm>
          <a:prstGeom prst="rect">
            <a:avLst/>
          </a:prstGeom>
          <a:noFill/>
        </p:spPr>
        <p:txBody>
          <a:bodyPr wrap="square" lIns="0" tIns="0" rIns="0" bIns="0" rtlCol="0" anchor="ctr">
            <a:spAutoFit/>
          </a:bodyPr>
          <a:lstStyle/>
          <a:p>
            <a:pPr defTabSz="931310">
              <a:lnSpc>
                <a:spcPct val="90000"/>
              </a:lnSpc>
              <a:spcAft>
                <a:spcPts val="613"/>
              </a:spcAft>
              <a:buClr>
                <a:srgbClr val="FFFFFF"/>
              </a:buClr>
            </a:pPr>
            <a:r>
              <a:rPr lang="en-US" altLang="zh-CN" sz="2700" b="1" dirty="0" smtClean="0"/>
              <a:t>1</a:t>
            </a:r>
            <a:r>
              <a:rPr lang="zh-CN" altLang="en-US" sz="2700" b="1" dirty="0" smtClean="0"/>
              <a:t>、</a:t>
            </a:r>
            <a:r>
              <a:rPr lang="zh-CN" altLang="zh-CN" sz="2700" b="1" dirty="0" smtClean="0"/>
              <a:t>确立</a:t>
            </a:r>
            <a:r>
              <a:rPr lang="zh-CN" altLang="zh-CN" sz="2700" b="1" dirty="0"/>
              <a:t>质量保证机构及职能</a:t>
            </a:r>
            <a:endParaRPr lang="en-US" sz="2700" spc="-51"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sym typeface="Wingdings" panose="05000000000000000000" pitchFamily="2" charset="2"/>
            </a:endParaRPr>
          </a:p>
        </p:txBody>
      </p:sp>
      <p:sp>
        <p:nvSpPr>
          <p:cNvPr id="12" name="TextBox 42"/>
          <p:cNvSpPr txBox="1"/>
          <p:nvPr/>
        </p:nvSpPr>
        <p:spPr>
          <a:xfrm>
            <a:off x="3502918" y="2778260"/>
            <a:ext cx="3937570" cy="380873"/>
          </a:xfrm>
          <a:prstGeom prst="rect">
            <a:avLst/>
          </a:prstGeom>
          <a:noFill/>
        </p:spPr>
        <p:txBody>
          <a:bodyPr wrap="square" lIns="0" tIns="0" rIns="0" bIns="0" rtlCol="0" anchor="ctr">
            <a:spAutoFit/>
          </a:bodyPr>
          <a:lstStyle/>
          <a:p>
            <a:pPr defTabSz="931310">
              <a:lnSpc>
                <a:spcPct val="90000"/>
              </a:lnSpc>
              <a:spcAft>
                <a:spcPts val="613"/>
              </a:spcAft>
              <a:buClr>
                <a:srgbClr val="FFFFFF"/>
              </a:buClr>
            </a:pPr>
            <a:r>
              <a:rPr lang="en-US" altLang="zh-CN" sz="2700" b="1" dirty="0" smtClean="0"/>
              <a:t>2</a:t>
            </a:r>
            <a:r>
              <a:rPr lang="zh-CN" altLang="en-US" sz="2700" b="1" dirty="0" smtClean="0"/>
              <a:t>、</a:t>
            </a:r>
            <a:r>
              <a:rPr lang="zh-CN" altLang="zh-CN" sz="2700" b="1" dirty="0" smtClean="0"/>
              <a:t>构建质量保证</a:t>
            </a:r>
            <a:r>
              <a:rPr lang="zh-CN" altLang="zh-CN" sz="2700" b="1" dirty="0"/>
              <a:t>体系</a:t>
            </a:r>
            <a:endParaRPr lang="en-US" altLang="zh-CN" sz="2700" spc="-51"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sym typeface="Wingdings" panose="05000000000000000000" pitchFamily="2" charset="2"/>
            </a:endParaRPr>
          </a:p>
        </p:txBody>
      </p:sp>
      <p:sp>
        <p:nvSpPr>
          <p:cNvPr id="13" name="TextBox 43"/>
          <p:cNvSpPr txBox="1"/>
          <p:nvPr/>
        </p:nvSpPr>
        <p:spPr>
          <a:xfrm>
            <a:off x="4799062" y="3933850"/>
            <a:ext cx="4464496" cy="373949"/>
          </a:xfrm>
          <a:prstGeom prst="rect">
            <a:avLst/>
          </a:prstGeom>
          <a:noFill/>
        </p:spPr>
        <p:txBody>
          <a:bodyPr wrap="square" lIns="0" tIns="0" rIns="0" bIns="0" rtlCol="0" anchor="ctr">
            <a:spAutoFit/>
          </a:bodyPr>
          <a:lstStyle/>
          <a:p>
            <a:pPr defTabSz="931310">
              <a:lnSpc>
                <a:spcPct val="90000"/>
              </a:lnSpc>
              <a:spcAft>
                <a:spcPts val="613"/>
              </a:spcAft>
              <a:buClr>
                <a:srgbClr val="FFFFFF"/>
              </a:buClr>
            </a:pPr>
            <a:r>
              <a:rPr lang="en-US" altLang="zh-CN" sz="2700" b="1" dirty="0" smtClean="0"/>
              <a:t>3</a:t>
            </a:r>
            <a:r>
              <a:rPr lang="zh-CN" altLang="en-US" sz="2700" b="1" dirty="0" smtClean="0"/>
              <a:t>、</a:t>
            </a:r>
            <a:r>
              <a:rPr lang="zh-CN" altLang="zh-CN" sz="2700" b="1" dirty="0" smtClean="0"/>
              <a:t>建立</a:t>
            </a:r>
            <a:r>
              <a:rPr lang="zh-CN" altLang="zh-CN" sz="2700" b="1" dirty="0"/>
              <a:t>完善并实施考核系统</a:t>
            </a:r>
            <a:endParaRPr lang="en-US" altLang="zh-CN" sz="2700" spc="-51"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sym typeface="Wingdings" panose="05000000000000000000" pitchFamily="2" charset="2"/>
            </a:endParaRPr>
          </a:p>
        </p:txBody>
      </p:sp>
      <p:grpSp>
        <p:nvGrpSpPr>
          <p:cNvPr id="49" name="组合 48"/>
          <p:cNvGrpSpPr>
            <a:grpSpLocks/>
          </p:cNvGrpSpPr>
          <p:nvPr/>
        </p:nvGrpSpPr>
        <p:grpSpPr bwMode="auto">
          <a:xfrm>
            <a:off x="0" y="-146050"/>
            <a:ext cx="12190413" cy="950913"/>
            <a:chOff x="0" y="-145892"/>
            <a:chExt cx="12190413" cy="951484"/>
          </a:xfrm>
        </p:grpSpPr>
        <p:sp>
          <p:nvSpPr>
            <p:cNvPr id="50" name="矩形 49"/>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51" name="矩形 50"/>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（三）</a:t>
              </a:r>
              <a:r>
                <a:rPr lang="zh-CN" altLang="zh-CN" sz="2800" dirty="0" smtClean="0">
                  <a:solidFill>
                    <a:schemeClr val="bg1"/>
                  </a:solidFill>
                  <a:latin typeface="微软雅黑" panose="020B0503020204020204" pitchFamily="34" charset="-122"/>
                  <a:ea typeface="微软雅黑" panose="020B0503020204020204" pitchFamily="34" charset="-122"/>
                </a:rPr>
                <a:t>聚焦质量保证，实施运行体系</a:t>
              </a:r>
            </a:p>
          </p:txBody>
        </p:sp>
        <p:sp>
          <p:nvSpPr>
            <p:cNvPr id="52" name="矩形 51"/>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53" name="组合 70"/>
            <p:cNvGrpSpPr>
              <a:grpSpLocks/>
            </p:cNvGrpSpPr>
            <p:nvPr/>
          </p:nvGrpSpPr>
          <p:grpSpPr bwMode="auto">
            <a:xfrm>
              <a:off x="140673" y="39893"/>
              <a:ext cx="730631" cy="587604"/>
              <a:chOff x="140673" y="112939"/>
              <a:chExt cx="730631" cy="587604"/>
            </a:xfrm>
          </p:grpSpPr>
          <p:pic>
            <p:nvPicPr>
              <p:cNvPr id="54"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5"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91204" y="1529434"/>
            <a:ext cx="7118693" cy="746354"/>
          </a:xfrm>
          <a:prstGeom prst="rect">
            <a:avLst/>
          </a:prstGeom>
          <a:noFill/>
        </p:spPr>
        <p:txBody>
          <a:bodyPr wrap="square" lIns="121917" tIns="60958" rIns="121917" bIns="60958" rtlCol="0">
            <a:spAutoFit/>
          </a:bodyPr>
          <a:lstStyle/>
          <a:p>
            <a:pPr algn="just" fontAlgn="auto">
              <a:lnSpc>
                <a:spcPct val="150000"/>
              </a:lnSpc>
            </a:pPr>
            <a:r>
              <a:rPr lang="en-US" altLang="zh-CN" dirty="0"/>
              <a:t>  </a:t>
            </a:r>
            <a:r>
              <a:rPr lang="en-US" altLang="zh-CN" dirty="0">
                <a:latin typeface="楷体" panose="02010609060101010101" pitchFamily="49" charset="-122"/>
                <a:ea typeface="楷体" panose="02010609060101010101" pitchFamily="49" charset="-122"/>
              </a:rPr>
              <a:t>    </a:t>
            </a:r>
            <a:endParaRPr lang="zh-CN" altLang="en-US" sz="2700" dirty="0">
              <a:latin typeface="楷体" panose="02010609060101010101" pitchFamily="49" charset="-122"/>
              <a:ea typeface="楷体" panose="02010609060101010101" pitchFamily="49" charset="-122"/>
            </a:endParaRPr>
          </a:p>
        </p:txBody>
      </p:sp>
      <p:grpSp>
        <p:nvGrpSpPr>
          <p:cNvPr id="7" name="组合 6"/>
          <p:cNvGrpSpPr/>
          <p:nvPr/>
        </p:nvGrpSpPr>
        <p:grpSpPr>
          <a:xfrm>
            <a:off x="0" y="0"/>
            <a:ext cx="12190413" cy="951484"/>
            <a:chOff x="0" y="-145892"/>
            <a:chExt cx="12190413" cy="951484"/>
          </a:xfrm>
        </p:grpSpPr>
        <p:sp>
          <p:nvSpPr>
            <p:cNvPr id="9" name="矩形 8"/>
            <p:cNvSpPr/>
            <p:nvPr/>
          </p:nvSpPr>
          <p:spPr>
            <a:xfrm>
              <a:off x="622598" y="-145892"/>
              <a:ext cx="10187515" cy="792006"/>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1160" y="-62308"/>
              <a:ext cx="10187515" cy="7920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0" y="776792"/>
              <a:ext cx="12190413" cy="2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140673" y="39893"/>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3" name="TextBox 36"/>
            <p:cNvSpPr txBox="1"/>
            <p:nvPr/>
          </p:nvSpPr>
          <p:spPr>
            <a:xfrm>
              <a:off x="1003066" y="162675"/>
              <a:ext cx="8476516" cy="430887"/>
            </a:xfrm>
            <a:prstGeom prst="rect">
              <a:avLst/>
            </a:prstGeom>
            <a:noFill/>
          </p:spPr>
          <p:txBody>
            <a:bodyPr wrap="square" lIns="0" tIns="0" rIns="0" bIns="0" rtlCol="0">
              <a:spAutoFit/>
            </a:bodyPr>
            <a:lstStyle/>
            <a:p>
              <a:pPr algn="ctr"/>
              <a:r>
                <a:rPr lang="zh-CN" altLang="en-US" sz="2800" b="1" dirty="0" smtClean="0">
                  <a:solidFill>
                    <a:schemeClr val="bg1"/>
                  </a:solidFill>
                  <a:latin typeface="微软雅黑"/>
                  <a:ea typeface="微软雅黑"/>
                </a:rPr>
                <a:t>一、基本情况</a:t>
              </a:r>
              <a:endParaRPr lang="zh-CN" altLang="en-US" sz="2800" b="1" dirty="0">
                <a:solidFill>
                  <a:schemeClr val="bg1"/>
                </a:solidFill>
                <a:latin typeface="微软雅黑"/>
                <a:ea typeface="微软雅黑"/>
              </a:endParaRPr>
            </a:p>
          </p:txBody>
        </p:sp>
      </p:grpSp>
      <p:sp>
        <p:nvSpPr>
          <p:cNvPr id="14" name="TextBox 13"/>
          <p:cNvSpPr txBox="1"/>
          <p:nvPr/>
        </p:nvSpPr>
        <p:spPr>
          <a:xfrm>
            <a:off x="1054646" y="1341562"/>
            <a:ext cx="3240360" cy="4486698"/>
          </a:xfrm>
          <a:prstGeom prst="rect">
            <a:avLst/>
          </a:prstGeom>
          <a:noFill/>
        </p:spPr>
        <p:txBody>
          <a:bodyPr wrap="square" lIns="0" tIns="0" rIns="0" bIns="0" rtlCol="0">
            <a:spAutoFit/>
          </a:bodyPr>
          <a:lstStyle/>
          <a:p>
            <a:r>
              <a:rPr lang="zh-CN" altLang="en-US" sz="1600" b="1" dirty="0" smtClean="0">
                <a:solidFill>
                  <a:schemeClr val="accent6"/>
                </a:solidFill>
                <a:latin typeface="微软雅黑" pitchFamily="34" charset="-122"/>
                <a:ea typeface="微软雅黑" pitchFamily="34" charset="-122"/>
              </a:rPr>
              <a:t>一、东西两个校园：</a:t>
            </a:r>
            <a:r>
              <a:rPr lang="en-US" altLang="zh-CN" sz="1600" b="1" dirty="0" smtClean="0">
                <a:solidFill>
                  <a:schemeClr val="accent6"/>
                </a:solidFill>
                <a:latin typeface="微软雅黑" pitchFamily="34" charset="-122"/>
                <a:ea typeface="微软雅黑" pitchFamily="34" charset="-122"/>
              </a:rPr>
              <a:t>180</a:t>
            </a:r>
            <a:r>
              <a:rPr lang="zh-CN" altLang="en-US" sz="1600" b="1" dirty="0" smtClean="0">
                <a:solidFill>
                  <a:schemeClr val="accent6"/>
                </a:solidFill>
                <a:latin typeface="微软雅黑" pitchFamily="34" charset="-122"/>
                <a:ea typeface="微软雅黑" pitchFamily="34" charset="-122"/>
              </a:rPr>
              <a:t>亩</a:t>
            </a:r>
            <a:endParaRPr lang="en-US" altLang="zh-CN" sz="1600" b="1" dirty="0" smtClean="0">
              <a:solidFill>
                <a:schemeClr val="accent6"/>
              </a:solidFill>
              <a:latin typeface="微软雅黑" pitchFamily="34" charset="-122"/>
              <a:ea typeface="微软雅黑" pitchFamily="34" charset="-122"/>
            </a:endParaRPr>
          </a:p>
          <a:p>
            <a:endParaRPr lang="en-US" altLang="zh-CN" sz="1600" b="1" dirty="0" smtClean="0">
              <a:solidFill>
                <a:schemeClr val="accent6"/>
              </a:solidFill>
              <a:latin typeface="微软雅黑" pitchFamily="34" charset="-122"/>
              <a:ea typeface="微软雅黑" pitchFamily="34" charset="-122"/>
            </a:endParaRPr>
          </a:p>
          <a:p>
            <a:r>
              <a:rPr lang="zh-CN" altLang="en-US" sz="1600" b="1" dirty="0" smtClean="0">
                <a:solidFill>
                  <a:schemeClr val="accent6"/>
                </a:solidFill>
                <a:latin typeface="微软雅黑" pitchFamily="34" charset="-122"/>
                <a:ea typeface="微软雅黑" pitchFamily="34" charset="-122"/>
              </a:rPr>
              <a:t>二、在校生规模：</a:t>
            </a:r>
            <a:r>
              <a:rPr lang="en-US" altLang="zh-CN" sz="1600" b="1" dirty="0" smtClean="0">
                <a:solidFill>
                  <a:schemeClr val="accent6"/>
                </a:solidFill>
                <a:latin typeface="微软雅黑" pitchFamily="34" charset="-122"/>
                <a:ea typeface="微软雅黑" pitchFamily="34" charset="-122"/>
              </a:rPr>
              <a:t>11000</a:t>
            </a:r>
            <a:r>
              <a:rPr lang="zh-CN" altLang="en-US" sz="1600" b="1" dirty="0" smtClean="0">
                <a:solidFill>
                  <a:schemeClr val="accent6"/>
                </a:solidFill>
                <a:latin typeface="微软雅黑" pitchFamily="34" charset="-122"/>
                <a:ea typeface="微软雅黑" pitchFamily="34" charset="-122"/>
              </a:rPr>
              <a:t>余人</a:t>
            </a:r>
            <a:endParaRPr lang="en-US" altLang="zh-CN" sz="1600" b="1" dirty="0" smtClean="0">
              <a:solidFill>
                <a:schemeClr val="accent6"/>
              </a:solidFill>
              <a:latin typeface="微软雅黑" pitchFamily="34" charset="-122"/>
              <a:ea typeface="微软雅黑" pitchFamily="34" charset="-122"/>
            </a:endParaRPr>
          </a:p>
          <a:p>
            <a:endParaRPr lang="en-US" altLang="zh-CN" sz="1600" b="1" dirty="0" smtClean="0">
              <a:solidFill>
                <a:schemeClr val="accent6"/>
              </a:solidFill>
              <a:latin typeface="微软雅黑" pitchFamily="34" charset="-122"/>
              <a:ea typeface="微软雅黑" pitchFamily="34" charset="-122"/>
            </a:endParaRPr>
          </a:p>
          <a:p>
            <a:r>
              <a:rPr lang="zh-CN" altLang="en-US" sz="1600" b="1" dirty="0" smtClean="0">
                <a:solidFill>
                  <a:schemeClr val="accent6"/>
                </a:solidFill>
                <a:latin typeface="微软雅黑" pitchFamily="34" charset="-122"/>
                <a:ea typeface="微软雅黑" pitchFamily="34" charset="-122"/>
              </a:rPr>
              <a:t>三、在职人员：</a:t>
            </a:r>
            <a:r>
              <a:rPr lang="en-US" altLang="zh-CN" sz="1600" b="1" dirty="0" smtClean="0">
                <a:solidFill>
                  <a:schemeClr val="accent6"/>
                </a:solidFill>
                <a:latin typeface="微软雅黑" pitchFamily="34" charset="-122"/>
                <a:ea typeface="微软雅黑" pitchFamily="34" charset="-122"/>
              </a:rPr>
              <a:t>220</a:t>
            </a:r>
            <a:r>
              <a:rPr lang="zh-CN" altLang="en-US" sz="1600" b="1" dirty="0" smtClean="0">
                <a:solidFill>
                  <a:schemeClr val="accent6"/>
                </a:solidFill>
                <a:latin typeface="微软雅黑" pitchFamily="34" charset="-122"/>
                <a:ea typeface="微软雅黑" pitchFamily="34" charset="-122"/>
              </a:rPr>
              <a:t>余人</a:t>
            </a:r>
            <a:endParaRPr lang="en-US" altLang="zh-CN" sz="1600" b="1"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省管优秀专家</a:t>
            </a:r>
            <a:r>
              <a:rPr lang="en-US" altLang="zh-CN" sz="1600" dirty="0" smtClean="0">
                <a:solidFill>
                  <a:schemeClr val="accent6"/>
                </a:solidFill>
                <a:latin typeface="微软雅黑" pitchFamily="34" charset="-122"/>
                <a:ea typeface="微软雅黑" pitchFamily="34" charset="-122"/>
              </a:rPr>
              <a:t>1</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河南省职业教育专家</a:t>
            </a:r>
            <a:r>
              <a:rPr lang="zh-CN" altLang="zh-CN" sz="1600" dirty="0">
                <a:solidFill>
                  <a:schemeClr val="accent6"/>
                </a:solidFill>
                <a:latin typeface="微软雅黑" pitchFamily="34" charset="-122"/>
                <a:ea typeface="微软雅黑" pitchFamily="34" charset="-122"/>
              </a:rPr>
              <a:t>2</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国家级教学名师</a:t>
            </a:r>
            <a:r>
              <a:rPr lang="en-US" altLang="zh-CN" sz="1600" dirty="0" smtClean="0">
                <a:solidFill>
                  <a:schemeClr val="accent6"/>
                </a:solidFill>
                <a:latin typeface="微软雅黑" pitchFamily="34" charset="-122"/>
                <a:ea typeface="微软雅黑" pitchFamily="34" charset="-122"/>
              </a:rPr>
              <a:t>1</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河南</a:t>
            </a:r>
            <a:r>
              <a:rPr lang="zh-CN" altLang="en-US" sz="1600" dirty="0" smtClean="0">
                <a:solidFill>
                  <a:schemeClr val="accent6"/>
                </a:solidFill>
                <a:latin typeface="微软雅黑" pitchFamily="34" charset="-122"/>
                <a:ea typeface="微软雅黑" pitchFamily="34" charset="-122"/>
              </a:rPr>
              <a:t>省最美教师</a:t>
            </a:r>
            <a:r>
              <a:rPr lang="en-US" altLang="zh-CN" sz="1600" dirty="0" smtClean="0">
                <a:solidFill>
                  <a:schemeClr val="accent6"/>
                </a:solidFill>
                <a:latin typeface="微软雅黑" pitchFamily="34" charset="-122"/>
                <a:ea typeface="微软雅黑" pitchFamily="34" charset="-122"/>
              </a:rPr>
              <a:t>1</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河南省中职学校教学名师</a:t>
            </a:r>
            <a:r>
              <a:rPr lang="zh-CN" altLang="zh-CN" sz="1600" dirty="0">
                <a:solidFill>
                  <a:schemeClr val="accent6"/>
                </a:solidFill>
                <a:latin typeface="微软雅黑" pitchFamily="34" charset="-122"/>
                <a:ea typeface="微软雅黑" pitchFamily="34" charset="-122"/>
              </a:rPr>
              <a:t>4</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河南省职业教育学科带头人</a:t>
            </a:r>
            <a:r>
              <a:rPr lang="zh-CN" altLang="zh-CN" sz="1600" dirty="0">
                <a:solidFill>
                  <a:schemeClr val="accent6"/>
                </a:solidFill>
                <a:latin typeface="微软雅黑" pitchFamily="34" charset="-122"/>
                <a:ea typeface="微软雅黑" pitchFamily="34" charset="-122"/>
              </a:rPr>
              <a:t>4</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河南省学术技术带头人</a:t>
            </a:r>
            <a:r>
              <a:rPr lang="en-US" altLang="zh-CN" sz="1600" dirty="0" smtClean="0">
                <a:solidFill>
                  <a:schemeClr val="accent6"/>
                </a:solidFill>
                <a:latin typeface="微软雅黑" pitchFamily="34" charset="-122"/>
                <a:ea typeface="微软雅黑" pitchFamily="34" charset="-122"/>
              </a:rPr>
              <a:t>14</a:t>
            </a:r>
            <a:r>
              <a:rPr lang="zh-CN" altLang="en-US" sz="1600" dirty="0" smtClean="0">
                <a:solidFill>
                  <a:schemeClr val="accent6"/>
                </a:solidFill>
                <a:latin typeface="微软雅黑" pitchFamily="34" charset="-122"/>
                <a:ea typeface="微软雅黑" pitchFamily="34" charset="-122"/>
              </a:rPr>
              <a:t>人</a:t>
            </a:r>
            <a:endParaRPr lang="en-US" altLang="zh-CN" sz="1600" dirty="0" smtClean="0">
              <a:solidFill>
                <a:schemeClr val="accent6"/>
              </a:solidFill>
              <a:latin typeface="微软雅黑" pitchFamily="34" charset="-122"/>
              <a:ea typeface="微软雅黑" pitchFamily="34" charset="-122"/>
            </a:endParaRPr>
          </a:p>
          <a:p>
            <a:pPr>
              <a:lnSpc>
                <a:spcPts val="3200"/>
              </a:lnSpc>
            </a:pPr>
            <a:r>
              <a:rPr lang="en-US" altLang="zh-CN" sz="1600"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河南省职业教育骨干教师</a:t>
            </a:r>
            <a:r>
              <a:rPr lang="en-US" altLang="zh-CN" sz="1600" dirty="0" smtClean="0">
                <a:solidFill>
                  <a:schemeClr val="accent6"/>
                </a:solidFill>
                <a:latin typeface="微软雅黑" pitchFamily="34" charset="-122"/>
                <a:ea typeface="微软雅黑" pitchFamily="34" charset="-122"/>
              </a:rPr>
              <a:t>6</a:t>
            </a:r>
            <a:r>
              <a:rPr lang="zh-CN" altLang="en-US" sz="1600" dirty="0" smtClean="0">
                <a:solidFill>
                  <a:schemeClr val="accent6"/>
                </a:solidFill>
                <a:latin typeface="微软雅黑" pitchFamily="34" charset="-122"/>
                <a:ea typeface="微软雅黑" pitchFamily="34" charset="-122"/>
              </a:rPr>
              <a:t>人</a:t>
            </a:r>
            <a:endParaRPr lang="en-US" altLang="zh-CN" sz="1600" b="1" dirty="0" smtClean="0">
              <a:solidFill>
                <a:schemeClr val="accent6"/>
              </a:solidFill>
              <a:latin typeface="微软雅黑" pitchFamily="34" charset="-122"/>
              <a:ea typeface="微软雅黑" pitchFamily="34" charset="-122"/>
            </a:endParaRPr>
          </a:p>
        </p:txBody>
      </p:sp>
      <p:pic>
        <p:nvPicPr>
          <p:cNvPr id="1026" name="Picture 2" descr="C:\Users\zsp\Pictures\教师军训.jpg"/>
          <p:cNvPicPr>
            <a:picLocks noChangeAspect="1" noChangeArrowheads="1"/>
          </p:cNvPicPr>
          <p:nvPr/>
        </p:nvPicPr>
        <p:blipFill>
          <a:blip r:embed="rId5" cstate="print"/>
          <a:srcRect/>
          <a:stretch>
            <a:fillRect/>
          </a:stretch>
        </p:blipFill>
        <p:spPr bwMode="auto">
          <a:xfrm>
            <a:off x="4259002" y="1341562"/>
            <a:ext cx="7164796" cy="4776531"/>
          </a:xfrm>
          <a:prstGeom prst="rect">
            <a:avLst/>
          </a:prstGeom>
          <a:noFill/>
        </p:spPr>
      </p:pic>
    </p:spTree>
    <p:extLst>
      <p:ext uri="{BB962C8B-B14F-4D97-AF65-F5344CB8AC3E}">
        <p14:creationId xmlns:p14="http://schemas.microsoft.com/office/powerpoint/2010/main" val="17914792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2800" b="1" dirty="0" smtClean="0">
                  <a:latin typeface="黑体" pitchFamily="49" charset="-122"/>
                  <a:ea typeface="黑体" pitchFamily="49" charset="-122"/>
                </a:rPr>
                <a:t>完善发展标准，构建标准体系</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文本框 6"/>
          <p:cNvSpPr txBox="1"/>
          <p:nvPr/>
        </p:nvSpPr>
        <p:spPr>
          <a:xfrm>
            <a:off x="2336204" y="1115037"/>
            <a:ext cx="7871850" cy="4901338"/>
          </a:xfrm>
          <a:prstGeom prst="rect">
            <a:avLst/>
          </a:prstGeom>
          <a:noFill/>
        </p:spPr>
        <p:txBody>
          <a:bodyPr wrap="square" lIns="121917" tIns="60958" rIns="121917" bIns="60958" rtlCol="0">
            <a:spAutoFit/>
          </a:bodyPr>
          <a:lstStyle/>
          <a:p>
            <a:pPr indent="609585">
              <a:lnSpc>
                <a:spcPct val="150000"/>
              </a:lnSpc>
            </a:pPr>
            <a:r>
              <a:rPr lang="zh-CN" altLang="zh-CN" sz="2700" dirty="0">
                <a:latin typeface="楷体" panose="02010609060101010101" pitchFamily="49" charset="-122"/>
                <a:ea typeface="楷体" panose="02010609060101010101" pitchFamily="49" charset="-122"/>
              </a:rPr>
              <a:t>从学校、系部两个层级成立由管理中层及教学骨干组成的学校专业质量保证组</a:t>
            </a:r>
            <a:r>
              <a:rPr lang="zh-CN" altLang="zh-CN" sz="2700" dirty="0"/>
              <a:t>，</a:t>
            </a:r>
            <a:r>
              <a:rPr lang="zh-CN" altLang="en-US" sz="2700" dirty="0">
                <a:latin typeface="楷体" panose="02010609060101010101" pitchFamily="49" charset="-122"/>
                <a:ea typeface="楷体" panose="02010609060101010101" pitchFamily="49" charset="-122"/>
              </a:rPr>
              <a:t>建立完善学校内部质量控制与评价制度，根据诊改专家“五纵五横”网络化、联动式质量保证体系。</a:t>
            </a:r>
            <a:r>
              <a:rPr lang="zh-CN" altLang="zh-CN" sz="2700" dirty="0">
                <a:latin typeface="楷体" panose="02010609060101010101" pitchFamily="49" charset="-122"/>
                <a:ea typeface="楷体" panose="02010609060101010101" pitchFamily="49" charset="-122"/>
              </a:rPr>
              <a:t>为保证计划的完成，学校建立《目标考核办法》，依据办法制定相应的考核标准，将任务的完成与绩效考核相挂钩，部门年度目标完成结果与年终绩效考核挂钩。</a:t>
            </a:r>
          </a:p>
          <a:p>
            <a:pPr indent="609585">
              <a:lnSpc>
                <a:spcPct val="150000"/>
              </a:lnSpc>
            </a:pPr>
            <a:endParaRPr lang="en-US" altLang="zh-CN" dirty="0">
              <a:latin typeface="楷体" panose="02010609060101010101" pitchFamily="49" charset="-122"/>
              <a:ea typeface="楷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2800" b="1" dirty="0" smtClean="0">
                  <a:latin typeface="黑体" pitchFamily="49" charset="-122"/>
                  <a:ea typeface="黑体" pitchFamily="49" charset="-122"/>
                </a:rPr>
                <a:t>建立完善并实施考核系统</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文本框 6"/>
          <p:cNvSpPr txBox="1"/>
          <p:nvPr/>
        </p:nvSpPr>
        <p:spPr>
          <a:xfrm>
            <a:off x="1238055" y="216314"/>
            <a:ext cx="10190495" cy="8433074"/>
          </a:xfrm>
          <a:prstGeom prst="rect">
            <a:avLst/>
          </a:prstGeom>
          <a:noFill/>
        </p:spPr>
        <p:txBody>
          <a:bodyPr wrap="square" lIns="121917" tIns="60958" rIns="121917" bIns="60958" rtlCol="0">
            <a:spAutoFit/>
          </a:bodyPr>
          <a:lstStyle/>
          <a:p>
            <a:pPr>
              <a:lnSpc>
                <a:spcPct val="125000"/>
              </a:lnSpc>
            </a:pPr>
            <a:r>
              <a:rPr lang="en-US" altLang="zh-CN" b="1" dirty="0"/>
              <a:t>                                   </a:t>
            </a:r>
          </a:p>
          <a:p>
            <a:pPr>
              <a:lnSpc>
                <a:spcPct val="125000"/>
              </a:lnSpc>
            </a:pPr>
            <a:r>
              <a:rPr lang="en-US" altLang="zh-CN" b="1" dirty="0"/>
              <a:t>                                           </a:t>
            </a: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37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4300" dirty="0">
              <a:solidFill>
                <a:schemeClr val="accent1"/>
              </a:solidFill>
              <a:latin typeface="黑体" panose="02010609060101010101" pitchFamily="49" charset="-122"/>
              <a:ea typeface="黑体" panose="02010609060101010101" pitchFamily="49" charset="-122"/>
            </a:endParaRPr>
          </a:p>
          <a:p>
            <a:pPr>
              <a:lnSpc>
                <a:spcPct val="125000"/>
              </a:lnSpc>
            </a:pPr>
            <a:endParaRPr lang="en-US" altLang="zh-CN" sz="4300" dirty="0">
              <a:solidFill>
                <a:schemeClr val="accent1"/>
              </a:solidFill>
              <a:latin typeface="黑体" panose="02010609060101010101" pitchFamily="49" charset="-122"/>
              <a:ea typeface="黑体" panose="02010609060101010101" pitchFamily="49" charset="-122"/>
            </a:endParaRPr>
          </a:p>
          <a:p>
            <a:pPr algn="ctr">
              <a:lnSpc>
                <a:spcPct val="125000"/>
              </a:lnSpc>
            </a:pPr>
            <a:endParaRPr lang="zh-CN" altLang="en-US" sz="3200" dirty="0">
              <a:solidFill>
                <a:schemeClr val="accent1"/>
              </a:solidFill>
            </a:endParaRPr>
          </a:p>
        </p:txBody>
      </p:sp>
      <p:grpSp>
        <p:nvGrpSpPr>
          <p:cNvPr id="10" name="组合 11"/>
          <p:cNvGrpSpPr/>
          <p:nvPr/>
        </p:nvGrpSpPr>
        <p:grpSpPr>
          <a:xfrm>
            <a:off x="1238055" y="1391035"/>
            <a:ext cx="9333350" cy="4439578"/>
            <a:chOff x="0" y="-30878"/>
            <a:chExt cx="2076950" cy="1059991"/>
          </a:xfrm>
        </p:grpSpPr>
        <p:cxnSp>
          <p:nvCxnSpPr>
            <p:cNvPr id="11" name="直接连接符 10" descr="KSO_WM_UNIT_INDEX=1_1&amp;KSO_WM_UNIT_TYPE=n_i&amp;KSO_WM_UNIT_ID=wpsdiag20164780_4*n_i*1_1&amp;KSO_WM_UNIT_LAYERLEVEL=1_1&amp;KSO_WM_UNIT_CLEAR=1&amp;KSO_WM_TAG_VERSION=1.0&amp;KSO_WM_BEAUTIFY_FLAG=#wm#&amp;KSO_WM_TEMPLATE_CATEGORY=wpsdiag&amp;KSO_WM_TEMPLATE_INDEX=20164780&amp;KSO_WM_SLIDE_ITEM_CNT=4&amp;KSO_WM_UNIT_LINE_FILL_TYPE=1&amp;KSO_WM_UNIT_LINE_FORE_SCHEMECOLOR_INDEX=5&amp;KSO_WM_UNIT_LINE_BACK_SCHEMECOLOR_INDEX=0"/>
            <p:cNvCxnSpPr/>
            <p:nvPr/>
          </p:nvCxnSpPr>
          <p:spPr>
            <a:xfrm>
              <a:off x="756652" y="535254"/>
              <a:ext cx="563756" cy="0"/>
            </a:xfrm>
            <a:prstGeom prst="line">
              <a:avLst/>
            </a:prstGeom>
            <a:noFill/>
            <a:ln w="28575" cap="flat" cmpd="sng" algn="ctr">
              <a:solidFill>
                <a:srgbClr val="7F7F7F"/>
              </a:solidFill>
              <a:prstDash val="solid"/>
              <a:miter lim="800000"/>
            </a:ln>
            <a:effectLst/>
          </p:spPr>
        </p:cxnSp>
        <p:cxnSp>
          <p:nvCxnSpPr>
            <p:cNvPr id="12" name="直接连接符 11" descr="KSO_WM_UNIT_INDEX=1_2&amp;KSO_WM_UNIT_TYPE=n_i&amp;KSO_WM_UNIT_ID=wpsdiag20164780_4*n_i*1_2&amp;KSO_WM_UNIT_LAYERLEVEL=1_1&amp;KSO_WM_UNIT_CLEAR=1&amp;KSO_WM_TAG_VERSION=1.0&amp;KSO_WM_BEAUTIFY_FLAG=#wm#&amp;KSO_WM_TEMPLATE_CATEGORY=wpsdiag&amp;KSO_WM_TEMPLATE_INDEX=20164780&amp;KSO_WM_SLIDE_ITEM_CNT=4&amp;KSO_WM_UNIT_LINE_FILL_TYPE=1&amp;KSO_WM_UNIT_LINE_FORE_SCHEMECOLOR_INDEX=5&amp;KSO_WM_UNIT_LINE_BACK_SCHEMECOLOR_INDEX=0"/>
            <p:cNvCxnSpPr/>
            <p:nvPr/>
          </p:nvCxnSpPr>
          <p:spPr>
            <a:xfrm>
              <a:off x="1079384" y="253376"/>
              <a:ext cx="0" cy="563755"/>
            </a:xfrm>
            <a:prstGeom prst="line">
              <a:avLst/>
            </a:prstGeom>
            <a:noFill/>
            <a:ln w="28575" cap="flat" cmpd="sng" algn="ctr">
              <a:solidFill>
                <a:srgbClr val="7F7F7F"/>
              </a:solidFill>
              <a:prstDash val="solid"/>
              <a:miter lim="800000"/>
            </a:ln>
            <a:effectLst/>
          </p:spPr>
        </p:cxnSp>
        <p:sp>
          <p:nvSpPr>
            <p:cNvPr id="13" name="任意多边形: 形状 15" descr="KSO_WM_UNIT_INDEX=1_3&amp;KSO_WM_UNIT_TYPE=n_i&amp;KSO_WM_UNIT_ID=wpsdiag20164780_4*n_i*1_3&amp;KSO_WM_UNIT_LAYERLEVEL=1_1&amp;KSO_WM_UNIT_CLEAR=1&amp;KSO_WM_TAG_VERSION=1.0&amp;KSO_WM_BEAUTIFY_FLAG=#wm#&amp;KSO_WM_TEMPLATE_CATEGORY=wpsdiag&amp;KSO_WM_TEMPLATE_INDEX=20164780&amp;KSO_WM_SLIDE_ITEM_CNT=4&amp;KSO_WM_UNIT_FILL_TYPE=1&amp;KSO_WM_UNIT_FILL_FORE_SCHEMECOLOR_INDEX=8&amp;KSO_WM_UNIT_FILL_BACK_SCHEMECOLOR_INDEX=0&amp;KSO_WM_UNIT_LINE_FILL_TYPE=1&amp;KSO_WM_UNIT_LINE_FORE_SCHEMECOLOR_INDEX=5&amp;KSO_WM_UNIT_LINE_BACK_SCHEMECOLOR_INDEX=0"/>
            <p:cNvSpPr/>
            <p:nvPr/>
          </p:nvSpPr>
          <p:spPr>
            <a:xfrm>
              <a:off x="920603" y="380055"/>
              <a:ext cx="320518" cy="340197"/>
            </a:xfrm>
            <a:custGeom>
              <a:avLst/>
              <a:gdLst>
                <a:gd name="connsiteX0" fmla="*/ 0 w 1492405"/>
                <a:gd name="connsiteY0" fmla="*/ 746203 h 1492405"/>
                <a:gd name="connsiteX1" fmla="*/ 746203 w 1492405"/>
                <a:gd name="connsiteY1" fmla="*/ 0 h 1492405"/>
                <a:gd name="connsiteX2" fmla="*/ 1492406 w 1492405"/>
                <a:gd name="connsiteY2" fmla="*/ 746203 h 1492405"/>
                <a:gd name="connsiteX3" fmla="*/ 746203 w 1492405"/>
                <a:gd name="connsiteY3" fmla="*/ 1492406 h 1492405"/>
                <a:gd name="connsiteX4" fmla="*/ 0 w 1492405"/>
                <a:gd name="connsiteY4" fmla="*/ 746203 h 14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05" h="1492405">
                  <a:moveTo>
                    <a:pt x="0" y="746203"/>
                  </a:moveTo>
                  <a:cubicBezTo>
                    <a:pt x="0" y="334086"/>
                    <a:pt x="334086" y="0"/>
                    <a:pt x="746203" y="0"/>
                  </a:cubicBezTo>
                  <a:cubicBezTo>
                    <a:pt x="1158320" y="0"/>
                    <a:pt x="1492406" y="334086"/>
                    <a:pt x="1492406" y="746203"/>
                  </a:cubicBezTo>
                  <a:cubicBezTo>
                    <a:pt x="1492406" y="1158320"/>
                    <a:pt x="1158320" y="1492406"/>
                    <a:pt x="746203" y="1492406"/>
                  </a:cubicBezTo>
                  <a:cubicBezTo>
                    <a:pt x="334086" y="1492406"/>
                    <a:pt x="0" y="1158320"/>
                    <a:pt x="0" y="746203"/>
                  </a:cubicBezTo>
                  <a:close/>
                </a:path>
              </a:pathLst>
            </a:custGeom>
            <a:solidFill>
              <a:srgbClr val="FFFFFF"/>
            </a:solidFill>
            <a:ln w="28575" cap="flat" cmpd="sng" algn="ctr">
              <a:solidFill>
                <a:srgbClr val="7F7F7F"/>
              </a:solidFill>
              <a:prstDash val="solid"/>
              <a:miter lim="800000"/>
            </a:ln>
            <a:effectLst/>
          </p:spPr>
          <p:txBody>
            <a:bodyPr spcFirstLastPara="0" vert="horz" wrap="square" lIns="47923" tIns="47923" rIns="47923" bIns="47923" numCol="1" spcCol="1270" anchor="ctr" anchorCtr="0">
              <a:noAutofit/>
            </a:bodyPr>
            <a:lstStyle/>
            <a:p>
              <a:endParaRPr lang="zh-CN" altLang="en-US" dirty="0"/>
            </a:p>
          </p:txBody>
        </p:sp>
        <p:sp>
          <p:nvSpPr>
            <p:cNvPr id="14" name="任意多边形: 形状 16" descr="KSO_WM_UNIT_INDEX=1_4&amp;KSO_WM_UNIT_TYPE=n_i&amp;KSO_WM_UNIT_ID=wpsdiag20164780_4*n_i*1_4&amp;KSO_WM_UNIT_LAYERLEVEL=1_1&amp;KSO_WM_UNIT_CLEAR=1&amp;KSO_WM_TAG_VERSION=1.0&amp;KSO_WM_BEAUTIFY_FLAG=#wm#&amp;KSO_WM_TEMPLATE_CATEGORY=wpsdiag&amp;KSO_WM_TEMPLATE_INDEX=20164780&amp;KSO_WM_SLIDE_ITEM_CNT=4&amp;KSO_WM_UNIT_FILL_TYPE=1&amp;KSO_WM_UNIT_FILL_FORE_SCHEMECOLOR_INDEX=6&amp;KSO_WM_UNIT_FILL_BACK_SCHEMECOLOR_INDEX=0&amp;KSO_WM_UNIT_LINE_FILL_TYPE=1&amp;KSO_WM_UNIT_LINE_FORE_SCHEMECOLOR_INDEX=5&amp;KSO_WM_UNIT_LINE_BACK_SCHEMECOLOR_INDEX=0"/>
            <p:cNvSpPr/>
            <p:nvPr/>
          </p:nvSpPr>
          <p:spPr>
            <a:xfrm>
              <a:off x="975436" y="36343"/>
              <a:ext cx="211982" cy="211982"/>
            </a:xfrm>
            <a:custGeom>
              <a:avLst/>
              <a:gdLst>
                <a:gd name="connsiteX0" fmla="*/ 0 w 1492405"/>
                <a:gd name="connsiteY0" fmla="*/ 746203 h 1492405"/>
                <a:gd name="connsiteX1" fmla="*/ 746203 w 1492405"/>
                <a:gd name="connsiteY1" fmla="*/ 0 h 1492405"/>
                <a:gd name="connsiteX2" fmla="*/ 1492406 w 1492405"/>
                <a:gd name="connsiteY2" fmla="*/ 746203 h 1492405"/>
                <a:gd name="connsiteX3" fmla="*/ 746203 w 1492405"/>
                <a:gd name="connsiteY3" fmla="*/ 1492406 h 1492405"/>
                <a:gd name="connsiteX4" fmla="*/ 0 w 1492405"/>
                <a:gd name="connsiteY4" fmla="*/ 746203 h 14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05" h="1492405">
                  <a:moveTo>
                    <a:pt x="0" y="746203"/>
                  </a:moveTo>
                  <a:cubicBezTo>
                    <a:pt x="0" y="334086"/>
                    <a:pt x="334086" y="0"/>
                    <a:pt x="746203" y="0"/>
                  </a:cubicBezTo>
                  <a:cubicBezTo>
                    <a:pt x="1158320" y="0"/>
                    <a:pt x="1492406" y="334086"/>
                    <a:pt x="1492406" y="746203"/>
                  </a:cubicBezTo>
                  <a:cubicBezTo>
                    <a:pt x="1492406" y="1158320"/>
                    <a:pt x="1158320" y="1492406"/>
                    <a:pt x="746203" y="1492406"/>
                  </a:cubicBezTo>
                  <a:cubicBezTo>
                    <a:pt x="334086" y="1492406"/>
                    <a:pt x="0" y="1158320"/>
                    <a:pt x="0" y="746203"/>
                  </a:cubicBezTo>
                  <a:close/>
                </a:path>
              </a:pathLst>
            </a:custGeom>
            <a:solidFill>
              <a:srgbClr val="BFBFBF"/>
            </a:solidFill>
            <a:ln w="28575" cap="flat" cmpd="sng" algn="ctr">
              <a:solidFill>
                <a:srgbClr val="7F7F7F"/>
              </a:solidFill>
              <a:prstDash val="solid"/>
              <a:miter lim="800000"/>
            </a:ln>
            <a:effectLst/>
          </p:spPr>
          <p:txBody>
            <a:bodyPr spcFirstLastPara="0" vert="horz" wrap="square" lIns="47923" tIns="47923" rIns="47923" bIns="47923" numCol="1" spcCol="1270" anchor="ctr" anchorCtr="0">
              <a:noAutofit/>
            </a:bodyPr>
            <a:lstStyle/>
            <a:p>
              <a:endParaRPr lang="zh-CN" altLang="en-US" dirty="0"/>
            </a:p>
          </p:txBody>
        </p:sp>
        <p:sp>
          <p:nvSpPr>
            <p:cNvPr id="15" name="任意多边形: 形状 17" descr="KSO_WM_UNIT_INDEX=1_5&amp;KSO_WM_UNIT_TYPE=n_i&amp;KSO_WM_UNIT_ID=wpsdiag20164780_4*n_i*1_5&amp;KSO_WM_UNIT_LAYERLEVEL=1_1&amp;KSO_WM_UNIT_CLEAR=1&amp;KSO_WM_TAG_VERSION=1.0&amp;KSO_WM_BEAUTIFY_FLAG=#wm#&amp;KSO_WM_TEMPLATE_CATEGORY=wpsdiag&amp;KSO_WM_TEMPLATE_INDEX=20164780&amp;KSO_WM_SLIDE_ITEM_CNT=4&amp;KSO_WM_UNIT_FILL_TYPE=1&amp;KSO_WM_UNIT_FILL_FORE_SCHEMECOLOR_INDEX=6&amp;KSO_WM_UNIT_FILL_BACK_SCHEMECOLOR_INDEX=0&amp;KSO_WM_UNIT_LINE_FILL_TYPE=1&amp;KSO_WM_UNIT_LINE_FORE_SCHEMECOLOR_INDEX=5&amp;KSO_WM_UNIT_LINE_BACK_SCHEMECOLOR_INDEX=0"/>
            <p:cNvSpPr/>
            <p:nvPr/>
          </p:nvSpPr>
          <p:spPr>
            <a:xfrm>
              <a:off x="1320408" y="429263"/>
              <a:ext cx="211982" cy="211982"/>
            </a:xfrm>
            <a:custGeom>
              <a:avLst/>
              <a:gdLst>
                <a:gd name="connsiteX0" fmla="*/ 0 w 1492405"/>
                <a:gd name="connsiteY0" fmla="*/ 746203 h 1492405"/>
                <a:gd name="connsiteX1" fmla="*/ 746203 w 1492405"/>
                <a:gd name="connsiteY1" fmla="*/ 0 h 1492405"/>
                <a:gd name="connsiteX2" fmla="*/ 1492406 w 1492405"/>
                <a:gd name="connsiteY2" fmla="*/ 746203 h 1492405"/>
                <a:gd name="connsiteX3" fmla="*/ 746203 w 1492405"/>
                <a:gd name="connsiteY3" fmla="*/ 1492406 h 1492405"/>
                <a:gd name="connsiteX4" fmla="*/ 0 w 1492405"/>
                <a:gd name="connsiteY4" fmla="*/ 746203 h 14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05" h="1492405">
                  <a:moveTo>
                    <a:pt x="0" y="746203"/>
                  </a:moveTo>
                  <a:cubicBezTo>
                    <a:pt x="0" y="334086"/>
                    <a:pt x="334086" y="0"/>
                    <a:pt x="746203" y="0"/>
                  </a:cubicBezTo>
                  <a:cubicBezTo>
                    <a:pt x="1158320" y="0"/>
                    <a:pt x="1492406" y="334086"/>
                    <a:pt x="1492406" y="746203"/>
                  </a:cubicBezTo>
                  <a:cubicBezTo>
                    <a:pt x="1492406" y="1158320"/>
                    <a:pt x="1158320" y="1492406"/>
                    <a:pt x="746203" y="1492406"/>
                  </a:cubicBezTo>
                  <a:cubicBezTo>
                    <a:pt x="334086" y="1492406"/>
                    <a:pt x="0" y="1158320"/>
                    <a:pt x="0" y="746203"/>
                  </a:cubicBezTo>
                  <a:close/>
                </a:path>
              </a:pathLst>
            </a:custGeom>
            <a:solidFill>
              <a:srgbClr val="BFBFBF"/>
            </a:solidFill>
            <a:ln w="28575" cap="flat" cmpd="sng" algn="ctr">
              <a:solidFill>
                <a:srgbClr val="7F7F7F"/>
              </a:solidFill>
              <a:prstDash val="solid"/>
              <a:miter lim="800000"/>
            </a:ln>
            <a:effectLst/>
          </p:spPr>
          <p:txBody>
            <a:bodyPr spcFirstLastPara="0" vert="horz" wrap="square" lIns="47923" tIns="47923" rIns="47923" bIns="47923" numCol="1" spcCol="1270" anchor="ctr" anchorCtr="0">
              <a:noAutofit/>
            </a:bodyPr>
            <a:lstStyle/>
            <a:p>
              <a:endParaRPr lang="zh-CN" altLang="en-US"/>
            </a:p>
          </p:txBody>
        </p:sp>
        <p:sp>
          <p:nvSpPr>
            <p:cNvPr id="16" name="任意多边形: 形状 18" descr="KSO_WM_UNIT_INDEX=1_6&amp;KSO_WM_UNIT_TYPE=n_i&amp;KSO_WM_UNIT_ID=wpsdiag20164780_4*n_i*1_6&amp;KSO_WM_UNIT_LAYERLEVEL=1_1&amp;KSO_WM_UNIT_CLEAR=1&amp;KSO_WM_TAG_VERSION=1.0&amp;KSO_WM_BEAUTIFY_FLAG=#wm#&amp;KSO_WM_TEMPLATE_CATEGORY=wpsdiag&amp;KSO_WM_TEMPLATE_INDEX=20164780&amp;KSO_WM_SLIDE_ITEM_CNT=4&amp;KSO_WM_UNIT_FILL_TYPE=1&amp;KSO_WM_UNIT_FILL_FORE_SCHEMECOLOR_INDEX=6&amp;KSO_WM_UNIT_FILL_BACK_SCHEMECOLOR_INDEX=0&amp;KSO_WM_UNIT_LINE_FILL_TYPE=1&amp;KSO_WM_UNIT_LINE_FORE_SCHEMECOLOR_INDEX=5&amp;KSO_WM_UNIT_LINE_BACK_SCHEMECOLOR_INDEX=0"/>
            <p:cNvSpPr/>
            <p:nvPr/>
          </p:nvSpPr>
          <p:spPr>
            <a:xfrm>
              <a:off x="975436" y="817131"/>
              <a:ext cx="211982" cy="211982"/>
            </a:xfrm>
            <a:custGeom>
              <a:avLst/>
              <a:gdLst>
                <a:gd name="connsiteX0" fmla="*/ 0 w 1492405"/>
                <a:gd name="connsiteY0" fmla="*/ 746203 h 1492405"/>
                <a:gd name="connsiteX1" fmla="*/ 746203 w 1492405"/>
                <a:gd name="connsiteY1" fmla="*/ 0 h 1492405"/>
                <a:gd name="connsiteX2" fmla="*/ 1492406 w 1492405"/>
                <a:gd name="connsiteY2" fmla="*/ 746203 h 1492405"/>
                <a:gd name="connsiteX3" fmla="*/ 746203 w 1492405"/>
                <a:gd name="connsiteY3" fmla="*/ 1492406 h 1492405"/>
                <a:gd name="connsiteX4" fmla="*/ 0 w 1492405"/>
                <a:gd name="connsiteY4" fmla="*/ 746203 h 14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05" h="1492405">
                  <a:moveTo>
                    <a:pt x="0" y="746203"/>
                  </a:moveTo>
                  <a:cubicBezTo>
                    <a:pt x="0" y="334086"/>
                    <a:pt x="334086" y="0"/>
                    <a:pt x="746203" y="0"/>
                  </a:cubicBezTo>
                  <a:cubicBezTo>
                    <a:pt x="1158320" y="0"/>
                    <a:pt x="1492406" y="334086"/>
                    <a:pt x="1492406" y="746203"/>
                  </a:cubicBezTo>
                  <a:cubicBezTo>
                    <a:pt x="1492406" y="1158320"/>
                    <a:pt x="1158320" y="1492406"/>
                    <a:pt x="746203" y="1492406"/>
                  </a:cubicBezTo>
                  <a:cubicBezTo>
                    <a:pt x="334086" y="1492406"/>
                    <a:pt x="0" y="1158320"/>
                    <a:pt x="0" y="746203"/>
                  </a:cubicBezTo>
                  <a:close/>
                </a:path>
              </a:pathLst>
            </a:custGeom>
            <a:solidFill>
              <a:srgbClr val="BFBFBF"/>
            </a:solidFill>
            <a:ln w="28575" cap="flat" cmpd="sng" algn="ctr">
              <a:solidFill>
                <a:srgbClr val="7F7F7F"/>
              </a:solidFill>
              <a:prstDash val="solid"/>
              <a:miter lim="800000"/>
            </a:ln>
            <a:effectLst/>
          </p:spPr>
          <p:txBody>
            <a:bodyPr spcFirstLastPara="0" vert="horz" wrap="square" lIns="47923" tIns="47923" rIns="47923" bIns="47923" numCol="1" spcCol="1270" anchor="ctr" anchorCtr="0">
              <a:noAutofit/>
            </a:bodyPr>
            <a:lstStyle/>
            <a:p>
              <a:endParaRPr lang="zh-CN" altLang="en-US" dirty="0"/>
            </a:p>
          </p:txBody>
        </p:sp>
        <p:sp>
          <p:nvSpPr>
            <p:cNvPr id="17" name="任意多边形: 形状 19" descr="KSO_WM_UNIT_INDEX=1_7&amp;KSO_WM_UNIT_TYPE=n_i&amp;KSO_WM_UNIT_ID=wpsdiag20164780_4*n_i*1_7&amp;KSO_WM_UNIT_LAYERLEVEL=1_1&amp;KSO_WM_UNIT_CLEAR=1&amp;KSO_WM_TAG_VERSION=1.0&amp;KSO_WM_BEAUTIFY_FLAG=#wm#&amp;KSO_WM_TEMPLATE_CATEGORY=wpsdiag&amp;KSO_WM_TEMPLATE_INDEX=20164780&amp;KSO_WM_SLIDE_ITEM_CNT=4&amp;KSO_WM_UNIT_FILL_TYPE=1&amp;KSO_WM_UNIT_FILL_FORE_SCHEMECOLOR_INDEX=6&amp;KSO_WM_UNIT_FILL_BACK_SCHEMECOLOR_INDEX=0&amp;KSO_WM_UNIT_LINE_FILL_TYPE=1&amp;KSO_WM_UNIT_LINE_FORE_SCHEMECOLOR_INDEX=5&amp;KSO_WM_UNIT_LINE_BACK_SCHEMECOLOR_INDEX=0"/>
            <p:cNvSpPr/>
            <p:nvPr/>
          </p:nvSpPr>
          <p:spPr>
            <a:xfrm>
              <a:off x="548676" y="429263"/>
              <a:ext cx="207976" cy="211982"/>
            </a:xfrm>
            <a:custGeom>
              <a:avLst/>
              <a:gdLst>
                <a:gd name="connsiteX0" fmla="*/ 0 w 1492405"/>
                <a:gd name="connsiteY0" fmla="*/ 746203 h 1492405"/>
                <a:gd name="connsiteX1" fmla="*/ 746203 w 1492405"/>
                <a:gd name="connsiteY1" fmla="*/ 0 h 1492405"/>
                <a:gd name="connsiteX2" fmla="*/ 1492406 w 1492405"/>
                <a:gd name="connsiteY2" fmla="*/ 746203 h 1492405"/>
                <a:gd name="connsiteX3" fmla="*/ 746203 w 1492405"/>
                <a:gd name="connsiteY3" fmla="*/ 1492406 h 1492405"/>
                <a:gd name="connsiteX4" fmla="*/ 0 w 1492405"/>
                <a:gd name="connsiteY4" fmla="*/ 746203 h 14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05" h="1492405">
                  <a:moveTo>
                    <a:pt x="0" y="746203"/>
                  </a:moveTo>
                  <a:cubicBezTo>
                    <a:pt x="0" y="334086"/>
                    <a:pt x="334086" y="0"/>
                    <a:pt x="746203" y="0"/>
                  </a:cubicBezTo>
                  <a:cubicBezTo>
                    <a:pt x="1158320" y="0"/>
                    <a:pt x="1492406" y="334086"/>
                    <a:pt x="1492406" y="746203"/>
                  </a:cubicBezTo>
                  <a:cubicBezTo>
                    <a:pt x="1492406" y="1158320"/>
                    <a:pt x="1158320" y="1492406"/>
                    <a:pt x="746203" y="1492406"/>
                  </a:cubicBezTo>
                  <a:cubicBezTo>
                    <a:pt x="334086" y="1492406"/>
                    <a:pt x="0" y="1158320"/>
                    <a:pt x="0" y="746203"/>
                  </a:cubicBezTo>
                  <a:close/>
                </a:path>
              </a:pathLst>
            </a:custGeom>
            <a:solidFill>
              <a:srgbClr val="BFBFBF"/>
            </a:solidFill>
            <a:ln w="28575" cap="flat" cmpd="sng" algn="ctr">
              <a:solidFill>
                <a:srgbClr val="7F7F7F"/>
              </a:solidFill>
              <a:prstDash val="solid"/>
              <a:miter lim="800000"/>
            </a:ln>
            <a:effectLst/>
          </p:spPr>
          <p:txBody>
            <a:bodyPr spcFirstLastPara="0" vert="horz" wrap="square" lIns="47923" tIns="47923" rIns="47923" bIns="47923" numCol="1" spcCol="1270" anchor="ctr" anchorCtr="0">
              <a:noAutofit/>
            </a:bodyPr>
            <a:lstStyle/>
            <a:p>
              <a:endParaRPr lang="zh-CN" altLang="en-US"/>
            </a:p>
          </p:txBody>
        </p:sp>
        <p:sp>
          <p:nvSpPr>
            <p:cNvPr id="18" name="Freeform 7" descr="KSO_WM_UNIT_INDEX=1_8&amp;KSO_WM_UNIT_TYPE=n_i&amp;KSO_WM_UNIT_ID=wpsdiag20164780_4*n_i*1_8&amp;KSO_WM_UNIT_LAYERLEVEL=1_1&amp;KSO_WM_UNIT_CLEAR=1&amp;KSO_WM_TAG_VERSION=1.0&amp;KSO_WM_BEAUTIFY_FLAG=#wm#&amp;KSO_WM_TEMPLATE_CATEGORY=wpsdiag&amp;KSO_WM_TEMPLATE_INDEX=20164780&amp;KSO_WM_SLIDE_ITEM_CNT=4&amp;KSO_WM_UNIT_FILL_TYPE=1&amp;KSO_WM_UNIT_FILL_FORE_SCHEMECOLOR_INDEX=7&amp;KSO_WM_UNIT_FILL_BACK_SCHEMECOLOR_INDEX=0"/>
            <p:cNvSpPr>
              <a:spLocks noEditPoints="1" noChangeArrowheads="1"/>
            </p:cNvSpPr>
            <p:nvPr/>
          </p:nvSpPr>
          <p:spPr bwMode="auto">
            <a:xfrm>
              <a:off x="1038530" y="94090"/>
              <a:ext cx="81707" cy="91044"/>
            </a:xfrm>
            <a:custGeom>
              <a:avLst/>
              <a:gdLst>
                <a:gd name="T0" fmla="*/ 100 w 100"/>
                <a:gd name="T1" fmla="*/ 46 h 112"/>
                <a:gd name="T2" fmla="*/ 79 w 100"/>
                <a:gd name="T3" fmla="*/ 24 h 112"/>
                <a:gd name="T4" fmla="*/ 67 w 100"/>
                <a:gd name="T5" fmla="*/ 13 h 112"/>
                <a:gd name="T6" fmla="*/ 58 w 100"/>
                <a:gd name="T7" fmla="*/ 4 h 112"/>
                <a:gd name="T8" fmla="*/ 56 w 100"/>
                <a:gd name="T9" fmla="*/ 2 h 112"/>
                <a:gd name="T10" fmla="*/ 50 w 100"/>
                <a:gd name="T11" fmla="*/ 0 h 112"/>
                <a:gd name="T12" fmla="*/ 44 w 100"/>
                <a:gd name="T13" fmla="*/ 2 h 112"/>
                <a:gd name="T14" fmla="*/ 33 w 100"/>
                <a:gd name="T15" fmla="*/ 13 h 112"/>
                <a:gd name="T16" fmla="*/ 33 w 100"/>
                <a:gd name="T17" fmla="*/ 13 h 112"/>
                <a:gd name="T18" fmla="*/ 30 w 100"/>
                <a:gd name="T19" fmla="*/ 16 h 112"/>
                <a:gd name="T20" fmla="*/ 30 w 100"/>
                <a:gd name="T21" fmla="*/ 16 h 112"/>
                <a:gd name="T22" fmla="*/ 17 w 100"/>
                <a:gd name="T23" fmla="*/ 29 h 112"/>
                <a:gd name="T24" fmla="*/ 5 w 100"/>
                <a:gd name="T25" fmla="*/ 41 h 112"/>
                <a:gd name="T26" fmla="*/ 5 w 100"/>
                <a:gd name="T27" fmla="*/ 41 h 112"/>
                <a:gd name="T28" fmla="*/ 0 w 100"/>
                <a:gd name="T29" fmla="*/ 46 h 112"/>
                <a:gd name="T30" fmla="*/ 0 w 100"/>
                <a:gd name="T31" fmla="*/ 48 h 112"/>
                <a:gd name="T32" fmla="*/ 0 w 100"/>
                <a:gd name="T33" fmla="*/ 112 h 112"/>
                <a:gd name="T34" fmla="*/ 100 w 100"/>
                <a:gd name="T35" fmla="*/ 112 h 112"/>
                <a:gd name="T36" fmla="*/ 100 w 100"/>
                <a:gd name="T37" fmla="*/ 48 h 112"/>
                <a:gd name="T38" fmla="*/ 100 w 100"/>
                <a:gd name="T39" fmla="*/ 46 h 112"/>
                <a:gd name="T40" fmla="*/ 7 w 100"/>
                <a:gd name="T41" fmla="*/ 45 h 112"/>
                <a:gd name="T42" fmla="*/ 47 w 100"/>
                <a:gd name="T43" fmla="*/ 5 h 112"/>
                <a:gd name="T44" fmla="*/ 54 w 100"/>
                <a:gd name="T45" fmla="*/ 5 h 112"/>
                <a:gd name="T46" fmla="*/ 96 w 100"/>
                <a:gd name="T47" fmla="*/ 47 h 112"/>
                <a:gd name="T48" fmla="*/ 67 w 100"/>
                <a:gd name="T49" fmla="*/ 76 h 112"/>
                <a:gd name="T50" fmla="*/ 58 w 100"/>
                <a:gd name="T51" fmla="*/ 67 h 112"/>
                <a:gd name="T52" fmla="*/ 56 w 100"/>
                <a:gd name="T53" fmla="*/ 65 h 112"/>
                <a:gd name="T54" fmla="*/ 50 w 100"/>
                <a:gd name="T55" fmla="*/ 63 h 112"/>
                <a:gd name="T56" fmla="*/ 44 w 100"/>
                <a:gd name="T57" fmla="*/ 65 h 112"/>
                <a:gd name="T58" fmla="*/ 33 w 100"/>
                <a:gd name="T59" fmla="*/ 76 h 112"/>
                <a:gd name="T60" fmla="*/ 5 w 100"/>
                <a:gd name="T61" fmla="*/ 47 h 112"/>
                <a:gd name="T62" fmla="*/ 7 w 100"/>
                <a:gd name="T63" fmla="*/ 45 h 112"/>
                <a:gd name="T64" fmla="*/ 31 w 100"/>
                <a:gd name="T65" fmla="*/ 79 h 112"/>
                <a:gd name="T66" fmla="*/ 30 w 100"/>
                <a:gd name="T67" fmla="*/ 79 h 112"/>
                <a:gd name="T68" fmla="*/ 30 w 100"/>
                <a:gd name="T69" fmla="*/ 79 h 112"/>
                <a:gd name="T70" fmla="*/ 4 w 100"/>
                <a:gd name="T71" fmla="*/ 105 h 112"/>
                <a:gd name="T72" fmla="*/ 4 w 100"/>
                <a:gd name="T73" fmla="*/ 56 h 112"/>
                <a:gd name="T74" fmla="*/ 4 w 100"/>
                <a:gd name="T75" fmla="*/ 54 h 112"/>
                <a:gd name="T76" fmla="*/ 4 w 100"/>
                <a:gd name="T77" fmla="*/ 53 h 112"/>
                <a:gd name="T78" fmla="*/ 4 w 100"/>
                <a:gd name="T79" fmla="*/ 53 h 112"/>
                <a:gd name="T80" fmla="*/ 31 w 100"/>
                <a:gd name="T81" fmla="*/ 79 h 112"/>
                <a:gd name="T82" fmla="*/ 7 w 100"/>
                <a:gd name="T83" fmla="*/ 108 h 112"/>
                <a:gd name="T84" fmla="*/ 10 w 100"/>
                <a:gd name="T85" fmla="*/ 106 h 112"/>
                <a:gd name="T86" fmla="*/ 10 w 100"/>
                <a:gd name="T87" fmla="*/ 106 h 112"/>
                <a:gd name="T88" fmla="*/ 47 w 100"/>
                <a:gd name="T89" fmla="*/ 68 h 112"/>
                <a:gd name="T90" fmla="*/ 54 w 100"/>
                <a:gd name="T91" fmla="*/ 68 h 112"/>
                <a:gd name="T92" fmla="*/ 90 w 100"/>
                <a:gd name="T93" fmla="*/ 105 h 112"/>
                <a:gd name="T94" fmla="*/ 90 w 100"/>
                <a:gd name="T95" fmla="*/ 105 h 112"/>
                <a:gd name="T96" fmla="*/ 92 w 100"/>
                <a:gd name="T97" fmla="*/ 107 h 112"/>
                <a:gd name="T98" fmla="*/ 93 w 100"/>
                <a:gd name="T99" fmla="*/ 108 h 112"/>
                <a:gd name="T100" fmla="*/ 7 w 100"/>
                <a:gd name="T101" fmla="*/ 108 h 112"/>
                <a:gd name="T102" fmla="*/ 96 w 100"/>
                <a:gd name="T103" fmla="*/ 54 h 112"/>
                <a:gd name="T104" fmla="*/ 96 w 100"/>
                <a:gd name="T105" fmla="*/ 105 h 112"/>
                <a:gd name="T106" fmla="*/ 70 w 100"/>
                <a:gd name="T107" fmla="*/ 79 h 112"/>
                <a:gd name="T108" fmla="*/ 70 w 100"/>
                <a:gd name="T109" fmla="*/ 79 h 112"/>
                <a:gd name="T110" fmla="*/ 70 w 100"/>
                <a:gd name="T111" fmla="*/ 79 h 112"/>
                <a:gd name="T112" fmla="*/ 96 w 100"/>
                <a:gd name="T113" fmla="*/ 52 h 112"/>
                <a:gd name="T114" fmla="*/ 96 w 100"/>
                <a:gd name="T115" fmla="*/ 53 h 112"/>
                <a:gd name="T116" fmla="*/ 96 w 100"/>
                <a:gd name="T11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2">
                  <a:moveTo>
                    <a:pt x="100" y="46"/>
                  </a:moveTo>
                  <a:cubicBezTo>
                    <a:pt x="79" y="24"/>
                    <a:pt x="79" y="24"/>
                    <a:pt x="79" y="24"/>
                  </a:cubicBezTo>
                  <a:cubicBezTo>
                    <a:pt x="67" y="13"/>
                    <a:pt x="67" y="13"/>
                    <a:pt x="67" y="13"/>
                  </a:cubicBezTo>
                  <a:cubicBezTo>
                    <a:pt x="58" y="4"/>
                    <a:pt x="58" y="4"/>
                    <a:pt x="58" y="4"/>
                  </a:cubicBezTo>
                  <a:cubicBezTo>
                    <a:pt x="56" y="2"/>
                    <a:pt x="56" y="2"/>
                    <a:pt x="56" y="2"/>
                  </a:cubicBezTo>
                  <a:cubicBezTo>
                    <a:pt x="55" y="1"/>
                    <a:pt x="53" y="0"/>
                    <a:pt x="50" y="0"/>
                  </a:cubicBezTo>
                  <a:cubicBezTo>
                    <a:pt x="48" y="0"/>
                    <a:pt x="46" y="1"/>
                    <a:pt x="44" y="2"/>
                  </a:cubicBezTo>
                  <a:cubicBezTo>
                    <a:pt x="33" y="13"/>
                    <a:pt x="33" y="13"/>
                    <a:pt x="33" y="13"/>
                  </a:cubicBezTo>
                  <a:cubicBezTo>
                    <a:pt x="33" y="13"/>
                    <a:pt x="33" y="13"/>
                    <a:pt x="33" y="13"/>
                  </a:cubicBezTo>
                  <a:cubicBezTo>
                    <a:pt x="30" y="16"/>
                    <a:pt x="30" y="16"/>
                    <a:pt x="30" y="16"/>
                  </a:cubicBezTo>
                  <a:cubicBezTo>
                    <a:pt x="30" y="16"/>
                    <a:pt x="30" y="16"/>
                    <a:pt x="30" y="16"/>
                  </a:cubicBezTo>
                  <a:cubicBezTo>
                    <a:pt x="17" y="29"/>
                    <a:pt x="17" y="29"/>
                    <a:pt x="17" y="29"/>
                  </a:cubicBezTo>
                  <a:cubicBezTo>
                    <a:pt x="5" y="41"/>
                    <a:pt x="5" y="41"/>
                    <a:pt x="5" y="41"/>
                  </a:cubicBezTo>
                  <a:cubicBezTo>
                    <a:pt x="5" y="41"/>
                    <a:pt x="5" y="41"/>
                    <a:pt x="5"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7" y="45"/>
                  </a:moveTo>
                  <a:cubicBezTo>
                    <a:pt x="47" y="5"/>
                    <a:pt x="47" y="5"/>
                    <a:pt x="47" y="5"/>
                  </a:cubicBezTo>
                  <a:cubicBezTo>
                    <a:pt x="49" y="3"/>
                    <a:pt x="52" y="3"/>
                    <a:pt x="54" y="5"/>
                  </a:cubicBezTo>
                  <a:cubicBezTo>
                    <a:pt x="96" y="47"/>
                    <a:pt x="96" y="47"/>
                    <a:pt x="96" y="47"/>
                  </a:cubicBezTo>
                  <a:cubicBezTo>
                    <a:pt x="67" y="76"/>
                    <a:pt x="67" y="76"/>
                    <a:pt x="67" y="76"/>
                  </a:cubicBezTo>
                  <a:cubicBezTo>
                    <a:pt x="58" y="67"/>
                    <a:pt x="58" y="67"/>
                    <a:pt x="58" y="67"/>
                  </a:cubicBezTo>
                  <a:cubicBezTo>
                    <a:pt x="56" y="65"/>
                    <a:pt x="56" y="65"/>
                    <a:pt x="56" y="65"/>
                  </a:cubicBezTo>
                  <a:cubicBezTo>
                    <a:pt x="55" y="64"/>
                    <a:pt x="53" y="63"/>
                    <a:pt x="50" y="63"/>
                  </a:cubicBezTo>
                  <a:cubicBezTo>
                    <a:pt x="48" y="63"/>
                    <a:pt x="46" y="64"/>
                    <a:pt x="44" y="65"/>
                  </a:cubicBezTo>
                  <a:cubicBezTo>
                    <a:pt x="33" y="76"/>
                    <a:pt x="33" y="76"/>
                    <a:pt x="33" y="76"/>
                  </a:cubicBezTo>
                  <a:cubicBezTo>
                    <a:pt x="5" y="47"/>
                    <a:pt x="5" y="47"/>
                    <a:pt x="5" y="47"/>
                  </a:cubicBezTo>
                  <a:lnTo>
                    <a:pt x="7" y="45"/>
                  </a:lnTo>
                  <a:close/>
                  <a:moveTo>
                    <a:pt x="31" y="79"/>
                  </a:moveTo>
                  <a:cubicBezTo>
                    <a:pt x="30" y="79"/>
                    <a:pt x="30" y="79"/>
                    <a:pt x="30" y="79"/>
                  </a:cubicBezTo>
                  <a:cubicBezTo>
                    <a:pt x="30" y="79"/>
                    <a:pt x="30" y="79"/>
                    <a:pt x="30" y="79"/>
                  </a:cubicBezTo>
                  <a:cubicBezTo>
                    <a:pt x="4" y="105"/>
                    <a:pt x="4" y="105"/>
                    <a:pt x="4" y="105"/>
                  </a:cubicBezTo>
                  <a:cubicBezTo>
                    <a:pt x="4" y="56"/>
                    <a:pt x="4" y="56"/>
                    <a:pt x="4" y="56"/>
                  </a:cubicBezTo>
                  <a:cubicBezTo>
                    <a:pt x="4" y="54"/>
                    <a:pt x="4" y="54"/>
                    <a:pt x="4" y="54"/>
                  </a:cubicBezTo>
                  <a:cubicBezTo>
                    <a:pt x="4" y="53"/>
                    <a:pt x="4" y="53"/>
                    <a:pt x="4" y="53"/>
                  </a:cubicBezTo>
                  <a:cubicBezTo>
                    <a:pt x="4" y="53"/>
                    <a:pt x="4" y="53"/>
                    <a:pt x="4" y="53"/>
                  </a:cubicBezTo>
                  <a:lnTo>
                    <a:pt x="31" y="79"/>
                  </a:lnTo>
                  <a:close/>
                  <a:moveTo>
                    <a:pt x="7"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7" y="108"/>
                  </a:lnTo>
                  <a:close/>
                  <a:moveTo>
                    <a:pt x="96" y="54"/>
                  </a:moveTo>
                  <a:cubicBezTo>
                    <a:pt x="96" y="105"/>
                    <a:pt x="96" y="105"/>
                    <a:pt x="96" y="105"/>
                  </a:cubicBezTo>
                  <a:cubicBezTo>
                    <a:pt x="70" y="79"/>
                    <a:pt x="70" y="79"/>
                    <a:pt x="70" y="79"/>
                  </a:cubicBezTo>
                  <a:cubicBezTo>
                    <a:pt x="70" y="79"/>
                    <a:pt x="70" y="79"/>
                    <a:pt x="70" y="79"/>
                  </a:cubicBezTo>
                  <a:cubicBezTo>
                    <a:pt x="70" y="79"/>
                    <a:pt x="70" y="79"/>
                    <a:pt x="70" y="79"/>
                  </a:cubicBezTo>
                  <a:cubicBezTo>
                    <a:pt x="96" y="52"/>
                    <a:pt x="96" y="52"/>
                    <a:pt x="96" y="52"/>
                  </a:cubicBezTo>
                  <a:cubicBezTo>
                    <a:pt x="96" y="53"/>
                    <a:pt x="96" y="53"/>
                    <a:pt x="96" y="53"/>
                  </a:cubicBezTo>
                  <a:lnTo>
                    <a:pt x="96" y="54"/>
                  </a:lnTo>
                  <a:close/>
                </a:path>
              </a:pathLst>
            </a:custGeom>
            <a:solidFill>
              <a:srgbClr val="404040"/>
            </a:solidFill>
            <a:ln>
              <a:noFill/>
            </a:ln>
          </p:spPr>
          <p:txBody>
            <a:bodyPr/>
            <a:lstStyle/>
            <a:p>
              <a:endParaRPr lang="zh-CN" altLang="en-US" dirty="0"/>
            </a:p>
          </p:txBody>
        </p:sp>
        <p:grpSp>
          <p:nvGrpSpPr>
            <p:cNvPr id="19" name="组合 21"/>
            <p:cNvGrpSpPr/>
            <p:nvPr/>
          </p:nvGrpSpPr>
          <p:grpSpPr>
            <a:xfrm>
              <a:off x="613194" y="476368"/>
              <a:ext cx="74934" cy="101167"/>
              <a:chOff x="613194" y="416275"/>
              <a:chExt cx="346075" cy="467225"/>
            </a:xfrm>
            <a:solidFill>
              <a:sysClr val="windowText" lastClr="000000">
                <a:lumMod val="75000"/>
                <a:lumOff val="25000"/>
              </a:sysClr>
            </a:solidFill>
          </p:grpSpPr>
          <p:sp>
            <p:nvSpPr>
              <p:cNvPr id="29" name="Freeform 16" descr="KSO_WM_UNIT_INDEX=1_9&amp;KSO_WM_UNIT_TYPE=n_i&amp;KSO_WM_UNIT_ID=wpsdiag20164780_4*n_i*1_9&amp;KSO_WM_UNIT_LAYERLEVEL=1_1&amp;KSO_WM_UNIT_CLEAR=1&amp;KSO_WM_TAG_VERSION=1.0&amp;KSO_WM_BEAUTIFY_FLAG=#wm#&amp;KSO_WM_TEMPLATE_CATEGORY=wpsdiag&amp;KSO_WM_TEMPLATE_INDEX=20164780&amp;KSO_WM_SLIDE_ITEM_CNT=4&amp;KSO_WM_UNIT_FILL_TYPE=1&amp;KSO_WM_UNIT_FILL_FORE_SCHEMECOLOR_INDEX=7&amp;KSO_WM_UNIT_FILL_BACK_SCHEMECOLOR_INDEX=0&amp;KSO_WM_UNIT_LINE_FILL_TYPE=1&amp;KSO_WM_UNIT_LINE_FORE_SCHEMECOLOR_INDEX=0&amp;KSO_WM_UNIT_LINE_BACK_SCHEMECOLOR_INDEX=0"/>
              <p:cNvSpPr>
                <a:spLocks noEditPoints="1"/>
              </p:cNvSpPr>
              <p:nvPr/>
            </p:nvSpPr>
            <p:spPr bwMode="auto">
              <a:xfrm>
                <a:off x="613194" y="416275"/>
                <a:ext cx="346075" cy="422775"/>
              </a:xfrm>
              <a:custGeom>
                <a:avLst/>
                <a:gdLst>
                  <a:gd name="T0" fmla="*/ 80 w 92"/>
                  <a:gd name="T1" fmla="*/ 74 h 92"/>
                  <a:gd name="T2" fmla="*/ 80 w 92"/>
                  <a:gd name="T3" fmla="*/ 42 h 92"/>
                  <a:gd name="T4" fmla="*/ 52 w 92"/>
                  <a:gd name="T5" fmla="*/ 8 h 92"/>
                  <a:gd name="T6" fmla="*/ 52 w 92"/>
                  <a:gd name="T7" fmla="*/ 4 h 92"/>
                  <a:gd name="T8" fmla="*/ 48 w 92"/>
                  <a:gd name="T9" fmla="*/ 0 h 92"/>
                  <a:gd name="T10" fmla="*/ 44 w 92"/>
                  <a:gd name="T11" fmla="*/ 0 h 92"/>
                  <a:gd name="T12" fmla="*/ 40 w 92"/>
                  <a:gd name="T13" fmla="*/ 4 h 92"/>
                  <a:gd name="T14" fmla="*/ 40 w 92"/>
                  <a:gd name="T15" fmla="*/ 8 h 92"/>
                  <a:gd name="T16" fmla="*/ 12 w 92"/>
                  <a:gd name="T17" fmla="*/ 42 h 92"/>
                  <a:gd name="T18" fmla="*/ 12 w 92"/>
                  <a:gd name="T19" fmla="*/ 74 h 92"/>
                  <a:gd name="T20" fmla="*/ 0 w 92"/>
                  <a:gd name="T21" fmla="*/ 85 h 92"/>
                  <a:gd name="T22" fmla="*/ 0 w 92"/>
                  <a:gd name="T23" fmla="*/ 92 h 92"/>
                  <a:gd name="T24" fmla="*/ 92 w 92"/>
                  <a:gd name="T25" fmla="*/ 92 h 92"/>
                  <a:gd name="T26" fmla="*/ 92 w 92"/>
                  <a:gd name="T27" fmla="*/ 85 h 92"/>
                  <a:gd name="T28" fmla="*/ 80 w 92"/>
                  <a:gd name="T29" fmla="*/ 74 h 92"/>
                  <a:gd name="T30" fmla="*/ 88 w 92"/>
                  <a:gd name="T31" fmla="*/ 88 h 92"/>
                  <a:gd name="T32" fmla="*/ 4 w 92"/>
                  <a:gd name="T33" fmla="*/ 88 h 92"/>
                  <a:gd name="T34" fmla="*/ 4 w 92"/>
                  <a:gd name="T35" fmla="*/ 87 h 92"/>
                  <a:gd name="T36" fmla="*/ 14 w 92"/>
                  <a:gd name="T37" fmla="*/ 77 h 92"/>
                  <a:gd name="T38" fmla="*/ 16 w 92"/>
                  <a:gd name="T39" fmla="*/ 76 h 92"/>
                  <a:gd name="T40" fmla="*/ 16 w 92"/>
                  <a:gd name="T41" fmla="*/ 74 h 92"/>
                  <a:gd name="T42" fmla="*/ 16 w 92"/>
                  <a:gd name="T43" fmla="*/ 42 h 92"/>
                  <a:gd name="T44" fmla="*/ 46 w 92"/>
                  <a:gd name="T45" fmla="*/ 12 h 92"/>
                  <a:gd name="T46" fmla="*/ 76 w 92"/>
                  <a:gd name="T47" fmla="*/ 42 h 92"/>
                  <a:gd name="T48" fmla="*/ 76 w 92"/>
                  <a:gd name="T49" fmla="*/ 74 h 92"/>
                  <a:gd name="T50" fmla="*/ 76 w 92"/>
                  <a:gd name="T51" fmla="*/ 76 h 92"/>
                  <a:gd name="T52" fmla="*/ 77 w 92"/>
                  <a:gd name="T53" fmla="*/ 77 h 92"/>
                  <a:gd name="T54" fmla="*/ 88 w 92"/>
                  <a:gd name="T55" fmla="*/ 87 h 92"/>
                  <a:gd name="T56" fmla="*/ 88 w 92"/>
                  <a:gd name="T57"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92">
                    <a:moveTo>
                      <a:pt x="80" y="74"/>
                    </a:moveTo>
                    <a:cubicBezTo>
                      <a:pt x="80" y="42"/>
                      <a:pt x="80" y="42"/>
                      <a:pt x="80" y="42"/>
                    </a:cubicBezTo>
                    <a:cubicBezTo>
                      <a:pt x="80" y="25"/>
                      <a:pt x="67" y="11"/>
                      <a:pt x="52" y="8"/>
                    </a:cubicBezTo>
                    <a:cubicBezTo>
                      <a:pt x="52" y="4"/>
                      <a:pt x="52" y="4"/>
                      <a:pt x="52" y="4"/>
                    </a:cubicBezTo>
                    <a:cubicBezTo>
                      <a:pt x="52" y="2"/>
                      <a:pt x="50" y="0"/>
                      <a:pt x="48" y="0"/>
                    </a:cubicBezTo>
                    <a:cubicBezTo>
                      <a:pt x="44" y="0"/>
                      <a:pt x="44" y="0"/>
                      <a:pt x="44" y="0"/>
                    </a:cubicBezTo>
                    <a:cubicBezTo>
                      <a:pt x="41" y="0"/>
                      <a:pt x="40" y="2"/>
                      <a:pt x="40" y="4"/>
                    </a:cubicBezTo>
                    <a:cubicBezTo>
                      <a:pt x="40" y="8"/>
                      <a:pt x="40" y="8"/>
                      <a:pt x="40" y="8"/>
                    </a:cubicBezTo>
                    <a:cubicBezTo>
                      <a:pt x="24" y="11"/>
                      <a:pt x="12" y="25"/>
                      <a:pt x="12" y="42"/>
                    </a:cubicBezTo>
                    <a:cubicBezTo>
                      <a:pt x="12" y="74"/>
                      <a:pt x="12" y="74"/>
                      <a:pt x="12" y="74"/>
                    </a:cubicBezTo>
                    <a:cubicBezTo>
                      <a:pt x="0" y="85"/>
                      <a:pt x="0" y="85"/>
                      <a:pt x="0" y="85"/>
                    </a:cubicBezTo>
                    <a:cubicBezTo>
                      <a:pt x="0" y="92"/>
                      <a:pt x="0" y="92"/>
                      <a:pt x="0" y="92"/>
                    </a:cubicBezTo>
                    <a:cubicBezTo>
                      <a:pt x="92" y="92"/>
                      <a:pt x="92" y="92"/>
                      <a:pt x="92" y="92"/>
                    </a:cubicBezTo>
                    <a:cubicBezTo>
                      <a:pt x="92" y="85"/>
                      <a:pt x="92" y="85"/>
                      <a:pt x="92" y="85"/>
                    </a:cubicBezTo>
                    <a:lnTo>
                      <a:pt x="80" y="74"/>
                    </a:lnTo>
                    <a:close/>
                    <a:moveTo>
                      <a:pt x="88" y="88"/>
                    </a:moveTo>
                    <a:cubicBezTo>
                      <a:pt x="4" y="88"/>
                      <a:pt x="4" y="88"/>
                      <a:pt x="4" y="88"/>
                    </a:cubicBezTo>
                    <a:cubicBezTo>
                      <a:pt x="4" y="87"/>
                      <a:pt x="4" y="87"/>
                      <a:pt x="4" y="87"/>
                    </a:cubicBezTo>
                    <a:cubicBezTo>
                      <a:pt x="14" y="77"/>
                      <a:pt x="14" y="77"/>
                      <a:pt x="14" y="77"/>
                    </a:cubicBezTo>
                    <a:cubicBezTo>
                      <a:pt x="16" y="76"/>
                      <a:pt x="16" y="76"/>
                      <a:pt x="16" y="76"/>
                    </a:cubicBezTo>
                    <a:cubicBezTo>
                      <a:pt x="16" y="74"/>
                      <a:pt x="16" y="74"/>
                      <a:pt x="16" y="74"/>
                    </a:cubicBezTo>
                    <a:cubicBezTo>
                      <a:pt x="16" y="42"/>
                      <a:pt x="16" y="42"/>
                      <a:pt x="16" y="42"/>
                    </a:cubicBezTo>
                    <a:cubicBezTo>
                      <a:pt x="16" y="25"/>
                      <a:pt x="29" y="12"/>
                      <a:pt x="46" y="12"/>
                    </a:cubicBezTo>
                    <a:cubicBezTo>
                      <a:pt x="62" y="12"/>
                      <a:pt x="76" y="25"/>
                      <a:pt x="76" y="42"/>
                    </a:cubicBezTo>
                    <a:cubicBezTo>
                      <a:pt x="76" y="74"/>
                      <a:pt x="76" y="74"/>
                      <a:pt x="76" y="74"/>
                    </a:cubicBezTo>
                    <a:cubicBezTo>
                      <a:pt x="76" y="76"/>
                      <a:pt x="76" y="76"/>
                      <a:pt x="76" y="76"/>
                    </a:cubicBezTo>
                    <a:cubicBezTo>
                      <a:pt x="77" y="77"/>
                      <a:pt x="77" y="77"/>
                      <a:pt x="77" y="77"/>
                    </a:cubicBezTo>
                    <a:cubicBezTo>
                      <a:pt x="88" y="87"/>
                      <a:pt x="88" y="87"/>
                      <a:pt x="88" y="87"/>
                    </a:cubicBezTo>
                    <a:lnTo>
                      <a:pt x="88" y="88"/>
                    </a:lnTo>
                    <a:close/>
                  </a:path>
                </a:pathLst>
              </a:custGeom>
              <a:solidFill>
                <a:srgbClr val="404040"/>
              </a:solidFill>
              <a:ln>
                <a:noFill/>
              </a:ln>
            </p:spPr>
            <p:txBody>
              <a:bodyPr/>
              <a:lstStyle/>
              <a:p>
                <a:endParaRPr lang="zh-CN" altLang="en-US"/>
              </a:p>
            </p:txBody>
          </p:sp>
          <p:sp>
            <p:nvSpPr>
              <p:cNvPr id="30" name="Freeform 17" descr="KSO_WM_UNIT_INDEX=1_10&amp;KSO_WM_UNIT_TYPE=n_i&amp;KSO_WM_UNIT_ID=wpsdiag20164780_4*n_i*1_10&amp;KSO_WM_UNIT_LAYERLEVEL=1_1&amp;KSO_WM_UNIT_CLEAR=1&amp;KSO_WM_TAG_VERSION=1.0&amp;KSO_WM_BEAUTIFY_FLAG=#wm#&amp;KSO_WM_TEMPLATE_CATEGORY=wpsdiag&amp;KSO_WM_TEMPLATE_INDEX=20164780&amp;KSO_WM_SLIDE_ITEM_CNT=4&amp;KSO_WM_UNIT_FILL_TYPE=1&amp;KSO_WM_UNIT_FILL_FORE_SCHEMECOLOR_INDEX=7&amp;KSO_WM_UNIT_FILL_BACK_SCHEMECOLOR_INDEX=0&amp;KSO_WM_UNIT_LINE_FILL_TYPE=1&amp;KSO_WM_UNIT_LINE_FORE_SCHEMECOLOR_INDEX=0&amp;KSO_WM_UNIT_LINE_BACK_SCHEMECOLOR_INDEX=0"/>
              <p:cNvSpPr/>
              <p:nvPr/>
            </p:nvSpPr>
            <p:spPr bwMode="auto">
              <a:xfrm>
                <a:off x="756069" y="853337"/>
                <a:ext cx="60325" cy="30163"/>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3" y="8"/>
                      <a:pt x="8" y="8"/>
                    </a:cubicBezTo>
                    <a:close/>
                  </a:path>
                </a:pathLst>
              </a:custGeom>
              <a:solidFill>
                <a:srgbClr val="404040"/>
              </a:solidFill>
              <a:ln>
                <a:noFill/>
              </a:ln>
            </p:spPr>
            <p:txBody>
              <a:bodyPr/>
              <a:lstStyle/>
              <a:p>
                <a:endParaRPr lang="zh-CN" altLang="en-US"/>
              </a:p>
            </p:txBody>
          </p:sp>
        </p:grpSp>
        <p:sp>
          <p:nvSpPr>
            <p:cNvPr id="20" name="Freeform 51" descr="KSO_WM_UNIT_INDEX=1_11&amp;KSO_WM_UNIT_TYPE=n_i&amp;KSO_WM_UNIT_ID=wpsdiag20164780_4*n_i*1_11&amp;KSO_WM_UNIT_LAYERLEVEL=1_1&amp;KSO_WM_UNIT_CLEAR=1&amp;KSO_WM_TAG_VERSION=1.0&amp;KSO_WM_BEAUTIFY_FLAG=#wm#&amp;KSO_WM_TEMPLATE_CATEGORY=wpsdiag&amp;KSO_WM_TEMPLATE_INDEX=20164780&amp;KSO_WM_SLIDE_ITEM_CNT=4&amp;KSO_WM_UNIT_FILL_TYPE=1&amp;KSO_WM_UNIT_FILL_FORE_SCHEMECOLOR_INDEX=7&amp;KSO_WM_UNIT_FILL_BACK_SCHEMECOLOR_INDEX=0"/>
            <p:cNvSpPr>
              <a:spLocks noEditPoints="1" noChangeArrowheads="1"/>
            </p:cNvSpPr>
            <p:nvPr/>
          </p:nvSpPr>
          <p:spPr bwMode="auto">
            <a:xfrm>
              <a:off x="1393950" y="488098"/>
              <a:ext cx="64898" cy="94313"/>
            </a:xfrm>
            <a:custGeom>
              <a:avLst/>
              <a:gdLst>
                <a:gd name="T0" fmla="*/ 80 w 80"/>
                <a:gd name="T1" fmla="*/ 40 h 116"/>
                <a:gd name="T2" fmla="*/ 40 w 80"/>
                <a:gd name="T3" fmla="*/ 0 h 116"/>
                <a:gd name="T4" fmla="*/ 0 w 80"/>
                <a:gd name="T5" fmla="*/ 40 h 116"/>
                <a:gd name="T6" fmla="*/ 16 w 80"/>
                <a:gd name="T7" fmla="*/ 72 h 116"/>
                <a:gd name="T8" fmla="*/ 16 w 80"/>
                <a:gd name="T9" fmla="*/ 72 h 116"/>
                <a:gd name="T10" fmla="*/ 17 w 80"/>
                <a:gd name="T11" fmla="*/ 72 h 116"/>
                <a:gd name="T12" fmla="*/ 17 w 80"/>
                <a:gd name="T13" fmla="*/ 72 h 116"/>
                <a:gd name="T14" fmla="*/ 24 w 80"/>
                <a:gd name="T15" fmla="*/ 88 h 116"/>
                <a:gd name="T16" fmla="*/ 24 w 80"/>
                <a:gd name="T17" fmla="*/ 116 h 116"/>
                <a:gd name="T18" fmla="*/ 56 w 80"/>
                <a:gd name="T19" fmla="*/ 116 h 116"/>
                <a:gd name="T20" fmla="*/ 56 w 80"/>
                <a:gd name="T21" fmla="*/ 88 h 116"/>
                <a:gd name="T22" fmla="*/ 64 w 80"/>
                <a:gd name="T23" fmla="*/ 72 h 116"/>
                <a:gd name="T24" fmla="*/ 64 w 80"/>
                <a:gd name="T25" fmla="*/ 72 h 116"/>
                <a:gd name="T26" fmla="*/ 80 w 80"/>
                <a:gd name="T27" fmla="*/ 40 h 116"/>
                <a:gd name="T28" fmla="*/ 28 w 80"/>
                <a:gd name="T29" fmla="*/ 112 h 116"/>
                <a:gd name="T30" fmla="*/ 28 w 80"/>
                <a:gd name="T31" fmla="*/ 100 h 116"/>
                <a:gd name="T32" fmla="*/ 52 w 80"/>
                <a:gd name="T33" fmla="*/ 100 h 116"/>
                <a:gd name="T34" fmla="*/ 52 w 80"/>
                <a:gd name="T35" fmla="*/ 112 h 116"/>
                <a:gd name="T36" fmla="*/ 28 w 80"/>
                <a:gd name="T37" fmla="*/ 112 h 116"/>
                <a:gd name="T38" fmla="*/ 40 w 80"/>
                <a:gd name="T39" fmla="*/ 44 h 116"/>
                <a:gd name="T40" fmla="*/ 36 w 80"/>
                <a:gd name="T41" fmla="*/ 40 h 116"/>
                <a:gd name="T42" fmla="*/ 40 w 80"/>
                <a:gd name="T43" fmla="*/ 36 h 116"/>
                <a:gd name="T44" fmla="*/ 44 w 80"/>
                <a:gd name="T45" fmla="*/ 40 h 116"/>
                <a:gd name="T46" fmla="*/ 40 w 80"/>
                <a:gd name="T47" fmla="*/ 44 h 116"/>
                <a:gd name="T48" fmla="*/ 62 w 80"/>
                <a:gd name="T49" fmla="*/ 68 h 116"/>
                <a:gd name="T50" fmla="*/ 62 w 80"/>
                <a:gd name="T51" fmla="*/ 69 h 116"/>
                <a:gd name="T52" fmla="*/ 52 w 80"/>
                <a:gd name="T53" fmla="*/ 88 h 116"/>
                <a:gd name="T54" fmla="*/ 52 w 80"/>
                <a:gd name="T55" fmla="*/ 96 h 116"/>
                <a:gd name="T56" fmla="*/ 42 w 80"/>
                <a:gd name="T57" fmla="*/ 96 h 116"/>
                <a:gd name="T58" fmla="*/ 42 w 80"/>
                <a:gd name="T59" fmla="*/ 47 h 116"/>
                <a:gd name="T60" fmla="*/ 48 w 80"/>
                <a:gd name="T61" fmla="*/ 40 h 116"/>
                <a:gd name="T62" fmla="*/ 40 w 80"/>
                <a:gd name="T63" fmla="*/ 32 h 116"/>
                <a:gd name="T64" fmla="*/ 32 w 80"/>
                <a:gd name="T65" fmla="*/ 40 h 116"/>
                <a:gd name="T66" fmla="*/ 38 w 80"/>
                <a:gd name="T67" fmla="*/ 47 h 116"/>
                <a:gd name="T68" fmla="*/ 38 w 80"/>
                <a:gd name="T69" fmla="*/ 96 h 116"/>
                <a:gd name="T70" fmla="*/ 28 w 80"/>
                <a:gd name="T71" fmla="*/ 96 h 116"/>
                <a:gd name="T72" fmla="*/ 28 w 80"/>
                <a:gd name="T73" fmla="*/ 88 h 116"/>
                <a:gd name="T74" fmla="*/ 19 w 80"/>
                <a:gd name="T75" fmla="*/ 69 h 116"/>
                <a:gd name="T76" fmla="*/ 19 w 80"/>
                <a:gd name="T77" fmla="*/ 69 h 116"/>
                <a:gd name="T78" fmla="*/ 19 w 80"/>
                <a:gd name="T79" fmla="*/ 69 h 116"/>
                <a:gd name="T80" fmla="*/ 19 w 80"/>
                <a:gd name="T81" fmla="*/ 68 h 116"/>
                <a:gd name="T82" fmla="*/ 4 w 80"/>
                <a:gd name="T83" fmla="*/ 40 h 116"/>
                <a:gd name="T84" fmla="*/ 40 w 80"/>
                <a:gd name="T85" fmla="*/ 4 h 116"/>
                <a:gd name="T86" fmla="*/ 76 w 80"/>
                <a:gd name="T87" fmla="*/ 40 h 116"/>
                <a:gd name="T88" fmla="*/ 62 w 80"/>
                <a:gd name="T89" fmla="*/ 6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16">
                  <a:moveTo>
                    <a:pt x="80" y="40"/>
                  </a:moveTo>
                  <a:cubicBezTo>
                    <a:pt x="80" y="18"/>
                    <a:pt x="63" y="0"/>
                    <a:pt x="40" y="0"/>
                  </a:cubicBezTo>
                  <a:cubicBezTo>
                    <a:pt x="18" y="0"/>
                    <a:pt x="0" y="18"/>
                    <a:pt x="0" y="40"/>
                  </a:cubicBezTo>
                  <a:cubicBezTo>
                    <a:pt x="0" y="53"/>
                    <a:pt x="7" y="64"/>
                    <a:pt x="16" y="72"/>
                  </a:cubicBezTo>
                  <a:cubicBezTo>
                    <a:pt x="16" y="72"/>
                    <a:pt x="16" y="72"/>
                    <a:pt x="16" y="72"/>
                  </a:cubicBezTo>
                  <a:cubicBezTo>
                    <a:pt x="16" y="72"/>
                    <a:pt x="17" y="72"/>
                    <a:pt x="17" y="72"/>
                  </a:cubicBezTo>
                  <a:cubicBezTo>
                    <a:pt x="17" y="72"/>
                    <a:pt x="17" y="72"/>
                    <a:pt x="17" y="72"/>
                  </a:cubicBezTo>
                  <a:cubicBezTo>
                    <a:pt x="20" y="74"/>
                    <a:pt x="24" y="80"/>
                    <a:pt x="24" y="88"/>
                  </a:cubicBezTo>
                  <a:cubicBezTo>
                    <a:pt x="24" y="116"/>
                    <a:pt x="24" y="116"/>
                    <a:pt x="24" y="116"/>
                  </a:cubicBezTo>
                  <a:cubicBezTo>
                    <a:pt x="56" y="116"/>
                    <a:pt x="56" y="116"/>
                    <a:pt x="56" y="116"/>
                  </a:cubicBezTo>
                  <a:cubicBezTo>
                    <a:pt x="56" y="88"/>
                    <a:pt x="56" y="88"/>
                    <a:pt x="56" y="88"/>
                  </a:cubicBezTo>
                  <a:cubicBezTo>
                    <a:pt x="56" y="80"/>
                    <a:pt x="61" y="74"/>
                    <a:pt x="64" y="72"/>
                  </a:cubicBezTo>
                  <a:cubicBezTo>
                    <a:pt x="64" y="72"/>
                    <a:pt x="64" y="72"/>
                    <a:pt x="64" y="72"/>
                  </a:cubicBezTo>
                  <a:cubicBezTo>
                    <a:pt x="74" y="64"/>
                    <a:pt x="80" y="53"/>
                    <a:pt x="80" y="40"/>
                  </a:cubicBezTo>
                  <a:close/>
                  <a:moveTo>
                    <a:pt x="28" y="112"/>
                  </a:moveTo>
                  <a:cubicBezTo>
                    <a:pt x="28" y="100"/>
                    <a:pt x="28" y="100"/>
                    <a:pt x="28" y="100"/>
                  </a:cubicBezTo>
                  <a:cubicBezTo>
                    <a:pt x="52" y="100"/>
                    <a:pt x="52" y="100"/>
                    <a:pt x="52" y="100"/>
                  </a:cubicBezTo>
                  <a:cubicBezTo>
                    <a:pt x="52" y="112"/>
                    <a:pt x="52" y="112"/>
                    <a:pt x="52" y="112"/>
                  </a:cubicBezTo>
                  <a:lnTo>
                    <a:pt x="28" y="112"/>
                  </a:lnTo>
                  <a:close/>
                  <a:moveTo>
                    <a:pt x="40" y="44"/>
                  </a:moveTo>
                  <a:cubicBezTo>
                    <a:pt x="38" y="44"/>
                    <a:pt x="36" y="42"/>
                    <a:pt x="36" y="40"/>
                  </a:cubicBezTo>
                  <a:cubicBezTo>
                    <a:pt x="36" y="37"/>
                    <a:pt x="38" y="36"/>
                    <a:pt x="40" y="36"/>
                  </a:cubicBezTo>
                  <a:cubicBezTo>
                    <a:pt x="43" y="36"/>
                    <a:pt x="44" y="37"/>
                    <a:pt x="44" y="40"/>
                  </a:cubicBezTo>
                  <a:cubicBezTo>
                    <a:pt x="44" y="42"/>
                    <a:pt x="43" y="44"/>
                    <a:pt x="40" y="44"/>
                  </a:cubicBezTo>
                  <a:close/>
                  <a:moveTo>
                    <a:pt x="62" y="68"/>
                  </a:moveTo>
                  <a:cubicBezTo>
                    <a:pt x="62" y="68"/>
                    <a:pt x="62" y="69"/>
                    <a:pt x="62" y="69"/>
                  </a:cubicBezTo>
                  <a:cubicBezTo>
                    <a:pt x="57" y="72"/>
                    <a:pt x="52" y="78"/>
                    <a:pt x="52" y="88"/>
                  </a:cubicBezTo>
                  <a:cubicBezTo>
                    <a:pt x="52" y="96"/>
                    <a:pt x="52" y="96"/>
                    <a:pt x="52" y="96"/>
                  </a:cubicBezTo>
                  <a:cubicBezTo>
                    <a:pt x="42" y="96"/>
                    <a:pt x="42" y="96"/>
                    <a:pt x="42" y="96"/>
                  </a:cubicBezTo>
                  <a:cubicBezTo>
                    <a:pt x="42" y="47"/>
                    <a:pt x="42" y="47"/>
                    <a:pt x="42" y="47"/>
                  </a:cubicBezTo>
                  <a:cubicBezTo>
                    <a:pt x="46" y="47"/>
                    <a:pt x="48" y="43"/>
                    <a:pt x="48" y="40"/>
                  </a:cubicBezTo>
                  <a:cubicBezTo>
                    <a:pt x="48" y="35"/>
                    <a:pt x="45" y="32"/>
                    <a:pt x="40" y="32"/>
                  </a:cubicBezTo>
                  <a:cubicBezTo>
                    <a:pt x="36" y="32"/>
                    <a:pt x="32" y="35"/>
                    <a:pt x="32" y="40"/>
                  </a:cubicBezTo>
                  <a:cubicBezTo>
                    <a:pt x="32" y="43"/>
                    <a:pt x="35" y="47"/>
                    <a:pt x="38" y="47"/>
                  </a:cubicBezTo>
                  <a:cubicBezTo>
                    <a:pt x="38" y="96"/>
                    <a:pt x="38" y="96"/>
                    <a:pt x="38" y="96"/>
                  </a:cubicBezTo>
                  <a:cubicBezTo>
                    <a:pt x="28" y="96"/>
                    <a:pt x="28" y="96"/>
                    <a:pt x="28" y="96"/>
                  </a:cubicBezTo>
                  <a:cubicBezTo>
                    <a:pt x="28" y="88"/>
                    <a:pt x="28" y="88"/>
                    <a:pt x="28" y="88"/>
                  </a:cubicBezTo>
                  <a:cubicBezTo>
                    <a:pt x="28" y="79"/>
                    <a:pt x="24" y="72"/>
                    <a:pt x="19" y="69"/>
                  </a:cubicBezTo>
                  <a:cubicBezTo>
                    <a:pt x="19" y="69"/>
                    <a:pt x="19" y="69"/>
                    <a:pt x="19" y="69"/>
                  </a:cubicBezTo>
                  <a:cubicBezTo>
                    <a:pt x="19" y="69"/>
                    <a:pt x="19" y="69"/>
                    <a:pt x="19" y="69"/>
                  </a:cubicBezTo>
                  <a:cubicBezTo>
                    <a:pt x="19" y="68"/>
                    <a:pt x="19" y="68"/>
                    <a:pt x="19" y="68"/>
                  </a:cubicBezTo>
                  <a:cubicBezTo>
                    <a:pt x="10" y="61"/>
                    <a:pt x="4" y="51"/>
                    <a:pt x="4" y="40"/>
                  </a:cubicBezTo>
                  <a:cubicBezTo>
                    <a:pt x="4" y="20"/>
                    <a:pt x="21" y="4"/>
                    <a:pt x="40" y="4"/>
                  </a:cubicBezTo>
                  <a:cubicBezTo>
                    <a:pt x="60" y="4"/>
                    <a:pt x="76" y="20"/>
                    <a:pt x="76" y="40"/>
                  </a:cubicBezTo>
                  <a:cubicBezTo>
                    <a:pt x="76" y="51"/>
                    <a:pt x="71" y="62"/>
                    <a:pt x="62" y="68"/>
                  </a:cubicBezTo>
                  <a:close/>
                </a:path>
              </a:pathLst>
            </a:custGeom>
            <a:solidFill>
              <a:srgbClr val="404040"/>
            </a:solidFill>
            <a:ln>
              <a:noFill/>
            </a:ln>
          </p:spPr>
          <p:txBody>
            <a:bodyPr/>
            <a:lstStyle/>
            <a:p>
              <a:endParaRPr lang="zh-CN" altLang="en-US"/>
            </a:p>
          </p:txBody>
        </p:sp>
        <p:sp>
          <p:nvSpPr>
            <p:cNvPr id="21" name="Freeform 45" descr="KSO_WM_UNIT_INDEX=1_12&amp;KSO_WM_UNIT_TYPE=n_i&amp;KSO_WM_UNIT_ID=wpsdiag20164780_4*n_i*1_12&amp;KSO_WM_UNIT_LAYERLEVEL=1_1&amp;KSO_WM_UNIT_CLEAR=1&amp;KSO_WM_TAG_VERSION=1.0&amp;KSO_WM_BEAUTIFY_FLAG=#wm#&amp;KSO_WM_TEMPLATE_CATEGORY=wpsdiag&amp;KSO_WM_TEMPLATE_INDEX=20164780&amp;KSO_WM_SLIDE_ITEM_CNT=4&amp;KSO_WM_UNIT_FILL_TYPE=1&amp;KSO_WM_UNIT_FILL_FORE_SCHEMECOLOR_INDEX=7&amp;KSO_WM_UNIT_FILL_BACK_SCHEMECOLOR_INDEX=0"/>
            <p:cNvSpPr>
              <a:spLocks noEditPoints="1" noChangeArrowheads="1"/>
            </p:cNvSpPr>
            <p:nvPr/>
          </p:nvSpPr>
          <p:spPr bwMode="auto">
            <a:xfrm>
              <a:off x="1031171" y="887541"/>
              <a:ext cx="96426" cy="92344"/>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rgbClr val="404040"/>
            </a:solidFill>
            <a:ln>
              <a:noFill/>
            </a:ln>
          </p:spPr>
          <p:txBody>
            <a:bodyPr/>
            <a:lstStyle/>
            <a:p>
              <a:endParaRPr lang="zh-CN" altLang="en-US"/>
            </a:p>
          </p:txBody>
        </p:sp>
        <p:sp>
          <p:nvSpPr>
            <p:cNvPr id="22" name="文本框 17" descr="KSO_WM_UNIT_INDEX=1_2_4_1&amp;KSO_WM_UNIT_TYPE=n_h_h_f&amp;KSO_WM_UNIT_ID=wpsdiag20164780_4*n_h_h_f*1_2_4_1&amp;KSO_WM_UNIT_LAYERLEVEL=1_1_1_1&amp;KSO_WM_UNIT_HIGHLIGHT=0&amp;KSO_WM_UNIT_CLEAR=0&amp;KSO_WM_UNIT_COMPATIBLE=0&amp;KSO_WM_UNIT_PRESET_TEXT=请在此输入您的文本。请在此输入您的文本。&amp;KSO_WM_UNIT_VALUE=27&amp;KSO_WM_TAG_VERSION=1.0&amp;KSO_WM_BEAUTIFY_FLAG=#wm#&amp;KSO_WM_TEMPLATE_CATEGORY=wpsdiag&amp;KSO_WM_TEMPLATE_INDEX=20164780&amp;KSO_WM_UNIT_BIND_DECORATION_IDS=wpsdiag20164780_4*n_i*1_4;wpsdiag20164780_4*n_i*1_8&amp;KSO_WM_SLIDE_ITEM_CNT=4&amp;KSO_WM_UNIT_TEXT_FILL_TYPE=1&amp;KSO_WM_UNIT_TEXT_FILL_FORE_SCHEMECOLOR_INDEX=13"/>
            <p:cNvSpPr txBox="1"/>
            <p:nvPr/>
          </p:nvSpPr>
          <p:spPr>
            <a:xfrm>
              <a:off x="1187476" y="90818"/>
              <a:ext cx="506327" cy="121948"/>
            </a:xfrm>
            <a:prstGeom prst="rect">
              <a:avLst/>
            </a:prstGeom>
            <a:noFill/>
          </p:spPr>
          <p:txBody>
            <a:bodyPr wrap="square" rtlCol="0">
              <a:noAutofit/>
            </a:bodyPr>
            <a:lstStyle/>
            <a:p>
              <a:pPr>
                <a:lnSpc>
                  <a:spcPct val="120000"/>
                </a:lnSpc>
                <a:spcAft>
                  <a:spcPts val="0"/>
                </a:spcAft>
              </a:pPr>
              <a:r>
                <a:rPr lang="zh-CN" altLang="en-US" sz="1500" spc="80" dirty="0">
                  <a:solidFill>
                    <a:srgbClr val="000000"/>
                  </a:solidFill>
                  <a:latin typeface="宋体" panose="02010600030101010101" pitchFamily="2" charset="-122"/>
                  <a:ea typeface="黑体" panose="02010609060101010101" pitchFamily="49" charset="-122"/>
                  <a:cs typeface="Times New Roman" panose="02020603050405020304" pitchFamily="18" charset="0"/>
                </a:rPr>
                <a:t>学生素质考核</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23" name="文本框 19" descr="KSO_WM_UNIT_INDEX=1_2_4_1&amp;KSO_WM_UNIT_TYPE=n_h_h_a&amp;KSO_WM_UNIT_ID=wpsdiag20164780_4*n_h_h_a*1_2_4_1&amp;KSO_WM_UNIT_LAYERLEVEL=1_1_1_1&amp;KSO_WM_UNIT_HIGHLIGHT=0&amp;KSO_WM_UNIT_CLEAR=0&amp;KSO_WM_UNIT_COMPATIBLE=0&amp;KSO_WM_UNIT_PRESET_TEXT=输入标题&amp;KSO_WM_UNIT_VALUE=7&amp;KSO_WM_TAG_VERSION=1.0&amp;KSO_WM_BEAUTIFY_FLAG=#wm#&amp;KSO_WM_TEMPLATE_CATEGORY=wpsdiag&amp;KSO_WM_TEMPLATE_INDEX=20164780&amp;KSO_WM_UNIT_BIND_DECORATION_IDS=wpsdiag20164780_4*n_i*1_4;wpsdiag20164780_4*n_i*1_8&amp;KSO_WM_SLIDE_ITEM_CNT=4&amp;KSO_WM_UNIT_TEXT_FILL_TYPE=1&amp;KSO_WM_UNIT_TEXT_FILL_FORE_SCHEMECOLOR_INDEX=13"/>
            <p:cNvSpPr txBox="1"/>
            <p:nvPr/>
          </p:nvSpPr>
          <p:spPr>
            <a:xfrm>
              <a:off x="1187418" y="-30878"/>
              <a:ext cx="506289" cy="111914"/>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24" name="文本框 20" descr="KSO_WM_UNIT_INDEX=1_2_2_1&amp;KSO_WM_UNIT_TYPE=n_h_h_f&amp;KSO_WM_UNIT_ID=wpsdiag20164780_4*n_h_h_f*1_2_2_1&amp;KSO_WM_UNIT_LAYERLEVEL=1_1_1_1&amp;KSO_WM_UNIT_HIGHLIGHT=0&amp;KSO_WM_UNIT_CLEAR=0&amp;KSO_WM_UNIT_COMPATIBLE=0&amp;KSO_WM_UNIT_PRESET_TEXT=请在此输入您的文本。请在此输入您的文本。&amp;KSO_WM_UNIT_VALUE=27&amp;KSO_WM_TAG_VERSION=1.0&amp;KSO_WM_BEAUTIFY_FLAG=#wm#&amp;KSO_WM_TEMPLATE_CATEGORY=wpsdiag&amp;KSO_WM_TEMPLATE_INDEX=20164780&amp;KSO_WM_UNIT_BIND_DECORATION_IDS=wpsdiag20164780_4*n_i*1_6;wpsdiag20164780_4*n_i*1_12&amp;KSO_WM_SLIDE_ITEM_CNT=4&amp;KSO_WM_UNIT_TEXT_FILL_TYPE=1&amp;KSO_WM_UNIT_TEXT_FILL_FORE_SCHEMECOLOR_INDEX=13"/>
            <p:cNvSpPr txBox="1"/>
            <p:nvPr/>
          </p:nvSpPr>
          <p:spPr>
            <a:xfrm>
              <a:off x="522281" y="887541"/>
              <a:ext cx="398009" cy="112878"/>
            </a:xfrm>
            <a:prstGeom prst="rect">
              <a:avLst/>
            </a:prstGeom>
            <a:noFill/>
          </p:spPr>
          <p:txBody>
            <a:bodyPr wrap="square" rtlCol="0">
              <a:noAutofit/>
            </a:bodyPr>
            <a:lstStyle/>
            <a:p>
              <a:pPr algn="r">
                <a:lnSpc>
                  <a:spcPct val="80000"/>
                </a:lnSpc>
                <a:spcAft>
                  <a:spcPts val="0"/>
                </a:spcAft>
              </a:pPr>
              <a:r>
                <a:rPr lang="zh-CN" altLang="en-US" sz="1500" spc="80" dirty="0">
                  <a:solidFill>
                    <a:srgbClr val="000000"/>
                  </a:solidFill>
                  <a:latin typeface="宋体" panose="02010600030101010101" pitchFamily="2" charset="-122"/>
                  <a:ea typeface="黑体" panose="02010609060101010101" pitchFamily="49" charset="-122"/>
                  <a:cs typeface="Times New Roman" panose="02020603050405020304" pitchFamily="18" charset="0"/>
                </a:rPr>
                <a:t>教职工考核</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25" name="文本框 23" descr="KSO_WM_UNIT_INDEX=1_2_1_1&amp;KSO_WM_UNIT_TYPE=n_h_h_f&amp;KSO_WM_UNIT_ID=wpsdiag20164780_4*n_h_h_f*1_2_1_1&amp;KSO_WM_UNIT_LAYERLEVEL=1_1_1_1&amp;KSO_WM_UNIT_HIGHLIGHT=0&amp;KSO_WM_UNIT_CLEAR=0&amp;KSO_WM_UNIT_COMPATIBLE=0&amp;KSO_WM_UNIT_PRESET_TEXT=请在此输入您的文本。请在此输入您的文本。&amp;KSO_WM_UNIT_VALUE=27&amp;KSO_WM_TAG_VERSION=1.0&amp;KSO_WM_BEAUTIFY_FLAG=#wm#&amp;KSO_WM_TEMPLATE_CATEGORY=wpsdiag&amp;KSO_WM_TEMPLATE_INDEX=20164780&amp;KSO_WM_UNIT_BIND_DECORATION_IDS=wpsdiag20164780_4*n_i*1_7;wpsdiag20164780_4*n_i*1_9;wpsdiag20164780_4*n_i*1_10&amp;KSO_WM_SLIDE_ITEM_CNT=4&amp;KSO_WM_UNIT_TEXT_FILL_TYPE=1&amp;KSO_WM_UNIT_TEXT_FILL_FORE_SCHEMECOLOR_INDEX=13"/>
            <p:cNvSpPr txBox="1"/>
            <p:nvPr/>
          </p:nvSpPr>
          <p:spPr>
            <a:xfrm>
              <a:off x="0" y="484895"/>
              <a:ext cx="506327" cy="130518"/>
            </a:xfrm>
            <a:prstGeom prst="rect">
              <a:avLst/>
            </a:prstGeom>
            <a:noFill/>
          </p:spPr>
          <p:txBody>
            <a:bodyPr wrap="square" rtlCol="0">
              <a:noAutofit/>
            </a:bodyPr>
            <a:lstStyle/>
            <a:p>
              <a:pPr algn="r">
                <a:lnSpc>
                  <a:spcPct val="80000"/>
                </a:lnSpc>
                <a:spcAft>
                  <a:spcPts val="0"/>
                </a:spcAft>
              </a:pPr>
              <a:r>
                <a:rPr lang="zh-CN" altLang="en-US" sz="1500" spc="80" dirty="0">
                  <a:solidFill>
                    <a:srgbClr val="000000"/>
                  </a:solidFill>
                  <a:latin typeface="宋体" panose="02010600030101010101" pitchFamily="2" charset="-122"/>
                  <a:ea typeface="黑体" panose="02010609060101010101" pitchFamily="49" charset="-122"/>
                  <a:cs typeface="Times New Roman" panose="02020603050405020304" pitchFamily="18" charset="0"/>
                </a:rPr>
                <a:t>专业课程考核</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26" name="文本框 24" descr="KSO_WM_UNIT_INDEX=1_2_1_1&amp;KSO_WM_UNIT_TYPE=n_h_h_a&amp;KSO_WM_UNIT_ID=wpsdiag20164780_4*n_h_h_a*1_2_1_1&amp;KSO_WM_UNIT_LAYERLEVEL=1_1_1_1&amp;KSO_WM_UNIT_HIGHLIGHT=0&amp;KSO_WM_UNIT_CLEAR=0&amp;KSO_WM_UNIT_COMPATIBLE=0&amp;KSO_WM_UNIT_PRESET_TEXT=输入标题&amp;KSO_WM_UNIT_VALUE=7&amp;KSO_WM_TAG_VERSION=1.0&amp;KSO_WM_BEAUTIFY_FLAG=#wm#&amp;KSO_WM_TEMPLATE_CATEGORY=wpsdiag&amp;KSO_WM_TEMPLATE_INDEX=20164780&amp;KSO_WM_UNIT_BIND_DECORATION_IDS=wpsdiag20164780_4*n_i*1_7;wpsdiag20164780_4*n_i*1_9;wpsdiag20164780_4*n_i*1_10&amp;KSO_WM_SLIDE_ITEM_CNT=4&amp;KSO_WM_UNIT_TEXT_FILL_TYPE=1&amp;KSO_WM_UNIT_TEXT_FILL_FORE_SCHEMECOLOR_INDEX=13"/>
            <p:cNvSpPr txBox="1"/>
            <p:nvPr/>
          </p:nvSpPr>
          <p:spPr>
            <a:xfrm>
              <a:off x="0" y="358957"/>
              <a:ext cx="506289" cy="116173"/>
            </a:xfrm>
            <a:prstGeom prst="rect">
              <a:avLst/>
            </a:prstGeom>
            <a:noFill/>
          </p:spPr>
          <p:txBody>
            <a:bodyPr wrap="square" rtlCol="0" anchor="ctr" anchorCtr="0">
              <a:noAutofit/>
            </a:bodyPr>
            <a:lstStyle/>
            <a:p>
              <a:pPr algn="r">
                <a:lnSpc>
                  <a:spcPct val="80000"/>
                </a:lnSpc>
                <a:spcAft>
                  <a:spcPts val="0"/>
                </a:spcAft>
              </a:pPr>
              <a:r>
                <a:rPr lang="en-US" sz="1500" spc="80" dirty="0">
                  <a:solidFill>
                    <a:srgbClr val="000000"/>
                  </a:solidFill>
                  <a:latin typeface="黑体" panose="02010609060101010101" pitchFamily="49" charset="-122"/>
                  <a:ea typeface="宋体" panose="02010600030101010101" pitchFamily="2" charset="-122"/>
                  <a:cs typeface="Times New Roman" panose="02020603050405020304" pitchFamily="18" charset="0"/>
                </a:rPr>
                <a:t> </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27" name="文本框 25" descr="KSO_WM_UNIT_INDEX=1_2_3_1&amp;KSO_WM_UNIT_TYPE=n_h_h_f&amp;KSO_WM_UNIT_ID=wpsdiag20164780_4*n_h_h_f*1_2_3_1&amp;KSO_WM_UNIT_LAYERLEVEL=1_1_1_1&amp;KSO_WM_UNIT_HIGHLIGHT=0&amp;KSO_WM_UNIT_CLEAR=0&amp;KSO_WM_UNIT_COMPATIBLE=0&amp;KSO_WM_UNIT_PRESET_TEXT=请在此输入您的文本。请在此输入您的文本。&amp;KSO_WM_UNIT_VALUE=27&amp;KSO_WM_TAG_VERSION=1.0&amp;KSO_WM_BEAUTIFY_FLAG=#wm#&amp;KSO_WM_TEMPLATE_CATEGORY=wpsdiag&amp;KSO_WM_TEMPLATE_INDEX=20164780&amp;KSO_WM_UNIT_BIND_DECORATION_IDS=wpsdiag20164780_4*n_i*1_5;wpsdiag20164780_4*n_i*1_11&amp;KSO_WM_SLIDE_ITEM_CNT=4&amp;KSO_WM_UNIT_TEXT_FILL_TYPE=1&amp;KSO_WM_UNIT_TEXT_FILL_FORE_SCHEMECOLOR_INDEX=13"/>
            <p:cNvSpPr txBox="1"/>
            <p:nvPr/>
          </p:nvSpPr>
          <p:spPr>
            <a:xfrm>
              <a:off x="1550722" y="417116"/>
              <a:ext cx="526228" cy="185698"/>
            </a:xfrm>
            <a:prstGeom prst="rect">
              <a:avLst/>
            </a:prstGeom>
            <a:noFill/>
          </p:spPr>
          <p:txBody>
            <a:bodyPr wrap="square" rtlCol="0">
              <a:noAutofit/>
            </a:bodyPr>
            <a:lstStyle/>
            <a:p>
              <a:pPr algn="just">
                <a:lnSpc>
                  <a:spcPts val="4000"/>
                </a:lnSpc>
                <a:spcAft>
                  <a:spcPts val="0"/>
                </a:spcAft>
              </a:pPr>
              <a:r>
                <a:rPr lang="zh-CN" altLang="en-US" sz="1500" spc="8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目标管理考核</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28" name="文本框 26" descr="KSO_WM_UNIT_INDEX=1_2_3_1&amp;KSO_WM_UNIT_TYPE=n_h_h_a&amp;KSO_WM_UNIT_ID=wpsdiag20164780_4*n_h_h_a*1_2_3_1&amp;KSO_WM_UNIT_LAYERLEVEL=1_1_1_1&amp;KSO_WM_UNIT_HIGHLIGHT=0&amp;KSO_WM_UNIT_CLEAR=0&amp;KSO_WM_UNIT_COMPATIBLE=0&amp;KSO_WM_UNIT_PRESET_TEXT=输入标题&amp;KSO_WM_UNIT_VALUE=7&amp;KSO_WM_TAG_VERSION=1.0&amp;KSO_WM_BEAUTIFY_FLAG=#wm#&amp;KSO_WM_TEMPLATE_CATEGORY=wpsdiag&amp;KSO_WM_TEMPLATE_INDEX=20164780&amp;KSO_WM_UNIT_BIND_DECORATION_IDS=wpsdiag20164780_4*n_i*1_5;wpsdiag20164780_4*n_i*1_11&amp;KSO_WM_SLIDE_ITEM_CNT=4&amp;KSO_WM_UNIT_TEXT_FILL_TYPE=1&amp;KSO_WM_UNIT_TEXT_FILL_FORE_SCHEMECOLOR_INDEX=13"/>
            <p:cNvSpPr txBox="1"/>
            <p:nvPr/>
          </p:nvSpPr>
          <p:spPr>
            <a:xfrm>
              <a:off x="1570661" y="454436"/>
              <a:ext cx="506289" cy="116117"/>
            </a:xfrm>
            <a:prstGeom prst="rect">
              <a:avLst/>
            </a:prstGeom>
            <a:noFill/>
          </p:spPr>
          <p:txBody>
            <a:bodyPr wrap="square" rtlCol="0" anchor="ctr" anchorCtr="0">
              <a:noAutofit/>
            </a:bodyPr>
            <a:lstStyle/>
            <a:p>
              <a:pPr algn="just">
                <a:lnSpc>
                  <a:spcPts val="4000"/>
                </a:lnSpc>
                <a:spcAft>
                  <a:spcPts val="0"/>
                </a:spcAft>
              </a:pPr>
              <a:endParaRPr lang="en-US" sz="2100" kern="100" dirty="0">
                <a:latin typeface="Times New Roman" panose="02020603050405020304" pitchFamily="18" charset="0"/>
                <a:ea typeface="仿宋_GB2312"/>
                <a:cs typeface="Times New Roman" panose="02020603050405020304" pitchFamily="18" charset="0"/>
              </a:endParaRPr>
            </a:p>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grpSp>
      <p:sp>
        <p:nvSpPr>
          <p:cNvPr id="31" name="矩形 30"/>
          <p:cNvSpPr/>
          <p:nvPr/>
        </p:nvSpPr>
        <p:spPr>
          <a:xfrm>
            <a:off x="5449651" y="3440593"/>
            <a:ext cx="1304845" cy="636068"/>
          </a:xfrm>
          <a:prstGeom prst="rect">
            <a:avLst/>
          </a:prstGeom>
        </p:spPr>
        <p:txBody>
          <a:bodyPr wrap="square" lIns="121917" tIns="60958" rIns="121917" bIns="60958">
            <a:spAutoFit/>
          </a:bodyPr>
          <a:lstStyle/>
          <a:p>
            <a:pPr algn="just">
              <a:lnSpc>
                <a:spcPts val="4000"/>
              </a:lnSpc>
              <a:spcAft>
                <a:spcPts val="0"/>
              </a:spcAft>
            </a:pPr>
            <a:r>
              <a:rPr lang="zh-CN" altLang="zh-CN" sz="1900" b="1" kern="100" dirty="0">
                <a:solidFill>
                  <a:srgbClr val="FF0000"/>
                </a:solidFill>
                <a:latin typeface="Times New Roman" panose="02020603050405020304" pitchFamily="18" charset="0"/>
                <a:ea typeface="仿宋_GB2312"/>
                <a:cs typeface="Times New Roman" panose="02020603050405020304" pitchFamily="18" charset="0"/>
              </a:rPr>
              <a:t>考核系统</a:t>
            </a:r>
            <a:endParaRPr lang="zh-CN" altLang="zh-CN" sz="1900" kern="100" dirty="0">
              <a:latin typeface="Times New Roman" panose="02020603050405020304" pitchFamily="18" charset="0"/>
              <a:ea typeface="仿宋_GB231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a:buNone/>
              </a:pPr>
              <a:r>
                <a:rPr lang="zh-CN" altLang="en-US" sz="2800" b="1" dirty="0" smtClean="0">
                  <a:solidFill>
                    <a:schemeClr val="bg1"/>
                  </a:solidFill>
                  <a:latin typeface="黑体" panose="02010609060101010101" pitchFamily="49" charset="-122"/>
                  <a:ea typeface="黑体" panose="02010609060101010101" pitchFamily="49" charset="-122"/>
                </a:rPr>
                <a:t>（四）</a:t>
              </a:r>
              <a:r>
                <a:rPr lang="zh-CN" altLang="zh-CN" sz="2800" b="1" dirty="0" smtClean="0">
                  <a:solidFill>
                    <a:schemeClr val="bg1"/>
                  </a:solidFill>
                  <a:latin typeface="黑体" panose="02010609060101010101" pitchFamily="49" charset="-122"/>
                  <a:ea typeface="黑体" panose="02010609060101010101" pitchFamily="49" charset="-122"/>
                </a:rPr>
                <a:t>搭建数据管理平台，实施数据采集分析</a:t>
              </a:r>
              <a:endParaRPr lang="en-US" altLang="zh-CN" sz="2800" b="1" dirty="0">
                <a:solidFill>
                  <a:schemeClr val="bg1"/>
                </a:solidFill>
                <a:latin typeface="黑体" panose="02010609060101010101" pitchFamily="49" charset="-122"/>
                <a:ea typeface="黑体" panose="02010609060101010101"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grpSp>
        <p:nvGrpSpPr>
          <p:cNvPr id="9" name="组合 7"/>
          <p:cNvGrpSpPr/>
          <p:nvPr/>
        </p:nvGrpSpPr>
        <p:grpSpPr>
          <a:xfrm>
            <a:off x="1869766" y="1575871"/>
            <a:ext cx="2000004" cy="2003897"/>
            <a:chOff x="1189156" y="1605793"/>
            <a:chExt cx="1509449" cy="1293289"/>
          </a:xfrm>
        </p:grpSpPr>
        <p:sp>
          <p:nvSpPr>
            <p:cNvPr id="10" name="Oval 4"/>
            <p:cNvSpPr>
              <a:spLocks noChangeArrowheads="1"/>
            </p:cNvSpPr>
            <p:nvPr/>
          </p:nvSpPr>
          <p:spPr bwMode="gray">
            <a:xfrm>
              <a:off x="1355613" y="1846569"/>
              <a:ext cx="1218477" cy="10525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1" name="Text Box 61"/>
            <p:cNvSpPr txBox="1">
              <a:spLocks noChangeArrowheads="1"/>
            </p:cNvSpPr>
            <p:nvPr/>
          </p:nvSpPr>
          <p:spPr bwMode="gray">
            <a:xfrm>
              <a:off x="1189156" y="1605793"/>
              <a:ext cx="1509449" cy="91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zh-CN" sz="3200" dirty="0">
                <a:solidFill>
                  <a:schemeClr val="accent1"/>
                </a:solidFill>
              </a:endParaRPr>
            </a:p>
            <a:p>
              <a:pPr algn="ctr" eaLnBrk="1" hangingPunct="1">
                <a:spcBef>
                  <a:spcPct val="50000"/>
                </a:spcBef>
              </a:pPr>
              <a:r>
                <a:rPr lang="zh-CN" altLang="en-US"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基础设施</a:t>
              </a:r>
              <a:endParaRPr lang="en-US" altLang="zh-CN"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ct val="50000"/>
                </a:spcBef>
              </a:pPr>
              <a:r>
                <a:rPr lang="zh-CN" altLang="en-US"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层面</a:t>
              </a:r>
            </a:p>
          </p:txBody>
        </p:sp>
      </p:grpSp>
      <p:grpSp>
        <p:nvGrpSpPr>
          <p:cNvPr id="12" name="组合 10"/>
          <p:cNvGrpSpPr/>
          <p:nvPr/>
        </p:nvGrpSpPr>
        <p:grpSpPr>
          <a:xfrm>
            <a:off x="1679292" y="3429796"/>
            <a:ext cx="8969116" cy="1565386"/>
            <a:chOff x="1009649" y="3632028"/>
            <a:chExt cx="7949357" cy="1386907"/>
          </a:xfrm>
        </p:grpSpPr>
        <p:sp>
          <p:nvSpPr>
            <p:cNvPr id="13" name="Line 58"/>
            <p:cNvSpPr>
              <a:spLocks noChangeShapeType="1"/>
            </p:cNvSpPr>
            <p:nvPr/>
          </p:nvSpPr>
          <p:spPr bwMode="black">
            <a:xfrm>
              <a:off x="1938160" y="3632028"/>
              <a:ext cx="0" cy="334962"/>
            </a:xfrm>
            <a:prstGeom prst="line">
              <a:avLst/>
            </a:prstGeom>
            <a:noFill/>
            <a:ln w="19050">
              <a:solidFill>
                <a:schemeClr val="bg1"/>
              </a:solidFill>
              <a:rou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4" name="Line 59"/>
            <p:cNvSpPr>
              <a:spLocks noChangeShapeType="1"/>
            </p:cNvSpPr>
            <p:nvPr/>
          </p:nvSpPr>
          <p:spPr bwMode="black">
            <a:xfrm flipH="1" flipV="1">
              <a:off x="1009649" y="3961474"/>
              <a:ext cx="1857020" cy="54021"/>
            </a:xfrm>
            <a:prstGeom prst="line">
              <a:avLst/>
            </a:prstGeom>
            <a:noFill/>
            <a:ln w="19050">
              <a:solidFill>
                <a:schemeClr val="bg1"/>
              </a:solidFill>
              <a:prstDash val="sysDot"/>
              <a:rou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5" name="Text Box 60"/>
            <p:cNvSpPr txBox="1">
              <a:spLocks noChangeArrowheads="1"/>
            </p:cNvSpPr>
            <p:nvPr/>
          </p:nvSpPr>
          <p:spPr bwMode="auto">
            <a:xfrm>
              <a:off x="1122412" y="4015453"/>
              <a:ext cx="2070101" cy="100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buClr>
                  <a:srgbClr val="080808"/>
                </a:buClr>
              </a:pPr>
              <a:r>
                <a:rPr lang="zh-CN" altLang="zh-CN" b="1" dirty="0"/>
                <a:t>完善学校信息化基础设施建设</a:t>
              </a:r>
              <a:endParaRPr lang="zh-CN" altLang="en-US" sz="2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30000"/>
                </a:lnSpc>
                <a:buClr>
                  <a:srgbClr val="080808"/>
                </a:buClr>
              </a:pPr>
              <a:endParaRPr lang="zh-CN" altLang="en-US" sz="13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Line 71"/>
            <p:cNvSpPr>
              <a:spLocks noChangeShapeType="1"/>
            </p:cNvSpPr>
            <p:nvPr/>
          </p:nvSpPr>
          <p:spPr bwMode="black">
            <a:xfrm>
              <a:off x="7762448" y="3634707"/>
              <a:ext cx="0" cy="334962"/>
            </a:xfrm>
            <a:prstGeom prst="line">
              <a:avLst/>
            </a:prstGeom>
            <a:noFill/>
            <a:ln w="19050">
              <a:solidFill>
                <a:schemeClr val="bg2"/>
              </a:solidFill>
              <a:rou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7" name="Line 72"/>
            <p:cNvSpPr>
              <a:spLocks noChangeShapeType="1"/>
            </p:cNvSpPr>
            <p:nvPr/>
          </p:nvSpPr>
          <p:spPr bwMode="black">
            <a:xfrm flipH="1" flipV="1">
              <a:off x="6665118" y="3969669"/>
              <a:ext cx="2025842" cy="54021"/>
            </a:xfrm>
            <a:prstGeom prst="line">
              <a:avLst/>
            </a:prstGeom>
            <a:noFill/>
            <a:ln w="19050">
              <a:solidFill>
                <a:schemeClr val="bg2"/>
              </a:solidFill>
              <a:prstDash val="sysDot"/>
              <a:rou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8" name="Text Box 73"/>
            <p:cNvSpPr txBox="1">
              <a:spLocks noChangeArrowheads="1"/>
            </p:cNvSpPr>
            <p:nvPr/>
          </p:nvSpPr>
          <p:spPr bwMode="auto">
            <a:xfrm>
              <a:off x="6764345" y="4229236"/>
              <a:ext cx="2194661" cy="5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zh-CN" altLang="zh-CN" b="1" dirty="0"/>
                <a:t>充分分析采集数据，发挥预警作用</a:t>
              </a:r>
              <a:endParaRPr lang="zh-CN" altLang="zh-CN" dirty="0"/>
            </a:p>
          </p:txBody>
        </p:sp>
      </p:grpSp>
      <p:grpSp>
        <p:nvGrpSpPr>
          <p:cNvPr id="19" name="组合 27"/>
          <p:cNvGrpSpPr/>
          <p:nvPr/>
        </p:nvGrpSpPr>
        <p:grpSpPr>
          <a:xfrm>
            <a:off x="8536446" y="1905430"/>
            <a:ext cx="1523812" cy="1524364"/>
            <a:chOff x="5149850" y="1974309"/>
            <a:chExt cx="1044575" cy="1122681"/>
          </a:xfrm>
        </p:grpSpPr>
        <p:sp>
          <p:nvSpPr>
            <p:cNvPr id="20" name="Oval 4"/>
            <p:cNvSpPr>
              <a:spLocks noChangeArrowheads="1"/>
            </p:cNvSpPr>
            <p:nvPr/>
          </p:nvSpPr>
          <p:spPr bwMode="gray">
            <a:xfrm>
              <a:off x="5153024" y="1974309"/>
              <a:ext cx="1035049" cy="11226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 name="Text Box 61"/>
            <p:cNvSpPr txBox="1">
              <a:spLocks noChangeArrowheads="1"/>
            </p:cNvSpPr>
            <p:nvPr/>
          </p:nvSpPr>
          <p:spPr bwMode="gray">
            <a:xfrm>
              <a:off x="5149850" y="2184812"/>
              <a:ext cx="1044575" cy="57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数据分析</a:t>
              </a:r>
              <a:endParaRPr lang="en-US" altLang="zh-CN"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ct val="50000"/>
                </a:spcBef>
              </a:pPr>
              <a:r>
                <a:rPr lang="zh-CN" altLang="en-US"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层面</a:t>
              </a:r>
            </a:p>
          </p:txBody>
        </p:sp>
      </p:grpSp>
      <p:grpSp>
        <p:nvGrpSpPr>
          <p:cNvPr id="22" name="组合 33"/>
          <p:cNvGrpSpPr/>
          <p:nvPr/>
        </p:nvGrpSpPr>
        <p:grpSpPr>
          <a:xfrm>
            <a:off x="5298307" y="1960967"/>
            <a:ext cx="1557991" cy="1429091"/>
            <a:chOff x="3164197" y="2044477"/>
            <a:chExt cx="1139204" cy="1052513"/>
          </a:xfrm>
        </p:grpSpPr>
        <p:sp>
          <p:nvSpPr>
            <p:cNvPr id="23" name="Oval 4"/>
            <p:cNvSpPr>
              <a:spLocks noChangeArrowheads="1"/>
            </p:cNvSpPr>
            <p:nvPr/>
          </p:nvSpPr>
          <p:spPr bwMode="gray">
            <a:xfrm>
              <a:off x="3216275" y="2044477"/>
              <a:ext cx="1035050" cy="1052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4" name="Text Box 61"/>
            <p:cNvSpPr txBox="1">
              <a:spLocks noChangeArrowheads="1"/>
            </p:cNvSpPr>
            <p:nvPr/>
          </p:nvSpPr>
          <p:spPr bwMode="gray">
            <a:xfrm>
              <a:off x="3164197" y="2230688"/>
              <a:ext cx="1139204" cy="5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数据管理</a:t>
              </a:r>
              <a:endPar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ct val="50000"/>
                </a:spcBef>
              </a:pP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层面</a:t>
              </a:r>
            </a:p>
          </p:txBody>
        </p:sp>
      </p:grpSp>
      <p:sp>
        <p:nvSpPr>
          <p:cNvPr id="25" name="Text Box 60"/>
          <p:cNvSpPr txBox="1">
            <a:spLocks noChangeArrowheads="1"/>
          </p:cNvSpPr>
          <p:nvPr/>
        </p:nvSpPr>
        <p:spPr bwMode="auto">
          <a:xfrm>
            <a:off x="5174709" y="3961695"/>
            <a:ext cx="1904765"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zh-CN" altLang="zh-CN" b="1" dirty="0"/>
              <a:t>建立数据管理系统，实施状态数据采集</a:t>
            </a:r>
            <a:endParaRPr lang="zh-CN" altLang="zh-CN" dirty="0"/>
          </a:p>
        </p:txBody>
      </p:sp>
      <p:sp>
        <p:nvSpPr>
          <p:cNvPr id="26" name="Line 59"/>
          <p:cNvSpPr>
            <a:spLocks noChangeShapeType="1"/>
          </p:cNvSpPr>
          <p:nvPr/>
        </p:nvSpPr>
        <p:spPr bwMode="black">
          <a:xfrm flipH="1">
            <a:off x="5079471" y="3771150"/>
            <a:ext cx="2163453" cy="60973"/>
          </a:xfrm>
          <a:prstGeom prst="line">
            <a:avLst/>
          </a:prstGeom>
          <a:noFill/>
          <a:ln w="19050">
            <a:solidFill>
              <a:schemeClr val="bg1"/>
            </a:solidFill>
            <a:prstDash val="sysDot"/>
            <a:round/>
          </a:ln>
          <a:extLst>
            <a:ext uri="{909E8E84-426E-40dd-AFC4-6F175D3DCCD1}">
              <a14:hiddenFill xmlns:a14="http://schemas.microsoft.com/office/drawing/2010/main">
                <a:noFill/>
              </a14:hiddenFill>
            </a:ext>
          </a:extLst>
        </p:spPr>
        <p:txBody>
          <a:bodyPr lIns="121917" tIns="60958" rIns="121917" bIns="60958"/>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7" name="Line 58"/>
          <p:cNvSpPr>
            <a:spLocks noChangeShapeType="1"/>
          </p:cNvSpPr>
          <p:nvPr/>
        </p:nvSpPr>
        <p:spPr bwMode="black">
          <a:xfrm>
            <a:off x="6031853" y="3390059"/>
            <a:ext cx="0" cy="378068"/>
          </a:xfrm>
          <a:prstGeom prst="line">
            <a:avLst/>
          </a:prstGeom>
          <a:noFill/>
          <a:ln w="19050">
            <a:solidFill>
              <a:schemeClr val="bg1"/>
            </a:solidFill>
            <a:round/>
          </a:ln>
          <a:extLst>
            <a:ext uri="{909E8E84-426E-40dd-AFC4-6F175D3DCCD1}">
              <a14:hiddenFill xmlns:a14="http://schemas.microsoft.com/office/drawing/2010/main">
                <a:noFill/>
              </a14:hiddenFill>
            </a:ext>
          </a:extLst>
        </p:spPr>
        <p:txBody>
          <a:bodyPr lIns="121917" tIns="60958" rIns="121917" bIns="60958"/>
          <a:lstStyle/>
          <a:p>
            <a:endParaRPr lang="zh-CN" altLang="en-US">
              <a:solidFill>
                <a:srgbClr val="56777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2800" b="1" dirty="0" smtClean="0">
                  <a:solidFill>
                    <a:schemeClr val="bg1"/>
                  </a:solidFill>
                  <a:latin typeface="黑体" pitchFamily="49" charset="-122"/>
                  <a:ea typeface="黑体" pitchFamily="49" charset="-122"/>
                  <a:cs typeface="Tahoma" panose="020B0604030504040204" pitchFamily="34" charset="0"/>
                </a:rPr>
                <a:t>数据采集</a:t>
              </a:r>
              <a:r>
                <a:rPr lang="zh-CN" altLang="en-US" sz="2800" b="1" dirty="0" smtClean="0">
                  <a:solidFill>
                    <a:schemeClr val="bg1"/>
                  </a:solidFill>
                  <a:latin typeface="黑体" pitchFamily="49" charset="-122"/>
                  <a:ea typeface="黑体" pitchFamily="49" charset="-122"/>
                  <a:cs typeface="Tahoma" panose="020B0604030504040204" pitchFamily="34" charset="0"/>
                </a:rPr>
                <a:t>流程示意图</a:t>
              </a:r>
              <a:endParaRPr kumimoji="0" lang="zh-CN" altLang="en-US" sz="2800" dirty="0">
                <a:solidFill>
                  <a:schemeClr val="bg1"/>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grpSp>
        <p:nvGrpSpPr>
          <p:cNvPr id="10" name="组合 11" descr="KSO_WM_TAG_VERSION=1.0&amp;KSO_WM_BEAUTIFY_FLAG=#wm#&amp;KSO_WM_UNIT_TYPE=i&amp;KSO_WM_UNIT_ID=wpsdiag20164566_6*i*1&amp;KSO_WM_TEMPLATE_CATEGORY=wpsdiag&amp;KSO_WM_TEMPLATE_INDEX=20164566"/>
          <p:cNvGrpSpPr/>
          <p:nvPr/>
        </p:nvGrpSpPr>
        <p:grpSpPr>
          <a:xfrm>
            <a:off x="1270670" y="1989277"/>
            <a:ext cx="9937104" cy="3841339"/>
            <a:chOff x="0" y="0"/>
            <a:chExt cx="2019868" cy="1034484"/>
          </a:xfrm>
        </p:grpSpPr>
        <p:sp>
          <p:nvSpPr>
            <p:cNvPr id="11" name="任意多边形: 形状 12" descr="KSO_WM_UNIT_INDEX=1_1&amp;KSO_WM_UNIT_TYPE=m_i&amp;KSO_WM_UNIT_ID=wpsdiag20164566_6*m_i*1_1&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5&amp;KSO_WM_UNIT_FILL_BACK_SCHEMECOLOR_INDEX=0&amp;KSO_WM_UNIT_LINE_FILL_TYPE=1&amp;KSO_WM_UNIT_LINE_FORE_SCHEMECOLOR_INDEX=5&amp;KSO_WM_UNIT_LINE_BACK_SCHEMECOLOR_INDEX=0"/>
            <p:cNvSpPr/>
            <p:nvPr/>
          </p:nvSpPr>
          <p:spPr>
            <a:xfrm>
              <a:off x="0" y="612991"/>
              <a:ext cx="511137" cy="18217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D9D9D9"/>
            </a:solidFill>
            <a:ln w="28575" cap="flat" cmpd="sng" algn="ctr">
              <a:solidFill>
                <a:srgbClr val="6D6D6D"/>
              </a:solidFill>
              <a:prstDash val="solid"/>
              <a:miter lim="800000"/>
            </a:ln>
            <a:effectLst/>
          </p:spPr>
          <p:txBody>
            <a:bodyPr spcFirstLastPara="0" vert="horz" wrap="square" lIns="46263" tIns="46263" rIns="46263" bIns="46263" numCol="1" spcCol="1270" anchor="ctr" anchorCtr="0">
              <a:noAutofit/>
            </a:bodyPr>
            <a:lstStyle/>
            <a:p>
              <a:endParaRPr lang="zh-CN" altLang="en-US"/>
            </a:p>
          </p:txBody>
        </p:sp>
        <p:sp>
          <p:nvSpPr>
            <p:cNvPr id="12" name="任意多边形: 形状 13" descr="KSO_WM_UNIT_INDEX=1_2&amp;KSO_WM_UNIT_TYPE=m_i&amp;KSO_WM_UNIT_ID=wpsdiag20164566_6*m_i*1_2&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5&amp;KSO_WM_UNIT_FILL_BACK_SCHEMECOLOR_INDEX=0&amp;KSO_WM_UNIT_LINE_FILL_TYPE=1&amp;KSO_WM_UNIT_LINE_FORE_SCHEMECOLOR_INDEX=5&amp;KSO_WM_UNIT_LINE_BACK_SCHEMECOLOR_INDEX=0"/>
            <p:cNvSpPr/>
            <p:nvPr/>
          </p:nvSpPr>
          <p:spPr>
            <a:xfrm>
              <a:off x="754982" y="612991"/>
              <a:ext cx="501265" cy="163859"/>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D9D9D9"/>
            </a:solidFill>
            <a:ln w="28575" cap="flat" cmpd="sng" algn="ctr">
              <a:solidFill>
                <a:srgbClr val="6D6D6D"/>
              </a:solidFill>
              <a:prstDash val="solid"/>
              <a:miter lim="800000"/>
            </a:ln>
            <a:effectLst/>
          </p:spPr>
          <p:txBody>
            <a:bodyPr spcFirstLastPara="0" vert="horz" wrap="square" lIns="46263" tIns="46263" rIns="46263" bIns="46263" numCol="1" spcCol="1270" anchor="ctr" anchorCtr="0">
              <a:noAutofit/>
            </a:bodyPr>
            <a:lstStyle/>
            <a:p>
              <a:endParaRPr lang="zh-CN" altLang="en-US"/>
            </a:p>
          </p:txBody>
        </p:sp>
        <p:sp>
          <p:nvSpPr>
            <p:cNvPr id="13" name="任意多边形: 形状 14" descr="KSO_WM_UNIT_INDEX=1_3&amp;KSO_WM_UNIT_TYPE=m_i&amp;KSO_WM_UNIT_ID=wpsdiag20164566_6*m_i*1_3&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5&amp;KSO_WM_UNIT_FILL_BACK_SCHEMECOLOR_INDEX=0&amp;KSO_WM_UNIT_LINE_FILL_TYPE=1&amp;KSO_WM_UNIT_LINE_FORE_SCHEMECOLOR_INDEX=5&amp;KSO_WM_UNIT_LINE_BACK_SCHEMECOLOR_INDEX=0"/>
            <p:cNvSpPr/>
            <p:nvPr/>
          </p:nvSpPr>
          <p:spPr>
            <a:xfrm>
              <a:off x="1515395" y="612991"/>
              <a:ext cx="503486" cy="191004"/>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D9D9D9"/>
            </a:solidFill>
            <a:ln w="28575" cap="flat" cmpd="sng" algn="ctr">
              <a:solidFill>
                <a:srgbClr val="6D6D6D"/>
              </a:solidFill>
              <a:prstDash val="solid"/>
              <a:miter lim="800000"/>
            </a:ln>
            <a:effectLst/>
          </p:spPr>
          <p:txBody>
            <a:bodyPr spcFirstLastPara="0" vert="horz" wrap="square" lIns="46263" tIns="46263" rIns="46263" bIns="46263" numCol="1" spcCol="1270" anchor="ctr" anchorCtr="0">
              <a:noAutofit/>
            </a:bodyPr>
            <a:lstStyle/>
            <a:p>
              <a:endParaRPr lang="zh-CN" altLang="en-US"/>
            </a:p>
          </p:txBody>
        </p:sp>
        <p:sp>
          <p:nvSpPr>
            <p:cNvPr id="14" name="任意多边形: 形状 15" descr="KSO_WM_UNIT_INDEX=1_4&amp;KSO_WM_UNIT_TYPE=m_i&amp;KSO_WM_UNIT_ID=wpsdiag20164566_6*m_i*1_4&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5&amp;KSO_WM_UNIT_FILL_BACK_SCHEMECOLOR_INDEX=0&amp;KSO_WM_UNIT_LINE_FILL_TYPE=1&amp;KSO_WM_UNIT_LINE_FORE_SCHEMECOLOR_INDEX=5&amp;KSO_WM_UNIT_LINE_BACK_SCHEMECOLOR_INDEX=0"/>
            <p:cNvSpPr/>
            <p:nvPr/>
          </p:nvSpPr>
          <p:spPr>
            <a:xfrm>
              <a:off x="0" y="116231"/>
              <a:ext cx="489171" cy="172249"/>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D9D9D9"/>
            </a:solidFill>
            <a:ln w="28575" cap="flat" cmpd="sng" algn="ctr">
              <a:solidFill>
                <a:srgbClr val="6D6D6D"/>
              </a:solidFill>
              <a:prstDash val="solid"/>
              <a:miter lim="800000"/>
            </a:ln>
            <a:effectLst/>
          </p:spPr>
          <p:txBody>
            <a:bodyPr spcFirstLastPara="0" vert="horz" wrap="square" lIns="46263" tIns="46263" rIns="46263" bIns="46263" numCol="1" spcCol="1270" anchor="ctr" anchorCtr="0">
              <a:noAutofit/>
            </a:bodyPr>
            <a:lstStyle/>
            <a:p>
              <a:endParaRPr lang="zh-CN" altLang="en-US"/>
            </a:p>
          </p:txBody>
        </p:sp>
        <p:sp>
          <p:nvSpPr>
            <p:cNvPr id="15" name="任意多边形: 形状 16" descr="KSO_WM_UNIT_INDEX=1_5&amp;KSO_WM_UNIT_TYPE=m_i&amp;KSO_WM_UNIT_ID=wpsdiag20164566_6*m_i*1_5&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5&amp;KSO_WM_UNIT_FILL_BACK_SCHEMECOLOR_INDEX=0&amp;KSO_WM_UNIT_LINE_FILL_TYPE=1&amp;KSO_WM_UNIT_LINE_FORE_SCHEMECOLOR_INDEX=5&amp;KSO_WM_UNIT_LINE_BACK_SCHEMECOLOR_INDEX=0"/>
            <p:cNvSpPr/>
            <p:nvPr/>
          </p:nvSpPr>
          <p:spPr>
            <a:xfrm>
              <a:off x="733017" y="116231"/>
              <a:ext cx="523478" cy="196680"/>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D9D9D9"/>
            </a:solidFill>
            <a:ln w="28575" cap="flat" cmpd="sng" algn="ctr">
              <a:solidFill>
                <a:srgbClr val="6D6D6D"/>
              </a:solidFill>
              <a:prstDash val="solid"/>
              <a:miter lim="800000"/>
            </a:ln>
            <a:effectLst/>
          </p:spPr>
          <p:txBody>
            <a:bodyPr spcFirstLastPara="0" vert="horz" wrap="square" lIns="46263" tIns="46263" rIns="46263" bIns="46263" numCol="1" spcCol="1270" anchor="ctr" anchorCtr="0">
              <a:noAutofit/>
            </a:bodyPr>
            <a:lstStyle/>
            <a:p>
              <a:endParaRPr lang="zh-CN" altLang="en-US"/>
            </a:p>
          </p:txBody>
        </p:sp>
        <p:sp>
          <p:nvSpPr>
            <p:cNvPr id="16" name="任意多边形: 形状 17" descr="KSO_WM_UNIT_INDEX=1_6&amp;KSO_WM_UNIT_TYPE=m_i&amp;KSO_WM_UNIT_ID=wpsdiag20164566_6*m_i*1_6&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5&amp;KSO_WM_UNIT_FILL_BACK_SCHEMECOLOR_INDEX=0&amp;KSO_WM_UNIT_LINE_FILL_TYPE=1&amp;KSO_WM_UNIT_LINE_FORE_SCHEMECOLOR_INDEX=5&amp;KSO_WM_UNIT_LINE_BACK_SCHEMECOLOR_INDEX=0"/>
            <p:cNvSpPr/>
            <p:nvPr/>
          </p:nvSpPr>
          <p:spPr>
            <a:xfrm>
              <a:off x="1492688" y="116231"/>
              <a:ext cx="523478" cy="199148"/>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D9D9D9"/>
            </a:solidFill>
            <a:ln w="28575" cap="flat" cmpd="sng" algn="ctr">
              <a:solidFill>
                <a:srgbClr val="6D6D6D"/>
              </a:solidFill>
              <a:prstDash val="solid"/>
              <a:miter lim="800000"/>
            </a:ln>
            <a:effectLst/>
          </p:spPr>
          <p:txBody>
            <a:bodyPr spcFirstLastPara="0" vert="horz" wrap="square" lIns="46263" tIns="46263" rIns="46263" bIns="46263" numCol="1" spcCol="1270" anchor="ctr" anchorCtr="0">
              <a:noAutofit/>
            </a:bodyPr>
            <a:lstStyle/>
            <a:p>
              <a:endParaRPr lang="zh-CN" altLang="en-US"/>
            </a:p>
          </p:txBody>
        </p:sp>
        <p:sp>
          <p:nvSpPr>
            <p:cNvPr id="17" name="任意多边形: 形状 18" descr="KSO_WM_UNIT_INDEX=1_7&amp;KSO_WM_UNIT_TYPE=m_i&amp;KSO_WM_UNIT_ID=wpsdiag20164566_6*m_i*1_7&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6&amp;KSO_WM_UNIT_FILL_BACK_SCHEMECOLOR_INDEX=0&amp;KSO_WM_UNIT_LINE_FILL_TYPE=1&amp;KSO_WM_UNIT_LINE_FORE_SCHEMECOLOR_INDEX=5&amp;KSO_WM_UNIT_LINE_BACK_SCHEMECOLOR_INDEX=0"/>
            <p:cNvSpPr/>
            <p:nvPr/>
          </p:nvSpPr>
          <p:spPr>
            <a:xfrm flipH="1">
              <a:off x="1267847" y="167808"/>
              <a:ext cx="215216" cy="98217"/>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FFFFFF"/>
            </a:solidFill>
            <a:ln w="28575">
              <a:solidFill>
                <a:srgbClr val="6D6D6D"/>
              </a:solidFill>
            </a:ln>
            <a:effectLst/>
          </p:spPr>
          <p:txBody>
            <a:bodyPr spcFirstLastPara="0" vert="horz" wrap="square" lIns="0" tIns="21134" rIns="27099" bIns="21134" numCol="1" spcCol="1270" anchor="ctr" anchorCtr="0">
              <a:noAutofit/>
            </a:bodyPr>
            <a:lstStyle/>
            <a:p>
              <a:endParaRPr lang="zh-CN" altLang="en-US"/>
            </a:p>
          </p:txBody>
        </p:sp>
        <p:sp>
          <p:nvSpPr>
            <p:cNvPr id="18" name="任意多边形: 形状 19" descr="KSO_WM_UNIT_INDEX=1_8&amp;KSO_WM_UNIT_TYPE=m_i&amp;KSO_WM_UNIT_ID=wpsdiag20164566_6*m_i*1_8&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6&amp;KSO_WM_UNIT_FILL_BACK_SCHEMECOLOR_INDEX=0&amp;KSO_WM_UNIT_LINE_FILL_TYPE=1&amp;KSO_WM_UNIT_LINE_FORE_SCHEMECOLOR_INDEX=5&amp;KSO_WM_UNIT_LINE_BACK_SCHEMECOLOR_INDEX=0"/>
            <p:cNvSpPr/>
            <p:nvPr/>
          </p:nvSpPr>
          <p:spPr>
            <a:xfrm flipH="1">
              <a:off x="492579" y="155246"/>
              <a:ext cx="234515" cy="105459"/>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FFFFFF"/>
            </a:solidFill>
            <a:ln w="28575">
              <a:solidFill>
                <a:srgbClr val="6D6D6D"/>
              </a:solidFill>
            </a:ln>
            <a:effectLst/>
          </p:spPr>
          <p:txBody>
            <a:bodyPr spcFirstLastPara="0" vert="horz" wrap="square" lIns="0" tIns="21134" rIns="27099" bIns="21134" numCol="1" spcCol="1270" anchor="ctr" anchorCtr="0">
              <a:noAutofit/>
            </a:bodyPr>
            <a:lstStyle/>
            <a:p>
              <a:endParaRPr lang="zh-CN" altLang="en-US"/>
            </a:p>
          </p:txBody>
        </p:sp>
        <p:sp>
          <p:nvSpPr>
            <p:cNvPr id="19" name="任意多边形: 形状 20" descr="KSO_WM_UNIT_INDEX=1_9&amp;KSO_WM_UNIT_TYPE=m_i&amp;KSO_WM_UNIT_ID=wpsdiag20164566_6*m_i*1_9&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6&amp;KSO_WM_UNIT_FILL_BACK_SCHEMECOLOR_INDEX=0&amp;KSO_WM_UNIT_LINE_FILL_TYPE=1&amp;KSO_WM_UNIT_LINE_FORE_SCHEMECOLOR_INDEX=5&amp;KSO_WM_UNIT_LINE_BACK_SCHEMECOLOR_INDEX=0"/>
            <p:cNvSpPr/>
            <p:nvPr/>
          </p:nvSpPr>
          <p:spPr>
            <a:xfrm rot="16200000" flipH="1">
              <a:off x="71099" y="406433"/>
              <a:ext cx="295884" cy="9847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FFFFFF"/>
            </a:solidFill>
            <a:ln w="28575">
              <a:solidFill>
                <a:srgbClr val="6D6D6D"/>
              </a:solidFill>
            </a:ln>
            <a:effectLst/>
          </p:spPr>
          <p:txBody>
            <a:bodyPr spcFirstLastPara="0" vert="horz" wrap="square" lIns="0" tIns="21134" rIns="27099" bIns="21134" numCol="1" spcCol="1270" anchor="ctr" anchorCtr="0">
              <a:noAutofit/>
            </a:bodyPr>
            <a:lstStyle/>
            <a:p>
              <a:endParaRPr lang="zh-CN" altLang="en-US"/>
            </a:p>
          </p:txBody>
        </p:sp>
        <p:sp>
          <p:nvSpPr>
            <p:cNvPr id="20" name="文本框 22" descr="KSO_WM_UNIT_INDEX=1_3_1&amp;KSO_WM_UNIT_TYPE=m_h_f&amp;KSO_WM_UNIT_ID=wpsdiag20164566_6*m_h_f*1_3_1&amp;KSO_WM_UNIT_LAYERLEVEL=1_1_1&amp;KSO_WM_UNIT_HIGHLIGHT=0&amp;KSO_WM_UNIT_CLEAR=0&amp;KSO_WM_UNIT_COMPATIBLE=0&amp;KSO_WM_TAG_VERSION=1.0&amp;KSO_WM_UNIT_VALUE=36&amp;KSO_WM_UNIT_PRESET_TEXT=请在此输入您的文本。请在此输入您的文本。请在此输入您的文本。&amp;KSO_WM_BEAUTIFY_FLAG=#wm#&amp;KSO_WM_TEMPLATE_CATEGORY=wpsdiag&amp;KSO_WM_TEMPLATE_INDEX=20164566&amp;KSO_WM_UNIT_BIND_DECORATION_IDS=wpsdiag20164566_6*m_i*1_4&amp;KSO_WM_SLIDE_ITEM_CNT=6&amp;KSO_WM_DIAGRAM_GROUP_CODE=m1_1&amp;KSO_WM_UNIT_TEXT_FILL_TYPE=1&amp;KSO_WM_UNIT_TEXT_FILL_FORE_SCHEMECOLOR_INDEX=13"/>
            <p:cNvSpPr txBox="1"/>
            <p:nvPr/>
          </p:nvSpPr>
          <p:spPr>
            <a:xfrm>
              <a:off x="23223" y="156455"/>
              <a:ext cx="486703" cy="132025"/>
            </a:xfrm>
            <a:prstGeom prst="rect">
              <a:avLst/>
            </a:prstGeom>
            <a:noFill/>
          </p:spPr>
          <p:txBody>
            <a:bodyPr wrap="square" rtlCol="0">
              <a:noAutofit/>
            </a:bodyPr>
            <a:lstStyle/>
            <a:p>
              <a:pPr algn="just">
                <a:lnSpc>
                  <a:spcPts val="1600"/>
                </a:lnSpc>
                <a:spcAft>
                  <a:spcPts val="0"/>
                </a:spcAft>
              </a:pPr>
              <a:r>
                <a:rPr lang="zh-CN" altLang="en-US" sz="2000" kern="100" dirty="0">
                  <a:latin typeface="Times New Roman" panose="02020603050405020304" pitchFamily="18" charset="0"/>
                  <a:ea typeface="微软雅黑" panose="020B0503020204020204" pitchFamily="34" charset="-122"/>
                  <a:cs typeface="微软雅黑" panose="020B0503020204020204" pitchFamily="34" charset="-122"/>
                </a:rPr>
                <a:t>采集人员培训</a:t>
              </a:r>
              <a:endParaRPr lang="zh-CN" altLang="en-US" sz="2000" kern="100" dirty="0">
                <a:latin typeface="Times New Roman" panose="02020603050405020304" pitchFamily="18" charset="0"/>
                <a:ea typeface="仿宋_GB2312"/>
                <a:cs typeface="Times New Roman" panose="02020603050405020304" pitchFamily="18" charset="0"/>
              </a:endParaRPr>
            </a:p>
          </p:txBody>
        </p:sp>
        <p:sp>
          <p:nvSpPr>
            <p:cNvPr id="21" name="文本框 23" descr="KSO_WM_UNIT_INDEX=1_3_1&amp;KSO_WM_UNIT_TYPE=m_h_a&amp;KSO_WM_UNIT_ID=wpsdiag20164566_6*m_h_a*1_3_1&amp;KSO_WM_UNIT_LAYERLEVEL=1_1_1&amp;KSO_WM_UNIT_HIGHLIGHT=0&amp;KSO_WM_UNIT_CLEAR=0&amp;KSO_WM_UNIT_COMPATIBLE=0&amp;KSO_WM_UNIT_PRESET_TEXT=输入标题&amp;KSO_WM_UNIT_VALUE=6&amp;KSO_WM_TAG_VERSION=1.0&amp;KSO_WM_BEAUTIFY_FLAG=#wm#&amp;KSO_WM_TEMPLATE_CATEGORY=wpsdiag&amp;KSO_WM_TEMPLATE_INDEX=20164566&amp;KSO_WM_SLIDE_ITEM_CNT=6&amp;KSO_WM_DIAGRAM_GROUP_CODE=m1_1&amp;KSO_WM_UNIT_TEXT_FILL_TYPE=1&amp;KSO_WM_UNIT_TEXT_FILL_FORE_SCHEMECOLOR_INDEX=13"/>
            <p:cNvSpPr txBox="1"/>
            <p:nvPr/>
          </p:nvSpPr>
          <p:spPr>
            <a:xfrm>
              <a:off x="18398" y="2453"/>
              <a:ext cx="486692" cy="100554"/>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22" name="文本框 24" descr="KSO_WM_UNIT_INDEX=1_2_1&amp;KSO_WM_UNIT_TYPE=m_h_f&amp;KSO_WM_UNIT_ID=wpsdiag20164566_6*m_h_f*1_2_1&amp;KSO_WM_UNIT_LAYERLEVEL=1_1_1&amp;KSO_WM_UNIT_HIGHLIGHT=0&amp;KSO_WM_UNIT_CLEAR=0&amp;KSO_WM_UNIT_COMPATIBLE=0&amp;KSO_WM_TAG_VERSION=1.0&amp;KSO_WM_UNIT_VALUE=36&amp;KSO_WM_UNIT_PRESET_TEXT=请在此输入您的文本。请在此输入您的文本。请在此输入您的文本。&amp;KSO_WM_BEAUTIFY_FLAG=#wm#&amp;KSO_WM_TEMPLATE_CATEGORY=wpsdiag&amp;KSO_WM_TEMPLATE_INDEX=20164566&amp;KSO_WM_UNIT_BIND_DECORATION_IDS=wpsdiag20164566_6*m_i*1_5&amp;KSO_WM_SLIDE_ITEM_CNT=6&amp;KSO_WM_DIAGRAM_GROUP_CODE=m1_1&amp;KSO_WM_UNIT_TEXT_FILL_TYPE=1&amp;KSO_WM_UNIT_TEXT_FILL_FORE_SCHEMECOLOR_INDEX=13"/>
            <p:cNvSpPr txBox="1"/>
            <p:nvPr/>
          </p:nvSpPr>
          <p:spPr>
            <a:xfrm>
              <a:off x="736966" y="116231"/>
              <a:ext cx="508669" cy="156456"/>
            </a:xfrm>
            <a:prstGeom prst="rect">
              <a:avLst/>
            </a:prstGeom>
            <a:noFill/>
          </p:spPr>
          <p:txBody>
            <a:bodyPr wrap="square" rtlCol="0">
              <a:noAutofit/>
            </a:bodyPr>
            <a:lstStyle/>
            <a:p>
              <a:pPr algn="ctr">
                <a:lnSpc>
                  <a:spcPts val="1600"/>
                </a:lnSpc>
                <a:spcAft>
                  <a:spcPts val="0"/>
                </a:spcAft>
              </a:pPr>
              <a:r>
                <a:rPr lang="en-US" sz="1400" kern="100" dirty="0">
                  <a:latin typeface="微软雅黑" panose="020B0503020204020204" pitchFamily="34" charset="-122"/>
                  <a:ea typeface="宋体" panose="02010600030101010101" pitchFamily="2" charset="-122"/>
                  <a:cs typeface="微软雅黑" panose="020B0503020204020204" pitchFamily="34" charset="-122"/>
                </a:rPr>
                <a:t> </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ctr">
                <a:lnSpc>
                  <a:spcPts val="1600"/>
                </a:lnSpc>
                <a:spcAft>
                  <a:spcPts val="0"/>
                </a:spcAft>
              </a:pPr>
              <a:r>
                <a:rPr lang="zh-CN" altLang="en-US" sz="2000" kern="100" dirty="0">
                  <a:solidFill>
                    <a:srgbClr val="000000"/>
                  </a:solidFill>
                  <a:effectLst>
                    <a:reflection blurRad="6350" stA="53000" endA="300" endPos="35500" dir="5400000" sy="-90000" algn="bl"/>
                  </a:effectLst>
                  <a:latin typeface="宋体" panose="02010600030101010101" pitchFamily="2" charset="-122"/>
                  <a:ea typeface="微软雅黑" panose="020B0503020204020204" pitchFamily="34" charset="-122"/>
                  <a:cs typeface="微软雅黑" panose="020B0503020204020204" pitchFamily="34" charset="-122"/>
                </a:rPr>
                <a:t>权限数据任务分配</a:t>
              </a:r>
              <a:endParaRPr lang="zh-CN" altLang="en-US" sz="2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23" name="文本框 25" descr="KSO_WM_UNIT_INDEX=1_1_1&amp;KSO_WM_UNIT_TYPE=m_h_f&amp;KSO_WM_UNIT_ID=wpsdiag20164566_6*m_h_f*1_1_1&amp;KSO_WM_UNIT_LAYERLEVEL=1_1_1&amp;KSO_WM_UNIT_HIGHLIGHT=0&amp;KSO_WM_UNIT_CLEAR=0&amp;KSO_WM_UNIT_COMPATIBLE=0&amp;KSO_WM_TAG_VERSION=1.0&amp;KSO_WM_UNIT_VALUE=36&amp;KSO_WM_UNIT_PRESET_TEXT=请在此输入您的文本。请在此输入您的文本。请在此输入您的文本。&amp;KSO_WM_BEAUTIFY_FLAG=#wm#&amp;KSO_WM_TEMPLATE_CATEGORY=wpsdiag&amp;KSO_WM_TEMPLATE_INDEX=20164566&amp;KSO_WM_UNIT_BIND_DECORATION_IDS=wpsdiag20164566_6*m_i*1_6&amp;KSO_WM_SLIDE_ITEM_CNT=6&amp;KSO_WM_DIAGRAM_GROUP_CODE=m1_1&amp;KSO_WM_UNIT_TEXT_FILL_TYPE=1&amp;KSO_WM_UNIT_TEXT_FILL_FORE_SCHEMECOLOR_INDEX=13"/>
            <p:cNvSpPr txBox="1"/>
            <p:nvPr/>
          </p:nvSpPr>
          <p:spPr>
            <a:xfrm>
              <a:off x="1518603" y="133506"/>
              <a:ext cx="501265" cy="157470"/>
            </a:xfrm>
            <a:prstGeom prst="rect">
              <a:avLst/>
            </a:prstGeom>
            <a:noFill/>
          </p:spPr>
          <p:txBody>
            <a:bodyPr wrap="square" rtlCol="0">
              <a:noAutofit/>
            </a:bodyPr>
            <a:lstStyle/>
            <a:p>
              <a:pPr algn="just">
                <a:lnSpc>
                  <a:spcPts val="4000"/>
                </a:lnSpc>
                <a:spcAft>
                  <a:spcPts val="0"/>
                </a:spcAft>
              </a:pPr>
              <a:r>
                <a:rPr lang="zh-CN" altLang="en-US" sz="2000" kern="100" dirty="0">
                  <a:solidFill>
                    <a:srgbClr val="000000"/>
                  </a:solidFill>
                  <a:effectLst>
                    <a:reflection blurRad="6350" stA="53000" endA="300" endPos="35500" dir="5400000" sy="-90000" algn="bl"/>
                  </a:effectLst>
                  <a:latin typeface="Times New Roman" panose="02020603050405020304" pitchFamily="18" charset="0"/>
                  <a:ea typeface="微软雅黑" panose="020B0503020204020204" pitchFamily="34" charset="-122"/>
                  <a:cs typeface="微软雅黑" panose="020B0503020204020204" pitchFamily="34" charset="-122"/>
                </a:rPr>
                <a:t>技术支持人员培训</a:t>
              </a:r>
              <a:endParaRPr lang="zh-CN" altLang="en-US" sz="2000" kern="100" dirty="0">
                <a:solidFill>
                  <a:srgbClr val="000000"/>
                </a:solidFill>
                <a:latin typeface="Times New Roman" panose="02020603050405020304" pitchFamily="18" charset="0"/>
                <a:ea typeface="仿宋_GB2312"/>
                <a:cs typeface="Times New Roman" panose="02020603050405020304" pitchFamily="18" charset="0"/>
              </a:endParaRPr>
            </a:p>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24" name="文本框 26" descr="KSO_WM_UNIT_INDEX=1_6_1&amp;KSO_WM_UNIT_TYPE=m_h_f&amp;KSO_WM_UNIT_ID=wpsdiag20164566_6*m_h_f*1_6_1&amp;KSO_WM_UNIT_LAYERLEVEL=1_1_1&amp;KSO_WM_UNIT_HIGHLIGHT=0&amp;KSO_WM_UNIT_CLEAR=0&amp;KSO_WM_UNIT_COMPATIBLE=0&amp;KSO_WM_TAG_VERSION=1.0&amp;KSO_WM_UNIT_VALUE=36&amp;KSO_WM_UNIT_PRESET_TEXT=请在此输入您的文本。请在此输入您的文本。请在此输入您的文本。&amp;KSO_WM_BEAUTIFY_FLAG=#wm#&amp;KSO_WM_TEMPLATE_CATEGORY=wpsdiag&amp;KSO_WM_TEMPLATE_INDEX=20164566&amp;KSO_WM_UNIT_BIND_DECORATION_IDS=wpsdiag20164566_6*m_i*1_3&amp;KSO_WM_SLIDE_ITEM_CNT=6&amp;KSO_WM_DIAGRAM_GROUP_CODE=m1_1&amp;KSO_WM_UNIT_TEXT_FILL_TYPE=1&amp;KSO_WM_UNIT_TEXT_FILL_FORE_SCHEMECOLOR_INDEX=13"/>
            <p:cNvSpPr txBox="1"/>
            <p:nvPr/>
          </p:nvSpPr>
          <p:spPr>
            <a:xfrm>
              <a:off x="1630561" y="612991"/>
              <a:ext cx="347596" cy="171016"/>
            </a:xfrm>
            <a:prstGeom prst="rect">
              <a:avLst/>
            </a:prstGeom>
            <a:noFill/>
          </p:spPr>
          <p:txBody>
            <a:bodyPr wrap="square" rtlCol="0">
              <a:noAutofit/>
            </a:bodyPr>
            <a:lstStyle/>
            <a:p>
              <a:pPr algn="just">
                <a:lnSpc>
                  <a:spcPts val="4000"/>
                </a:lnSpc>
                <a:spcAft>
                  <a:spcPts val="0"/>
                </a:spcAft>
              </a:pPr>
              <a:r>
                <a:rPr lang="zh-CN" altLang="en-US" sz="2000" kern="100" dirty="0">
                  <a:solidFill>
                    <a:srgbClr val="000000"/>
                  </a:solidFill>
                  <a:effectLst>
                    <a:outerShdw blurRad="38100" dist="25400" dir="5400000" algn="ctr">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省级汇总</a:t>
              </a:r>
              <a:endParaRPr lang="zh-CN" altLang="en-US" sz="2000" kern="100" dirty="0">
                <a:solidFill>
                  <a:srgbClr val="000000"/>
                </a:solidFill>
                <a:latin typeface="Times New Roman" panose="02020603050405020304" pitchFamily="18" charset="0"/>
                <a:ea typeface="仿宋_GB2312"/>
                <a:cs typeface="Times New Roman" panose="02020603050405020304" pitchFamily="18" charset="0"/>
              </a:endParaRPr>
            </a:p>
          </p:txBody>
        </p:sp>
        <p:sp>
          <p:nvSpPr>
            <p:cNvPr id="25" name="文本框 27" descr="KSO_WM_UNIT_INDEX=1_5_1&amp;KSO_WM_UNIT_TYPE=m_h_f&amp;KSO_WM_UNIT_ID=wpsdiag20164566_6*m_h_f*1_5_1&amp;KSO_WM_UNIT_LAYERLEVEL=1_1_1&amp;KSO_WM_UNIT_HIGHLIGHT=0&amp;KSO_WM_UNIT_CLEAR=0&amp;KSO_WM_UNIT_COMPATIBLE=0&amp;KSO_WM_TAG_VERSION=1.0&amp;KSO_WM_UNIT_VALUE=36&amp;KSO_WM_UNIT_PRESET_TEXT=请在此输入您的文本。请在此输入您的文本。请在此输入您的文本。&amp;KSO_WM_BEAUTIFY_FLAG=#wm#&amp;KSO_WM_TEMPLATE_CATEGORY=wpsdiag&amp;KSO_WM_TEMPLATE_INDEX=20164566&amp;KSO_WM_UNIT_BIND_DECORATION_IDS=wpsdiag20164566_6*m_i*1_2&amp;KSO_WM_SLIDE_ITEM_CNT=6&amp;KSO_WM_DIAGRAM_GROUP_CODE=m1_1&amp;KSO_WM_UNIT_TEXT_FILL_TYPE=1&amp;KSO_WM_UNIT_TEXT_FILL_FORE_SCHEMECOLOR_INDEX=13"/>
            <p:cNvSpPr txBox="1"/>
            <p:nvPr/>
          </p:nvSpPr>
          <p:spPr>
            <a:xfrm>
              <a:off x="764855" y="581855"/>
              <a:ext cx="479299" cy="196969"/>
            </a:xfrm>
            <a:prstGeom prst="rect">
              <a:avLst/>
            </a:prstGeom>
            <a:noFill/>
          </p:spPr>
          <p:txBody>
            <a:bodyPr wrap="square" rtlCol="0">
              <a:noAutofit/>
            </a:bodyPr>
            <a:lstStyle/>
            <a:p>
              <a:pPr algn="just">
                <a:lnSpc>
                  <a:spcPts val="1600"/>
                </a:lnSpc>
                <a:spcAft>
                  <a:spcPts val="0"/>
                </a:spcAft>
              </a:pPr>
              <a:endParaRPr lang="en-US" altLang="zh-CN" sz="2000" kern="100" dirty="0">
                <a:solidFill>
                  <a:srgbClr val="000000"/>
                </a:solidFill>
                <a:latin typeface="黑体"/>
                <a:ea typeface="黑体"/>
                <a:cs typeface="黑体"/>
              </a:endParaRPr>
            </a:p>
            <a:p>
              <a:pPr algn="just">
                <a:lnSpc>
                  <a:spcPts val="1600"/>
                </a:lnSpc>
                <a:spcAft>
                  <a:spcPts val="0"/>
                </a:spcAft>
              </a:pPr>
              <a:r>
                <a:rPr lang="zh-CN" altLang="en-US" sz="2000" kern="100" dirty="0">
                  <a:solidFill>
                    <a:srgbClr val="000000"/>
                  </a:solidFill>
                  <a:latin typeface="黑体"/>
                  <a:ea typeface="黑体"/>
                  <a:cs typeface="黑体"/>
                </a:rPr>
                <a:t>数据提交审核</a:t>
              </a:r>
              <a:r>
                <a:rPr lang="zh-CN" altLang="en-US" sz="2000" kern="100" dirty="0" smtClean="0">
                  <a:solidFill>
                    <a:srgbClr val="000000"/>
                  </a:solidFill>
                  <a:latin typeface="黑体"/>
                  <a:ea typeface="黑体"/>
                  <a:cs typeface="黑体"/>
                </a:rPr>
                <a:t>、</a:t>
              </a:r>
              <a:endParaRPr lang="en-US" altLang="zh-CN" sz="2000" kern="100" dirty="0" smtClean="0">
                <a:solidFill>
                  <a:srgbClr val="000000"/>
                </a:solidFill>
                <a:latin typeface="黑体"/>
                <a:ea typeface="黑体"/>
                <a:cs typeface="黑体"/>
              </a:endParaRPr>
            </a:p>
            <a:p>
              <a:pPr algn="just">
                <a:lnSpc>
                  <a:spcPts val="1600"/>
                </a:lnSpc>
                <a:spcAft>
                  <a:spcPts val="0"/>
                </a:spcAft>
              </a:pPr>
              <a:r>
                <a:rPr lang="zh-CN" altLang="en-US" sz="2000" kern="100" dirty="0" smtClean="0">
                  <a:solidFill>
                    <a:srgbClr val="000000"/>
                  </a:solidFill>
                  <a:latin typeface="黑体"/>
                  <a:ea typeface="黑体"/>
                  <a:cs typeface="黑体"/>
                </a:rPr>
                <a:t>上报</a:t>
              </a:r>
              <a:endParaRPr lang="zh-CN" altLang="en-US" sz="2000" kern="100" dirty="0">
                <a:solidFill>
                  <a:srgbClr val="000000"/>
                </a:solidFill>
                <a:latin typeface="黑体"/>
                <a:ea typeface="黑体"/>
                <a:cs typeface="黑体"/>
              </a:endParaRPr>
            </a:p>
          </p:txBody>
        </p:sp>
        <p:sp>
          <p:nvSpPr>
            <p:cNvPr id="26" name="文本框 28" descr="KSO_WM_UNIT_INDEX=1_4_1&amp;KSO_WM_UNIT_TYPE=m_h_f&amp;KSO_WM_UNIT_ID=wpsdiag20164566_6*m_h_f*1_4_1&amp;KSO_WM_UNIT_LAYERLEVEL=1_1_1&amp;KSO_WM_UNIT_HIGHLIGHT=0&amp;KSO_WM_UNIT_CLEAR=0&amp;KSO_WM_UNIT_COMPATIBLE=0&amp;KSO_WM_TAG_VERSION=1.0&amp;KSO_WM_UNIT_VALUE=36&amp;KSO_WM_UNIT_PRESET_TEXT=请在此输入您的文本。请在此输入您的文本。请在此输入您的文本。&amp;KSO_WM_BEAUTIFY_FLAG=#wm#&amp;KSO_WM_TEMPLATE_CATEGORY=wpsdiag&amp;KSO_WM_TEMPLATE_INDEX=20164566&amp;KSO_WM_UNIT_BIND_DECORATION_IDS=wpsdiag20164566_6*m_i*1_1&amp;KSO_WM_SLIDE_ITEM_CNT=6&amp;KSO_WM_DIAGRAM_GROUP_CODE=m1_1&amp;KSO_WM_UNIT_TEXT_FILL_TYPE=1&amp;KSO_WM_UNIT_TEXT_FILL_FORE_SCHEMECOLOR_INDEX=13"/>
            <p:cNvSpPr txBox="1"/>
            <p:nvPr/>
          </p:nvSpPr>
          <p:spPr>
            <a:xfrm>
              <a:off x="17137" y="623232"/>
              <a:ext cx="442525" cy="249984"/>
            </a:xfrm>
            <a:prstGeom prst="rect">
              <a:avLst/>
            </a:prstGeom>
            <a:noFill/>
          </p:spPr>
          <p:txBody>
            <a:bodyPr wrap="square" rtlCol="0">
              <a:noAutofit/>
            </a:bodyPr>
            <a:lstStyle/>
            <a:p>
              <a:pPr algn="just">
                <a:lnSpc>
                  <a:spcPts val="1600"/>
                </a:lnSpc>
                <a:spcAft>
                  <a:spcPts val="0"/>
                </a:spcAft>
              </a:pPr>
              <a:r>
                <a:rPr lang="zh-CN" altLang="en-US" sz="2000" kern="100" dirty="0">
                  <a:solidFill>
                    <a:srgbClr val="000000"/>
                  </a:solidFill>
                  <a:effectLst>
                    <a:outerShdw blurRad="38100" dist="25400" dir="5400000" algn="ctr">
                      <a:srgbClr val="6E747A">
                        <a:alpha val="43000"/>
                      </a:srgbClr>
                    </a:outerShdw>
                  </a:effectLst>
                  <a:latin typeface="Times New Roman" panose="02020603050405020304" pitchFamily="18" charset="0"/>
                  <a:ea typeface="微软雅黑" panose="020B0503020204020204" pitchFamily="34" charset="-122"/>
                  <a:cs typeface="微软雅黑" panose="020B0503020204020204" pitchFamily="34" charset="-122"/>
                </a:rPr>
                <a:t>数据汇总、校验、审核、纠错</a:t>
              </a:r>
              <a:endParaRPr lang="zh-CN" altLang="en-US" sz="2000" kern="100" dirty="0">
                <a:solidFill>
                  <a:srgbClr val="000000"/>
                </a:solidFill>
                <a:latin typeface="Times New Roman" panose="02020603050405020304" pitchFamily="18" charset="0"/>
                <a:ea typeface="仿宋_GB2312"/>
                <a:cs typeface="Times New Roman" panose="02020603050405020304" pitchFamily="18" charset="0"/>
              </a:endParaRPr>
            </a:p>
          </p:txBody>
        </p:sp>
        <p:sp>
          <p:nvSpPr>
            <p:cNvPr id="27" name="文本框 29" descr="KSO_WM_UNIT_INDEX=1_2_1&amp;KSO_WM_UNIT_TYPE=m_h_a&amp;KSO_WM_UNIT_ID=wpsdiag20164566_6*m_h_a*1_2_1&amp;KSO_WM_UNIT_LAYERLEVEL=1_1_1&amp;KSO_WM_UNIT_HIGHLIGHT=0&amp;KSO_WM_UNIT_CLEAR=0&amp;KSO_WM_UNIT_COMPATIBLE=0&amp;KSO_WM_UNIT_PRESET_TEXT=输入标题&amp;KSO_WM_UNIT_VALUE=6&amp;KSO_WM_TAG_VERSION=1.0&amp;KSO_WM_BEAUTIFY_FLAG=#wm#&amp;KSO_WM_TEMPLATE_CATEGORY=wpsdiag&amp;KSO_WM_TEMPLATE_INDEX=20164566&amp;KSO_WM_SLIDE_ITEM_CNT=6&amp;KSO_WM_DIAGRAM_GROUP_CODE=m1_1&amp;KSO_WM_UNIT_TEXT_FILL_TYPE=1&amp;KSO_WM_UNIT_TEXT_FILL_FORE_SCHEMECOLOR_INDEX=13"/>
            <p:cNvSpPr txBox="1"/>
            <p:nvPr/>
          </p:nvSpPr>
          <p:spPr>
            <a:xfrm>
              <a:off x="742946" y="0"/>
              <a:ext cx="486590" cy="100666"/>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28" name="文本框 30" descr="KSO_WM_UNIT_INDEX=1_1_1&amp;KSO_WM_UNIT_TYPE=m_h_a&amp;KSO_WM_UNIT_ID=wpsdiag20164566_6*m_h_a*1_1_1&amp;KSO_WM_UNIT_LAYERLEVEL=1_1_1&amp;KSO_WM_UNIT_HIGHLIGHT=0&amp;KSO_WM_UNIT_CLEAR=0&amp;KSO_WM_UNIT_COMPATIBLE=0&amp;KSO_WM_UNIT_PRESET_TEXT=输入标题&amp;KSO_WM_UNIT_VALUE=6&amp;KSO_WM_TAG_VERSION=1.0&amp;KSO_WM_BEAUTIFY_FLAG=#wm#&amp;KSO_WM_TEMPLATE_CATEGORY=wpsdiag&amp;KSO_WM_TEMPLATE_INDEX=20164566&amp;KSO_WM_SLIDE_ITEM_CNT=6&amp;KSO_WM_DIAGRAM_GROUP_CODE=m1_1&amp;KSO_WM_UNIT_TEXT_FILL_TYPE=1&amp;KSO_WM_UNIT_TEXT_FILL_FORE_SCHEMECOLOR_INDEX=13"/>
            <p:cNvSpPr txBox="1"/>
            <p:nvPr/>
          </p:nvSpPr>
          <p:spPr>
            <a:xfrm>
              <a:off x="1481228" y="0"/>
              <a:ext cx="486590" cy="100666"/>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29" name="文本框 31" descr="KSO_WM_UNIT_INDEX=1_6_1&amp;KSO_WM_UNIT_TYPE=m_h_a&amp;KSO_WM_UNIT_ID=wpsdiag20164566_6*m_h_a*1_6_1&amp;KSO_WM_UNIT_LAYERLEVEL=1_1_1&amp;KSO_WM_UNIT_HIGHLIGHT=0&amp;KSO_WM_UNIT_CLEAR=0&amp;KSO_WM_UNIT_COMPATIBLE=0&amp;KSO_WM_UNIT_PRESET_TEXT=输入标题&amp;KSO_WM_UNIT_VALUE=6&amp;KSO_WM_TAG_VERSION=1.0&amp;KSO_WM_BEAUTIFY_FLAG=#wm#&amp;KSO_WM_TEMPLATE_CATEGORY=wpsdiag&amp;KSO_WM_TEMPLATE_INDEX=20164566&amp;KSO_WM_SLIDE_ITEM_CNT=6&amp;KSO_WM_DIAGRAM_GROUP_CODE=m1_1&amp;KSO_WM_UNIT_TEXT_FILL_TYPE=1&amp;KSO_WM_UNIT_TEXT_FILL_FORE_SCHEMECOLOR_INDEX=13"/>
            <p:cNvSpPr txBox="1"/>
            <p:nvPr/>
          </p:nvSpPr>
          <p:spPr>
            <a:xfrm>
              <a:off x="1481228" y="933818"/>
              <a:ext cx="486590" cy="100666"/>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30" name="文本框 32" descr="KSO_WM_UNIT_INDEX=1_5_1&amp;KSO_WM_UNIT_TYPE=m_h_a&amp;KSO_WM_UNIT_ID=wpsdiag20164566_6*m_h_a*1_5_1&amp;KSO_WM_UNIT_LAYERLEVEL=1_1_1&amp;KSO_WM_UNIT_HIGHLIGHT=0&amp;KSO_WM_UNIT_CLEAR=0&amp;KSO_WM_UNIT_COMPATIBLE=0&amp;KSO_WM_UNIT_PRESET_TEXT=输入标题&amp;KSO_WM_UNIT_VALUE=6&amp;KSO_WM_TAG_VERSION=1.0&amp;KSO_WM_BEAUTIFY_FLAG=#wm#&amp;KSO_WM_TEMPLATE_CATEGORY=wpsdiag&amp;KSO_WM_TEMPLATE_INDEX=20164566&amp;KSO_WM_SLIDE_ITEM_CNT=6&amp;KSO_WM_DIAGRAM_GROUP_CODE=m1_1&amp;KSO_WM_UNIT_TEXT_FILL_TYPE=1&amp;KSO_WM_UNIT_TEXT_FILL_FORE_SCHEMECOLOR_INDEX=13"/>
            <p:cNvSpPr txBox="1"/>
            <p:nvPr/>
          </p:nvSpPr>
          <p:spPr>
            <a:xfrm>
              <a:off x="759111" y="933818"/>
              <a:ext cx="486590" cy="100666"/>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31" name="文本框 33" descr="KSO_WM_UNIT_INDEX=1_4_1&amp;KSO_WM_UNIT_TYPE=m_h_a&amp;KSO_WM_UNIT_ID=wpsdiag20164566_6*m_h_a*1_4_1&amp;KSO_WM_UNIT_LAYERLEVEL=1_1_1&amp;KSO_WM_UNIT_HIGHLIGHT=0&amp;KSO_WM_UNIT_CLEAR=0&amp;KSO_WM_UNIT_COMPATIBLE=0&amp;KSO_WM_UNIT_PRESET_TEXT=输入标题&amp;KSO_WM_UNIT_VALUE=6&amp;KSO_WM_TAG_VERSION=1.0&amp;KSO_WM_BEAUTIFY_FLAG=#wm#&amp;KSO_WM_TEMPLATE_CATEGORY=wpsdiag&amp;KSO_WM_TEMPLATE_INDEX=20164566&amp;KSO_WM_SLIDE_ITEM_CNT=6&amp;KSO_WM_DIAGRAM_GROUP_CODE=m1_1&amp;KSO_WM_UNIT_TEXT_FILL_TYPE=1&amp;KSO_WM_UNIT_TEXT_FILL_FORE_SCHEMECOLOR_INDEX=13"/>
            <p:cNvSpPr txBox="1"/>
            <p:nvPr/>
          </p:nvSpPr>
          <p:spPr>
            <a:xfrm>
              <a:off x="18442" y="933818"/>
              <a:ext cx="486590" cy="100666"/>
            </a:xfrm>
            <a:prstGeom prst="rect">
              <a:avLst/>
            </a:prstGeom>
            <a:noFill/>
          </p:spPr>
          <p:txBody>
            <a:bodyPr wrap="square" rtlCol="0" anchor="ctr" anchorCtr="0">
              <a:noAutofit/>
            </a:bodyPr>
            <a:lstStyle/>
            <a:p>
              <a:pPr algn="just">
                <a:lnSpc>
                  <a:spcPts val="4000"/>
                </a:lnSpc>
                <a:spcAft>
                  <a:spcPts val="0"/>
                </a:spcAft>
              </a:pPr>
              <a:r>
                <a:rPr lang="en-US" sz="2100" kern="100" dirty="0">
                  <a:latin typeface="Times New Roman" panose="02020603050405020304" pitchFamily="18" charset="0"/>
                  <a:ea typeface="仿宋_GB2312"/>
                  <a:cs typeface="Times New Roman" panose="02020603050405020304" pitchFamily="18" charset="0"/>
                </a:rPr>
                <a:t> </a:t>
              </a:r>
              <a:endParaRPr lang="zh-CN" altLang="en-US" sz="2100" kern="100" dirty="0">
                <a:latin typeface="Times New Roman" panose="02020603050405020304" pitchFamily="18" charset="0"/>
                <a:ea typeface="仿宋_GB2312"/>
                <a:cs typeface="Times New Roman" panose="02020603050405020304" pitchFamily="18" charset="0"/>
              </a:endParaRPr>
            </a:p>
          </p:txBody>
        </p:sp>
        <p:sp>
          <p:nvSpPr>
            <p:cNvPr id="32" name="任意多边形: 形状 33" descr="KSO_WM_UNIT_INDEX=1_10&amp;KSO_WM_UNIT_TYPE=m_i&amp;KSO_WM_UNIT_ID=wpsdiag20164566_6*m_i*1_10&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6&amp;KSO_WM_UNIT_FILL_BACK_SCHEMECOLOR_INDEX=0&amp;KSO_WM_UNIT_LINE_FILL_TYPE=1&amp;KSO_WM_UNIT_LINE_FORE_SCHEMECOLOR_INDEX=5&amp;KSO_WM_UNIT_LINE_BACK_SCHEMECOLOR_INDEX=0"/>
            <p:cNvSpPr/>
            <p:nvPr/>
          </p:nvSpPr>
          <p:spPr>
            <a:xfrm>
              <a:off x="523724" y="648527"/>
              <a:ext cx="221386" cy="99697"/>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FFFFFF"/>
            </a:solidFill>
            <a:ln w="28575">
              <a:solidFill>
                <a:srgbClr val="6D6D6D"/>
              </a:solidFill>
            </a:ln>
            <a:effectLst/>
          </p:spPr>
          <p:txBody>
            <a:bodyPr spcFirstLastPara="0" vert="horz" wrap="square" lIns="0" tIns="21134" rIns="27099" bIns="21134" numCol="1" spcCol="1270" anchor="ctr" anchorCtr="0">
              <a:noAutofit/>
            </a:bodyPr>
            <a:lstStyle/>
            <a:p>
              <a:endParaRPr lang="zh-CN" altLang="en-US"/>
            </a:p>
          </p:txBody>
        </p:sp>
        <p:sp>
          <p:nvSpPr>
            <p:cNvPr id="33" name="任意多边形: 形状 34" descr="KSO_WM_UNIT_INDEX=1_11&amp;KSO_WM_UNIT_TYPE=m_i&amp;KSO_WM_UNIT_ID=wpsdiag20164566_6*m_i*1_11&amp;KSO_WM_UNIT_LAYERLEVEL=1_1&amp;KSO_WM_UNIT_CLEAR=1&amp;KSO_WM_TAG_VERSION=1.0&amp;KSO_WM_BEAUTIFY_FLAG=#wm#&amp;KSO_WM_TEMPLATE_CATEGORY=wpsdiag&amp;KSO_WM_TEMPLATE_INDEX=20164566&amp;KSO_WM_SLIDE_ITEM_CNT=6&amp;KSO_WM_DIAGRAM_GROUP_CODE=m1_1&amp;KSO_WM_UNIT_FILL_TYPE=1&amp;KSO_WM_UNIT_FILL_FORE_SCHEMECOLOR_INDEX=6&amp;KSO_WM_UNIT_FILL_BACK_SCHEMECOLOR_INDEX=0&amp;KSO_WM_UNIT_LINE_FILL_TYPE=1&amp;KSO_WM_UNIT_LINE_FORE_SCHEMECOLOR_INDEX=5&amp;KSO_WM_UNIT_LINE_BACK_SCHEMECOLOR_INDEX=0"/>
            <p:cNvSpPr/>
            <p:nvPr/>
          </p:nvSpPr>
          <p:spPr>
            <a:xfrm>
              <a:off x="1274017" y="643591"/>
              <a:ext cx="236194" cy="114751"/>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FFFFFF"/>
            </a:solidFill>
            <a:ln w="28575">
              <a:solidFill>
                <a:srgbClr val="6D6D6D"/>
              </a:solidFill>
            </a:ln>
            <a:effectLst/>
          </p:spPr>
          <p:txBody>
            <a:bodyPr spcFirstLastPara="0" vert="horz" wrap="square" lIns="0" tIns="21134" rIns="27099" bIns="21134" numCol="1" spcCol="1270" anchor="ctr" anchorCtr="0">
              <a:noAutofit/>
            </a:bodyPr>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dirty="0" smtClean="0">
                  <a:solidFill>
                    <a:schemeClr val="bg1"/>
                  </a:solidFill>
                  <a:latin typeface="黑体" panose="02010609060101010101" pitchFamily="49" charset="-122"/>
                  <a:ea typeface="黑体" panose="02010609060101010101" pitchFamily="49" charset="-122"/>
                  <a:sym typeface="+mn-ea"/>
                </a:rPr>
                <a:t>四、方案编制体会</a:t>
              </a:r>
              <a:endParaRPr kumimoji="0" lang="zh-CN" altLang="en-US" sz="2800" dirty="0">
                <a:solidFill>
                  <a:schemeClr val="bg1"/>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grpSp>
        <p:nvGrpSpPr>
          <p:cNvPr id="19" name="组 18"/>
          <p:cNvGrpSpPr/>
          <p:nvPr/>
        </p:nvGrpSpPr>
        <p:grpSpPr>
          <a:xfrm>
            <a:off x="2062758" y="1845618"/>
            <a:ext cx="8215085" cy="3732413"/>
            <a:chOff x="2562339" y="1777771"/>
            <a:chExt cx="8215085" cy="3732413"/>
          </a:xfrm>
        </p:grpSpPr>
        <p:sp>
          <p:nvSpPr>
            <p:cNvPr id="11" name="Rectangle 8"/>
            <p:cNvSpPr/>
            <p:nvPr/>
          </p:nvSpPr>
          <p:spPr>
            <a:xfrm>
              <a:off x="2562340" y="4445408"/>
              <a:ext cx="3628106" cy="1000270"/>
            </a:xfrm>
            <a:prstGeom prst="rect">
              <a:avLst/>
            </a:prstGeom>
          </p:spPr>
          <p:style>
            <a:lnRef idx="1">
              <a:schemeClr val="accent1"/>
            </a:lnRef>
            <a:fillRef idx="2">
              <a:schemeClr val="accent1"/>
            </a:fillRef>
            <a:effectRef idx="1">
              <a:schemeClr val="accent1"/>
            </a:effectRef>
            <a:fontRef idx="minor">
              <a:schemeClr val="dk1"/>
            </a:fontRef>
          </p:style>
          <p:txBody>
            <a:bodyPr wrap="square" lIns="121917" tIns="60958" rIns="121917" bIns="60958">
              <a:spAutoFit/>
            </a:bodyPr>
            <a:lstStyle/>
            <a:p>
              <a:pPr>
                <a:lnSpc>
                  <a:spcPct val="150000"/>
                </a:lnSpc>
              </a:pPr>
              <a:r>
                <a:rPr lang="en-US" altLang="zh-CN" sz="1900" b="1" dirty="0">
                  <a:solidFill>
                    <a:schemeClr val="accent1"/>
                  </a:solidFill>
                  <a:latin typeface="微软雅黑" panose="020B0503020204020204" pitchFamily="34" charset="-122"/>
                  <a:ea typeface="微软雅黑" panose="020B0503020204020204" pitchFamily="34" charset="-122"/>
                  <a:cs typeface="Open Sans" pitchFamily="34" charset="0"/>
                </a:rPr>
                <a:t>3.</a:t>
              </a:r>
              <a:r>
                <a:rPr lang="zh-CN" altLang="en-US" sz="1900" b="1" dirty="0">
                  <a:solidFill>
                    <a:schemeClr val="accent1"/>
                  </a:solidFill>
                  <a:latin typeface="微软雅黑" panose="020B0503020204020204" pitchFamily="34" charset="-122"/>
                  <a:ea typeface="微软雅黑" panose="020B0503020204020204" pitchFamily="34" charset="-122"/>
                  <a:cs typeface="Open Sans" pitchFamily="34" charset="0"/>
                </a:rPr>
                <a:t>方案编制既要立足本校实际，又要突出学校特色</a:t>
              </a:r>
              <a:r>
                <a:rPr lang="zh-CN" altLang="en-US" sz="1900" dirty="0">
                  <a:solidFill>
                    <a:schemeClr val="accent1"/>
                  </a:solidFill>
                </a:rPr>
                <a:t>；</a:t>
              </a:r>
              <a:endParaRPr lang="en-US" altLang="zh-CN" sz="14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2" name="Rectangle 9"/>
            <p:cNvSpPr/>
            <p:nvPr/>
          </p:nvSpPr>
          <p:spPr>
            <a:xfrm>
              <a:off x="2562339" y="3111589"/>
              <a:ext cx="3604875" cy="1000270"/>
            </a:xfrm>
            <a:prstGeom prst="rect">
              <a:avLst/>
            </a:prstGeom>
          </p:spPr>
          <p:style>
            <a:lnRef idx="1">
              <a:schemeClr val="accent1"/>
            </a:lnRef>
            <a:fillRef idx="2">
              <a:schemeClr val="accent1"/>
            </a:fillRef>
            <a:effectRef idx="1">
              <a:schemeClr val="accent1"/>
            </a:effectRef>
            <a:fontRef idx="minor">
              <a:schemeClr val="dk1"/>
            </a:fontRef>
          </p:style>
          <p:txBody>
            <a:bodyPr wrap="square" lIns="121917" tIns="60958" rIns="121917" bIns="60958">
              <a:spAutoFit/>
            </a:bodyPr>
            <a:lstStyle/>
            <a:p>
              <a:pPr>
                <a:lnSpc>
                  <a:spcPct val="150000"/>
                </a:lnSpc>
              </a:pPr>
              <a:r>
                <a:rPr lang="en-US" altLang="zh-CN" sz="1900" b="1" dirty="0">
                  <a:solidFill>
                    <a:schemeClr val="accent1"/>
                  </a:solidFill>
                  <a:latin typeface="微软雅黑" panose="020B0503020204020204" pitchFamily="34" charset="-122"/>
                  <a:ea typeface="微软雅黑" panose="020B0503020204020204" pitchFamily="34" charset="-122"/>
                  <a:cs typeface="Open Sans" pitchFamily="34" charset="0"/>
                </a:rPr>
                <a:t>2.</a:t>
              </a:r>
              <a:r>
                <a:rPr lang="zh-CN" altLang="en-US" sz="1900" b="1" dirty="0">
                  <a:solidFill>
                    <a:schemeClr val="accent1"/>
                  </a:solidFill>
                  <a:latin typeface="微软雅黑" panose="020B0503020204020204" pitchFamily="34" charset="-122"/>
                  <a:ea typeface="微软雅黑" panose="020B0503020204020204" pitchFamily="34" charset="-122"/>
                </a:rPr>
                <a:t>方案编制既要把握政策，又要站在职教发展前沿；</a:t>
              </a:r>
              <a:endParaRPr lang="en-US" altLang="zh-CN" sz="1900" b="1" dirty="0">
                <a:solidFill>
                  <a:schemeClr val="accent1"/>
                </a:solidFill>
                <a:latin typeface="微软雅黑" panose="020B0503020204020204" pitchFamily="34" charset="-122"/>
                <a:ea typeface="微软雅黑" panose="020B0503020204020204" pitchFamily="34" charset="-122"/>
              </a:endParaRPr>
            </a:p>
          </p:txBody>
        </p:sp>
        <p:sp>
          <p:nvSpPr>
            <p:cNvPr id="13" name="Rectangle 10"/>
            <p:cNvSpPr/>
            <p:nvPr/>
          </p:nvSpPr>
          <p:spPr>
            <a:xfrm>
              <a:off x="2562339" y="1777771"/>
              <a:ext cx="3604875" cy="1000270"/>
            </a:xfrm>
            <a:prstGeom prst="rect">
              <a:avLst/>
            </a:prstGeom>
          </p:spPr>
          <p:style>
            <a:lnRef idx="1">
              <a:schemeClr val="accent1"/>
            </a:lnRef>
            <a:fillRef idx="2">
              <a:schemeClr val="accent1"/>
            </a:fillRef>
            <a:effectRef idx="1">
              <a:schemeClr val="accent1"/>
            </a:effectRef>
            <a:fontRef idx="minor">
              <a:schemeClr val="dk1"/>
            </a:fontRef>
          </p:style>
          <p:txBody>
            <a:bodyPr wrap="square" lIns="121917" tIns="60958" rIns="121917" bIns="60958">
              <a:spAutoFit/>
            </a:bodyPr>
            <a:lstStyle/>
            <a:p>
              <a:pPr>
                <a:lnSpc>
                  <a:spcPct val="150000"/>
                </a:lnSpc>
              </a:pPr>
              <a:r>
                <a:rPr lang="en-US" altLang="zh-CN" sz="1900" b="1" dirty="0">
                  <a:solidFill>
                    <a:schemeClr val="accent1"/>
                  </a:solidFill>
                  <a:latin typeface="微软雅黑" panose="020B0503020204020204" pitchFamily="34" charset="-122"/>
                  <a:ea typeface="微软雅黑" panose="020B0503020204020204" pitchFamily="34" charset="-122"/>
                  <a:cs typeface="Open Sans" pitchFamily="34" charset="0"/>
                </a:rPr>
                <a:t>1.</a:t>
              </a:r>
              <a:r>
                <a:rPr lang="zh-CN" altLang="en-US" sz="1900" b="1" dirty="0">
                  <a:solidFill>
                    <a:schemeClr val="accent1"/>
                  </a:solidFill>
                  <a:latin typeface="微软雅黑" panose="020B0503020204020204" pitchFamily="34" charset="-122"/>
                  <a:ea typeface="微软雅黑" panose="020B0503020204020204" pitchFamily="34" charset="-122"/>
                </a:rPr>
                <a:t>编制方案是做好教学诊改工作的前提和行动指南；</a:t>
              </a:r>
              <a:endParaRPr lang="en-US" altLang="zh-CN" sz="1900" b="1" dirty="0">
                <a:solidFill>
                  <a:schemeClr val="accent1"/>
                </a:solidFill>
                <a:latin typeface="微软雅黑" panose="020B0503020204020204" pitchFamily="34" charset="-122"/>
                <a:ea typeface="微软雅黑" panose="020B0503020204020204" pitchFamily="34" charset="-122"/>
              </a:endParaRPr>
            </a:p>
          </p:txBody>
        </p:sp>
        <p:sp>
          <p:nvSpPr>
            <p:cNvPr id="14" name="Rectangle 20"/>
            <p:cNvSpPr/>
            <p:nvPr/>
          </p:nvSpPr>
          <p:spPr>
            <a:xfrm>
              <a:off x="6959302" y="4509914"/>
              <a:ext cx="3818122" cy="1000270"/>
            </a:xfrm>
            <a:prstGeom prst="rect">
              <a:avLst/>
            </a:prstGeom>
          </p:spPr>
          <p:style>
            <a:lnRef idx="1">
              <a:schemeClr val="accent1"/>
            </a:lnRef>
            <a:fillRef idx="2">
              <a:schemeClr val="accent1"/>
            </a:fillRef>
            <a:effectRef idx="1">
              <a:schemeClr val="accent1"/>
            </a:effectRef>
            <a:fontRef idx="minor">
              <a:schemeClr val="dk1"/>
            </a:fontRef>
          </p:style>
          <p:txBody>
            <a:bodyPr wrap="square" lIns="121917" tIns="60958" rIns="121917" bIns="60958">
              <a:spAutoFit/>
            </a:bodyPr>
            <a:lstStyle/>
            <a:p>
              <a:pPr>
                <a:lnSpc>
                  <a:spcPct val="150000"/>
                </a:lnSpc>
              </a:pPr>
              <a:r>
                <a:rPr lang="en-US" altLang="zh-CN" sz="1900" b="1" dirty="0">
                  <a:solidFill>
                    <a:schemeClr val="accent1"/>
                  </a:solidFill>
                  <a:latin typeface="微软雅黑" panose="020B0503020204020204" pitchFamily="34" charset="-122"/>
                  <a:ea typeface="微软雅黑" panose="020B0503020204020204" pitchFamily="34" charset="-122"/>
                  <a:cs typeface="Open Sans" pitchFamily="34" charset="0"/>
                </a:rPr>
                <a:t>6.</a:t>
              </a:r>
              <a:r>
                <a:rPr lang="zh-CN" altLang="en-US" sz="1900" b="1" dirty="0">
                  <a:solidFill>
                    <a:schemeClr val="accent1"/>
                  </a:solidFill>
                  <a:latin typeface="微软雅黑" panose="020B0503020204020204" pitchFamily="34" charset="-122"/>
                  <a:ea typeface="微软雅黑" panose="020B0503020204020204" pitchFamily="34" charset="-122"/>
                  <a:cs typeface="Open Sans" pitchFamily="34" charset="0"/>
                </a:rPr>
                <a:t>教学诊改需要专委会的指导，要参加培训学习</a:t>
              </a:r>
              <a:r>
                <a:rPr lang="zh-CN" altLang="en-US" sz="1900" dirty="0">
                  <a:solidFill>
                    <a:schemeClr val="accent1"/>
                  </a:solidFill>
                </a:rPr>
                <a:t>。</a:t>
              </a:r>
              <a:endParaRPr lang="en-US" altLang="zh-CN" sz="14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5" name="Rectangle 21"/>
            <p:cNvSpPr/>
            <p:nvPr/>
          </p:nvSpPr>
          <p:spPr>
            <a:xfrm>
              <a:off x="6959302" y="3141762"/>
              <a:ext cx="3818122" cy="1000270"/>
            </a:xfrm>
            <a:prstGeom prst="rect">
              <a:avLst/>
            </a:prstGeom>
          </p:spPr>
          <p:style>
            <a:lnRef idx="1">
              <a:schemeClr val="accent1"/>
            </a:lnRef>
            <a:fillRef idx="2">
              <a:schemeClr val="accent1"/>
            </a:fillRef>
            <a:effectRef idx="1">
              <a:schemeClr val="accent1"/>
            </a:effectRef>
            <a:fontRef idx="minor">
              <a:schemeClr val="dk1"/>
            </a:fontRef>
          </p:style>
          <p:txBody>
            <a:bodyPr wrap="square" lIns="121917" tIns="60958" rIns="121917" bIns="60958">
              <a:spAutoFit/>
            </a:bodyPr>
            <a:lstStyle/>
            <a:p>
              <a:pPr>
                <a:lnSpc>
                  <a:spcPct val="150000"/>
                </a:lnSpc>
              </a:pPr>
              <a:r>
                <a:rPr lang="en-US" altLang="zh-CN" sz="1900" b="1" dirty="0">
                  <a:solidFill>
                    <a:schemeClr val="accent1"/>
                  </a:solidFill>
                  <a:latin typeface="微软雅黑" panose="020B0503020204020204" pitchFamily="34" charset="-122"/>
                  <a:ea typeface="微软雅黑" panose="020B0503020204020204" pitchFamily="34" charset="-122"/>
                </a:rPr>
                <a:t>5.</a:t>
              </a:r>
              <a:r>
                <a:rPr lang="zh-CN" altLang="en-US" sz="1900" b="1" dirty="0">
                  <a:solidFill>
                    <a:schemeClr val="accent1"/>
                  </a:solidFill>
                  <a:latin typeface="微软雅黑" panose="020B0503020204020204" pitchFamily="34" charset="-122"/>
                  <a:ea typeface="微软雅黑" panose="020B0503020204020204" pitchFamily="34" charset="-122"/>
                </a:rPr>
                <a:t>教学诊改要全员、全方位、全过程参与；</a:t>
              </a:r>
              <a:endParaRPr lang="en-US" altLang="zh-CN" sz="1900" b="1" dirty="0">
                <a:solidFill>
                  <a:schemeClr val="accent1"/>
                </a:solidFill>
                <a:latin typeface="微软雅黑" panose="020B0503020204020204" pitchFamily="34" charset="-122"/>
                <a:ea typeface="微软雅黑" panose="020B0503020204020204" pitchFamily="34" charset="-122"/>
              </a:endParaRPr>
            </a:p>
          </p:txBody>
        </p:sp>
        <p:sp>
          <p:nvSpPr>
            <p:cNvPr id="16" name="Rectangle 22"/>
            <p:cNvSpPr/>
            <p:nvPr/>
          </p:nvSpPr>
          <p:spPr>
            <a:xfrm>
              <a:off x="6959302" y="1845618"/>
              <a:ext cx="3818122" cy="975904"/>
            </a:xfrm>
            <a:prstGeom prst="rect">
              <a:avLst/>
            </a:prstGeom>
          </p:spPr>
          <p:style>
            <a:lnRef idx="1">
              <a:schemeClr val="accent1"/>
            </a:lnRef>
            <a:fillRef idx="2">
              <a:schemeClr val="accent1"/>
            </a:fillRef>
            <a:effectRef idx="1">
              <a:schemeClr val="accent1"/>
            </a:effectRef>
            <a:fontRef idx="minor">
              <a:schemeClr val="dk1"/>
            </a:fontRef>
          </p:style>
          <p:txBody>
            <a:bodyPr wrap="square" lIns="121917" tIns="60958" rIns="121917" bIns="60958">
              <a:spAutoFit/>
            </a:bodyPr>
            <a:lstStyle/>
            <a:p>
              <a:pPr>
                <a:lnSpc>
                  <a:spcPct val="150000"/>
                </a:lnSpc>
              </a:pPr>
              <a:r>
                <a:rPr lang="en-US" altLang="zh-CN" sz="1900" b="1" dirty="0">
                  <a:solidFill>
                    <a:schemeClr val="accent1"/>
                  </a:solidFill>
                  <a:latin typeface="微软雅黑" panose="020B0503020204020204" pitchFamily="34" charset="-122"/>
                  <a:ea typeface="微软雅黑" panose="020B0503020204020204" pitchFamily="34" charset="-122"/>
                </a:rPr>
                <a:t>4.</a:t>
              </a:r>
              <a:r>
                <a:rPr lang="zh-CN" altLang="en-US" sz="1900" b="1" dirty="0" smtClean="0">
                  <a:solidFill>
                    <a:schemeClr val="accent1"/>
                  </a:solidFill>
                  <a:latin typeface="微软雅黑" panose="020B0503020204020204" pitchFamily="34" charset="-122"/>
                  <a:ea typeface="微软雅黑" panose="020B0503020204020204" pitchFamily="34" charset="-122"/>
                </a:rPr>
                <a:t>教学诊改</a:t>
              </a:r>
              <a:r>
                <a:rPr lang="zh-CN" altLang="en-US" sz="1900" b="1" dirty="0">
                  <a:solidFill>
                    <a:schemeClr val="accent1"/>
                  </a:solidFill>
                  <a:latin typeface="微软雅黑" panose="020B0503020204020204" pitchFamily="34" charset="-122"/>
                  <a:ea typeface="微软雅黑" panose="020B0503020204020204" pitchFamily="34" charset="-122"/>
                </a:rPr>
                <a:t>是一把手工程</a:t>
              </a:r>
              <a:r>
                <a:rPr lang="zh-CN" altLang="en-US" sz="1900" b="1" dirty="0" smtClean="0">
                  <a:solidFill>
                    <a:schemeClr val="accent1"/>
                  </a:solidFill>
                  <a:latin typeface="微软雅黑" panose="020B0503020204020204" pitchFamily="34" charset="-122"/>
                  <a:ea typeface="微软雅黑" panose="020B0503020204020204" pitchFamily="34" charset="-122"/>
                </a:rPr>
                <a:t>；</a:t>
              </a:r>
              <a:endParaRPr lang="en-US" altLang="zh-CN" sz="19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endParaRPr lang="en-US" altLang="zh-CN" sz="19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3646934" y="4509914"/>
            <a:ext cx="6048672" cy="553998"/>
          </a:xfrm>
          <a:prstGeom prst="rect">
            <a:avLst/>
          </a:prstGeom>
          <a:noFill/>
        </p:spPr>
        <p:txBody>
          <a:bodyPr wrap="square" lIns="0" tIns="0" rIns="0" bIns="0" rtlCol="0">
            <a:spAutoFit/>
          </a:bodyPr>
          <a:lstStyle/>
          <a:p>
            <a:r>
              <a:rPr lang="zh-CN" altLang="en-US" sz="3600" b="1" dirty="0" smtClean="0">
                <a:solidFill>
                  <a:schemeClr val="accent6"/>
                </a:solidFill>
                <a:latin typeface="微软雅黑" pitchFamily="34" charset="-122"/>
                <a:ea typeface="微软雅黑" pitchFamily="34" charset="-122"/>
              </a:rPr>
              <a:t>感谢专家指导！</a:t>
            </a:r>
          </a:p>
        </p:txBody>
      </p:sp>
      <p:pic>
        <p:nvPicPr>
          <p:cNvPr id="2050" name="Picture 2" descr="C:\Users\zsp\Pictures\图片1.jpg"/>
          <p:cNvPicPr>
            <a:picLocks noChangeAspect="1" noChangeArrowheads="1"/>
          </p:cNvPicPr>
          <p:nvPr/>
        </p:nvPicPr>
        <p:blipFill>
          <a:blip r:embed="rId2" cstate="print"/>
          <a:srcRect/>
          <a:stretch>
            <a:fillRect/>
          </a:stretch>
        </p:blipFill>
        <p:spPr bwMode="auto">
          <a:xfrm>
            <a:off x="1" y="-35110"/>
            <a:ext cx="12190412" cy="6894697"/>
          </a:xfrm>
          <a:prstGeom prst="rect">
            <a:avLst/>
          </a:prstGeom>
          <a:noFill/>
        </p:spPr>
      </p:pic>
      <p:sp>
        <p:nvSpPr>
          <p:cNvPr id="11" name="TextBox 10"/>
          <p:cNvSpPr txBox="1"/>
          <p:nvPr/>
        </p:nvSpPr>
        <p:spPr>
          <a:xfrm>
            <a:off x="4078982" y="2493690"/>
            <a:ext cx="5544616" cy="553998"/>
          </a:xfrm>
          <a:prstGeom prst="rect">
            <a:avLst/>
          </a:prstGeom>
          <a:noFill/>
        </p:spPr>
        <p:txBody>
          <a:bodyPr wrap="square" lIns="0" tIns="0" rIns="0" bIns="0" rtlCol="0">
            <a:spAutoFit/>
          </a:bodyPr>
          <a:lstStyle/>
          <a:p>
            <a:r>
              <a:rPr lang="zh-CN" altLang="en-US" sz="3600" b="1" dirty="0" smtClean="0">
                <a:solidFill>
                  <a:srgbClr val="FFFF00"/>
                </a:solidFill>
                <a:latin typeface="微软雅黑" pitchFamily="34" charset="-122"/>
                <a:ea typeface="微软雅黑" pitchFamily="34" charset="-122"/>
              </a:rPr>
              <a:t>感谢专家指导！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2"/>
          <p:cNvCxnSpPr/>
          <p:nvPr/>
        </p:nvCxnSpPr>
        <p:spPr>
          <a:xfrm>
            <a:off x="11274255" y="625686"/>
            <a:ext cx="0" cy="7194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990750" y="837506"/>
            <a:ext cx="7416824" cy="4672433"/>
          </a:xfrm>
          <a:prstGeom prst="rect">
            <a:avLst/>
          </a:prstGeom>
        </p:spPr>
        <p:txBody>
          <a:bodyPr wrap="square">
            <a:spAutoFit/>
          </a:bodyPr>
          <a:lstStyle/>
          <a:p>
            <a:pPr>
              <a:lnSpc>
                <a:spcPts val="3000"/>
              </a:lnSpc>
            </a:pPr>
            <a:r>
              <a:rPr lang="zh-CN" altLang="en-US" b="1" dirty="0" smtClean="0">
                <a:solidFill>
                  <a:schemeClr val="accent6"/>
                </a:solidFill>
                <a:latin typeface="微软雅黑" pitchFamily="34" charset="-122"/>
                <a:ea typeface="微软雅黑" pitchFamily="34" charset="-122"/>
              </a:rPr>
              <a:t>国家级重点中专</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全国精神文明先进单位</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河南省指教攻坚先进单位 </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河南省首批职业教育品牌示范校</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河南省中职班主任工作与指导中心</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河南省职业院校信息化教学委员会</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河南省平安校园</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河南省职业教育管理强校</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河南省职业教育校园文化建设示范校</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河南省电子商务双师型教师培养培训基地</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a:t>
            </a:r>
            <a:r>
              <a:rPr lang="en-US" altLang="zh-CN" b="1" dirty="0" smtClean="0">
                <a:solidFill>
                  <a:schemeClr val="accent6"/>
                </a:solidFill>
                <a:latin typeface="微软雅黑" pitchFamily="34" charset="-122"/>
                <a:ea typeface="微软雅黑" pitchFamily="34" charset="-122"/>
              </a:rPr>
              <a:t>2016</a:t>
            </a:r>
            <a:r>
              <a:rPr lang="zh-CN" altLang="en-US" b="1" dirty="0" smtClean="0">
                <a:solidFill>
                  <a:schemeClr val="accent6"/>
                </a:solidFill>
                <a:latin typeface="微软雅黑" pitchFamily="34" charset="-122"/>
                <a:ea typeface="微软雅黑" pitchFamily="34" charset="-122"/>
              </a:rPr>
              <a:t>年全国职业院校技能竞赛先进单位</a:t>
            </a:r>
            <a:endParaRPr lang="en-US" altLang="zh-CN" b="1" dirty="0" smtClean="0">
              <a:solidFill>
                <a:schemeClr val="accent6"/>
              </a:solidFill>
              <a:latin typeface="微软雅黑" pitchFamily="34" charset="-122"/>
              <a:ea typeface="微软雅黑" pitchFamily="34" charset="-122"/>
            </a:endParaRPr>
          </a:p>
          <a:p>
            <a:pPr>
              <a:lnSpc>
                <a:spcPts val="3000"/>
              </a:lnSpc>
            </a:pPr>
            <a:r>
              <a:rPr lang="zh-CN" altLang="en-US" b="1" dirty="0" smtClean="0">
                <a:solidFill>
                  <a:schemeClr val="accent6"/>
                </a:solidFill>
                <a:latin typeface="微软雅黑" pitchFamily="34" charset="-122"/>
                <a:ea typeface="微软雅黑" pitchFamily="34" charset="-122"/>
              </a:rPr>
              <a:t>河南省</a:t>
            </a:r>
            <a:r>
              <a:rPr lang="en-US" altLang="zh-CN" b="1" dirty="0" smtClean="0">
                <a:solidFill>
                  <a:schemeClr val="accent6"/>
                </a:solidFill>
                <a:latin typeface="微软雅黑" pitchFamily="34" charset="-122"/>
                <a:ea typeface="微软雅黑" pitchFamily="34" charset="-122"/>
              </a:rPr>
              <a:t>2016</a:t>
            </a:r>
            <a:r>
              <a:rPr lang="zh-CN" altLang="en-US" b="1" dirty="0" smtClean="0">
                <a:solidFill>
                  <a:schemeClr val="accent6"/>
                </a:solidFill>
                <a:latin typeface="微软雅黑" pitchFamily="34" charset="-122"/>
                <a:ea typeface="微软雅黑" pitchFamily="34" charset="-122"/>
              </a:rPr>
              <a:t>年度招生工作先进单位</a:t>
            </a:r>
            <a:endParaRPr lang="zh-CN" altLang="en-US" dirty="0"/>
          </a:p>
        </p:txBody>
      </p:sp>
      <p:grpSp>
        <p:nvGrpSpPr>
          <p:cNvPr id="11" name="组合 10"/>
          <p:cNvGrpSpPr/>
          <p:nvPr/>
        </p:nvGrpSpPr>
        <p:grpSpPr>
          <a:xfrm>
            <a:off x="0" y="-145892"/>
            <a:ext cx="12190413" cy="951484"/>
            <a:chOff x="0" y="-145892"/>
            <a:chExt cx="12190413" cy="951484"/>
          </a:xfrm>
        </p:grpSpPr>
        <p:sp>
          <p:nvSpPr>
            <p:cNvPr id="12" name="矩形 11"/>
            <p:cNvSpPr/>
            <p:nvPr/>
          </p:nvSpPr>
          <p:spPr>
            <a:xfrm>
              <a:off x="622598" y="-145892"/>
              <a:ext cx="10187515" cy="792006"/>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51160" y="-62308"/>
              <a:ext cx="10187515" cy="7920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flipV="1">
              <a:off x="0" y="776792"/>
              <a:ext cx="12190413" cy="2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2"/>
            <p:cNvGrpSpPr/>
            <p:nvPr/>
          </p:nvGrpSpPr>
          <p:grpSpPr>
            <a:xfrm>
              <a:off x="140673" y="39893"/>
              <a:ext cx="730631" cy="587604"/>
              <a:chOff x="140673" y="112939"/>
              <a:chExt cx="730631" cy="587604"/>
            </a:xfrm>
          </p:grpSpPr>
          <p:pic>
            <p:nvPicPr>
              <p:cNvPr id="18" name="Picture 3" descr="C:\Users\Administrator\Desktop\微立体创业计划\005.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072" y="122311"/>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sp>
          <p:nvSpPr>
            <p:cNvPr id="17" name="TextBox 36"/>
            <p:cNvSpPr txBox="1"/>
            <p:nvPr/>
          </p:nvSpPr>
          <p:spPr>
            <a:xfrm>
              <a:off x="1003066" y="162675"/>
              <a:ext cx="6892340" cy="430887"/>
            </a:xfrm>
            <a:prstGeom prst="rect">
              <a:avLst/>
            </a:prstGeom>
            <a:noFill/>
          </p:spPr>
          <p:txBody>
            <a:bodyPr wrap="square" lIns="0" tIns="0" rIns="0" bIns="0" rtlCol="0">
              <a:spAutoFit/>
            </a:bodyPr>
            <a:lstStyle/>
            <a:p>
              <a:pPr algn="ctr"/>
              <a:r>
                <a:rPr lang="zh-CN" altLang="en-US" sz="2800" b="1" dirty="0" smtClean="0">
                  <a:solidFill>
                    <a:schemeClr val="bg1"/>
                  </a:solidFill>
                  <a:latin typeface="微软雅黑"/>
                  <a:ea typeface="微软雅黑"/>
                </a:rPr>
                <a:t>主要荣誉</a:t>
              </a:r>
              <a:endParaRPr lang="zh-CN" altLang="en-US" sz="2800" b="1" dirty="0">
                <a:solidFill>
                  <a:schemeClr val="bg1"/>
                </a:solidFill>
                <a:latin typeface="微软雅黑"/>
                <a:ea typeface="微软雅黑"/>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3149">
        <p:fade/>
      </p:transition>
    </mc:Choice>
    <mc:Fallback xmlns="">
      <p:transition spd="med" advTm="3149">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en-US" altLang="zh-CN" sz="2800">
                  <a:solidFill>
                    <a:srgbClr val="FFFFFF"/>
                  </a:solidFill>
                  <a:latin typeface="黑体" pitchFamily="49" charset="-122"/>
                  <a:ea typeface="黑体" pitchFamily="49" charset="-122"/>
                </a:rPr>
                <a:t>2011-2017</a:t>
              </a:r>
              <a:r>
                <a:rPr kumimoji="0" lang="zh-CN" altLang="en-US" sz="2800">
                  <a:solidFill>
                    <a:srgbClr val="FFFFFF"/>
                  </a:solidFill>
                  <a:latin typeface="黑体" pitchFamily="49" charset="-122"/>
                  <a:ea typeface="黑体" pitchFamily="49" charset="-122"/>
                </a:rPr>
                <a:t>年技能竞赛成绩</a:t>
              </a: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pic>
        <p:nvPicPr>
          <p:cNvPr id="11266" name="Picture 9" descr="IMG_4176"/>
          <p:cNvPicPr>
            <a:picLocks noChangeAspect="1" noChangeArrowheads="1"/>
          </p:cNvPicPr>
          <p:nvPr/>
        </p:nvPicPr>
        <p:blipFill>
          <a:blip r:embed="rId4" cstate="print"/>
          <a:srcRect/>
          <a:stretch>
            <a:fillRect/>
          </a:stretch>
        </p:blipFill>
        <p:spPr bwMode="auto">
          <a:xfrm>
            <a:off x="478582" y="981522"/>
            <a:ext cx="11425237" cy="5591175"/>
          </a:xfrm>
          <a:prstGeom prst="rect">
            <a:avLst/>
          </a:prstGeom>
          <a:noFill/>
          <a:ln w="9525">
            <a:noFill/>
            <a:miter lim="800000"/>
            <a:headEnd/>
            <a:tailEnd/>
          </a:ln>
        </p:spPr>
      </p:pic>
      <p:sp>
        <p:nvSpPr>
          <p:cNvPr id="11267" name="Rectangle 4"/>
          <p:cNvSpPr>
            <a:spLocks noChangeArrowheads="1"/>
          </p:cNvSpPr>
          <p:nvPr/>
        </p:nvSpPr>
        <p:spPr bwMode="auto">
          <a:xfrm>
            <a:off x="1126654" y="2205658"/>
            <a:ext cx="10440987" cy="1944217"/>
          </a:xfrm>
          <a:prstGeom prst="rect">
            <a:avLst/>
          </a:prstGeom>
          <a:gradFill rotWithShape="1">
            <a:gsLst>
              <a:gs pos="0">
                <a:srgbClr val="0033CC">
                  <a:alpha val="39998"/>
                </a:srgbClr>
              </a:gs>
              <a:gs pos="100000">
                <a:srgbClr val="00185E">
                  <a:alpha val="39998"/>
                </a:srgbClr>
              </a:gs>
            </a:gsLst>
            <a:lin ang="5400000" scaled="1"/>
          </a:gradFill>
          <a:ln w="9525">
            <a:noFill/>
            <a:miter lim="800000"/>
            <a:headEnd/>
            <a:tailEnd/>
          </a:ln>
        </p:spPr>
        <p:txBody>
          <a:bodyPr anchor="ctr"/>
          <a:lstStyle/>
          <a:p>
            <a:pPr marL="342900" indent="-342900">
              <a:spcBef>
                <a:spcPct val="20000"/>
              </a:spcBef>
              <a:buClr>
                <a:schemeClr val="hlink"/>
              </a:buClr>
              <a:buSzPct val="95000"/>
              <a:buFont typeface="Wingdings" pitchFamily="2" charset="2"/>
              <a:buNone/>
            </a:pPr>
            <a:endParaRPr kumimoji="0" lang="en-US" altLang="zh-CN" dirty="0">
              <a:solidFill>
                <a:srgbClr val="FFFF66"/>
              </a:solidFill>
              <a:latin typeface="黑体" pitchFamily="49" charset="-122"/>
              <a:ea typeface="黑体" pitchFamily="49" charset="-122"/>
            </a:endParaRPr>
          </a:p>
          <a:p>
            <a:pPr marL="342900" indent="-342900">
              <a:spcBef>
                <a:spcPct val="20000"/>
              </a:spcBef>
              <a:buClr>
                <a:schemeClr val="hlink"/>
              </a:buClr>
              <a:buSzPct val="95000"/>
              <a:buFont typeface="Wingdings" pitchFamily="2" charset="2"/>
              <a:buNone/>
            </a:pPr>
            <a:r>
              <a:rPr kumimoji="0" lang="zh-CN" altLang="en-US" dirty="0">
                <a:solidFill>
                  <a:srgbClr val="FFFF66"/>
                </a:solidFill>
                <a:latin typeface="黑体" pitchFamily="49" charset="-122"/>
                <a:ea typeface="黑体" pitchFamily="49" charset="-122"/>
              </a:rPr>
              <a:t>　一、</a:t>
            </a:r>
            <a:r>
              <a:rPr kumimoji="0" lang="zh-CN" altLang="en-US" dirty="0" smtClean="0">
                <a:solidFill>
                  <a:srgbClr val="FFFF66"/>
                </a:solidFill>
                <a:latin typeface="黑体" pitchFamily="49" charset="-122"/>
                <a:ea typeface="黑体" pitchFamily="49" charset="-122"/>
              </a:rPr>
              <a:t>国家</a:t>
            </a:r>
            <a:r>
              <a:rPr kumimoji="0" lang="zh-CN" altLang="en-US" dirty="0" smtClean="0">
                <a:solidFill>
                  <a:srgbClr val="FFFF66"/>
                </a:solidFill>
                <a:latin typeface="黑体" pitchFamily="49" charset="-122"/>
                <a:ea typeface="黑体" pitchFamily="49" charset="-122"/>
              </a:rPr>
              <a:t>（行业）</a:t>
            </a:r>
            <a:r>
              <a:rPr kumimoji="0" lang="zh-CN" altLang="en-US" dirty="0" smtClean="0">
                <a:solidFill>
                  <a:srgbClr val="FFFF66"/>
                </a:solidFill>
                <a:latin typeface="黑体" pitchFamily="49" charset="-122"/>
                <a:ea typeface="黑体" pitchFamily="49" charset="-122"/>
              </a:rPr>
              <a:t>技能竞赛</a:t>
            </a:r>
            <a:r>
              <a:rPr kumimoji="0" lang="zh-CN" altLang="en-US" dirty="0" smtClean="0">
                <a:solidFill>
                  <a:srgbClr val="FFFF66"/>
                </a:solidFill>
                <a:latin typeface="黑体" pitchFamily="49" charset="-122"/>
                <a:ea typeface="黑体" pitchFamily="49" charset="-122"/>
              </a:rPr>
              <a:t>：</a:t>
            </a:r>
            <a:r>
              <a:rPr lang="en-US" altLang="zh-CN" dirty="0" smtClean="0">
                <a:solidFill>
                  <a:srgbClr val="FFFF66"/>
                </a:solidFill>
                <a:latin typeface="黑体" pitchFamily="49" charset="-122"/>
                <a:ea typeface="黑体" pitchFamily="49" charset="-122"/>
              </a:rPr>
              <a:t>5</a:t>
            </a:r>
            <a:r>
              <a:rPr kumimoji="0" lang="zh-CN" altLang="en-US" dirty="0" smtClean="0">
                <a:solidFill>
                  <a:srgbClr val="FFFF66"/>
                </a:solidFill>
                <a:latin typeface="黑体" pitchFamily="49" charset="-122"/>
                <a:ea typeface="黑体" pitchFamily="49" charset="-122"/>
              </a:rPr>
              <a:t>个</a:t>
            </a:r>
            <a:r>
              <a:rPr kumimoji="0" lang="zh-CN" altLang="en-US" dirty="0">
                <a:solidFill>
                  <a:srgbClr val="FFFF66"/>
                </a:solidFill>
                <a:latin typeface="黑体" pitchFamily="49" charset="-122"/>
                <a:ea typeface="黑体" pitchFamily="49" charset="-122"/>
              </a:rPr>
              <a:t>一等奖，</a:t>
            </a:r>
            <a:r>
              <a:rPr kumimoji="0" lang="en-US" altLang="zh-CN" dirty="0">
                <a:solidFill>
                  <a:srgbClr val="FFFF66"/>
                </a:solidFill>
                <a:latin typeface="黑体" pitchFamily="49" charset="-122"/>
                <a:ea typeface="黑体" pitchFamily="49" charset="-122"/>
              </a:rPr>
              <a:t>10</a:t>
            </a:r>
            <a:r>
              <a:rPr kumimoji="0" lang="zh-CN" altLang="en-US" dirty="0">
                <a:solidFill>
                  <a:srgbClr val="FFFF66"/>
                </a:solidFill>
                <a:latin typeface="黑体" pitchFamily="49" charset="-122"/>
                <a:ea typeface="黑体" pitchFamily="49" charset="-122"/>
              </a:rPr>
              <a:t>个二等奖、</a:t>
            </a:r>
            <a:r>
              <a:rPr kumimoji="0" lang="en-US" altLang="zh-CN" dirty="0">
                <a:solidFill>
                  <a:srgbClr val="FFFF66"/>
                </a:solidFill>
                <a:latin typeface="黑体" pitchFamily="49" charset="-122"/>
                <a:ea typeface="黑体" pitchFamily="49" charset="-122"/>
              </a:rPr>
              <a:t>  7</a:t>
            </a:r>
            <a:r>
              <a:rPr kumimoji="0" lang="zh-CN" altLang="en-US" dirty="0">
                <a:solidFill>
                  <a:srgbClr val="FFFF66"/>
                </a:solidFill>
                <a:latin typeface="黑体" pitchFamily="49" charset="-122"/>
                <a:ea typeface="黑体" pitchFamily="49" charset="-122"/>
              </a:rPr>
              <a:t>个三等奖；</a:t>
            </a:r>
            <a:endParaRPr kumimoji="0" lang="en-US" altLang="zh-CN" dirty="0">
              <a:solidFill>
                <a:srgbClr val="FFFF66"/>
              </a:solidFill>
              <a:latin typeface="黑体" pitchFamily="49" charset="-122"/>
              <a:ea typeface="黑体" pitchFamily="49" charset="-122"/>
            </a:endParaRPr>
          </a:p>
          <a:p>
            <a:pPr marL="342900" indent="-342900">
              <a:spcBef>
                <a:spcPct val="20000"/>
              </a:spcBef>
              <a:buClr>
                <a:schemeClr val="hlink"/>
              </a:buClr>
              <a:buSzPct val="95000"/>
              <a:buFont typeface="Wingdings" pitchFamily="2" charset="2"/>
              <a:buNone/>
            </a:pPr>
            <a:r>
              <a:rPr kumimoji="0" lang="zh-CN" altLang="en-US" dirty="0">
                <a:solidFill>
                  <a:srgbClr val="FFFF66"/>
                </a:solidFill>
                <a:latin typeface="黑体" pitchFamily="49" charset="-122"/>
                <a:ea typeface="黑体" pitchFamily="49" charset="-122"/>
              </a:rPr>
              <a:t>　二、省级技能竞赛：</a:t>
            </a:r>
            <a:r>
              <a:rPr kumimoji="0" lang="en-US" altLang="zh-CN" dirty="0">
                <a:solidFill>
                  <a:srgbClr val="FFFF66"/>
                </a:solidFill>
                <a:latin typeface="黑体" pitchFamily="49" charset="-122"/>
                <a:ea typeface="黑体" pitchFamily="49" charset="-122"/>
              </a:rPr>
              <a:t>121</a:t>
            </a:r>
            <a:r>
              <a:rPr kumimoji="0" lang="zh-CN" altLang="en-US" dirty="0">
                <a:solidFill>
                  <a:srgbClr val="FFFF66"/>
                </a:solidFill>
                <a:latin typeface="黑体" pitchFamily="49" charset="-122"/>
                <a:ea typeface="黑体" pitchFamily="49" charset="-122"/>
              </a:rPr>
              <a:t>个一等奖（</a:t>
            </a:r>
            <a:r>
              <a:rPr kumimoji="0" lang="en-US" altLang="zh-CN" dirty="0">
                <a:solidFill>
                  <a:srgbClr val="FFFF66"/>
                </a:solidFill>
                <a:latin typeface="黑体" pitchFamily="49" charset="-122"/>
                <a:ea typeface="黑体" pitchFamily="49" charset="-122"/>
              </a:rPr>
              <a:t>15</a:t>
            </a:r>
            <a:r>
              <a:rPr kumimoji="0" lang="zh-CN" altLang="en-US" dirty="0">
                <a:solidFill>
                  <a:srgbClr val="FFFF66"/>
                </a:solidFill>
                <a:latin typeface="黑体" pitchFamily="49" charset="-122"/>
                <a:ea typeface="黑体" pitchFamily="49" charset="-122"/>
              </a:rPr>
              <a:t>）、</a:t>
            </a:r>
            <a:r>
              <a:rPr kumimoji="0" lang="en-US" altLang="zh-CN" dirty="0">
                <a:solidFill>
                  <a:srgbClr val="FFFF66"/>
                </a:solidFill>
                <a:latin typeface="黑体" pitchFamily="49" charset="-122"/>
                <a:ea typeface="黑体" pitchFamily="49" charset="-122"/>
              </a:rPr>
              <a:t>58</a:t>
            </a:r>
            <a:r>
              <a:rPr kumimoji="0" lang="zh-CN" altLang="en-US" dirty="0">
                <a:solidFill>
                  <a:srgbClr val="FFFF66"/>
                </a:solidFill>
                <a:latin typeface="黑体" pitchFamily="49" charset="-122"/>
                <a:ea typeface="黑体" pitchFamily="49" charset="-122"/>
              </a:rPr>
              <a:t>个二等奖（</a:t>
            </a:r>
            <a:r>
              <a:rPr kumimoji="0" lang="zh-CN" altLang="zh-CN" dirty="0">
                <a:solidFill>
                  <a:srgbClr val="FFFF66"/>
                </a:solidFill>
                <a:latin typeface="黑体" pitchFamily="49" charset="-122"/>
                <a:ea typeface="黑体" pitchFamily="49" charset="-122"/>
              </a:rPr>
              <a:t>6</a:t>
            </a:r>
            <a:r>
              <a:rPr kumimoji="0" lang="zh-CN" altLang="en-US" dirty="0">
                <a:solidFill>
                  <a:srgbClr val="FFFF66"/>
                </a:solidFill>
                <a:latin typeface="黑体" pitchFamily="49" charset="-122"/>
                <a:ea typeface="黑体" pitchFamily="49" charset="-122"/>
              </a:rPr>
              <a:t>）；</a:t>
            </a:r>
            <a:endParaRPr kumimoji="0" lang="en-US" altLang="zh-CN" dirty="0">
              <a:solidFill>
                <a:srgbClr val="FFFF66"/>
              </a:solidFill>
              <a:latin typeface="黑体" pitchFamily="49" charset="-122"/>
              <a:ea typeface="黑体" pitchFamily="49" charset="-122"/>
            </a:endParaRPr>
          </a:p>
          <a:p>
            <a:pPr marL="342900" indent="-342900">
              <a:spcBef>
                <a:spcPct val="20000"/>
              </a:spcBef>
              <a:buClr>
                <a:schemeClr val="hlink"/>
              </a:buClr>
              <a:buSzPct val="95000"/>
              <a:buFont typeface="Wingdings" pitchFamily="2" charset="2"/>
              <a:buNone/>
            </a:pPr>
            <a:r>
              <a:rPr kumimoji="0" lang="en-US" altLang="zh-CN" dirty="0">
                <a:solidFill>
                  <a:srgbClr val="FFFF66"/>
                </a:solidFill>
                <a:latin typeface="黑体" pitchFamily="49" charset="-122"/>
                <a:ea typeface="黑体" pitchFamily="49" charset="-122"/>
              </a:rPr>
              <a:t>  </a:t>
            </a:r>
            <a:r>
              <a:rPr kumimoji="0" lang="zh-CN" altLang="en-US" dirty="0">
                <a:solidFill>
                  <a:srgbClr val="FFFF66"/>
                </a:solidFill>
                <a:latin typeface="黑体" pitchFamily="49" charset="-122"/>
                <a:ea typeface="黑体" pitchFamily="49" charset="-122"/>
              </a:rPr>
              <a:t>三、素质能力竞赛：</a:t>
            </a:r>
            <a:r>
              <a:rPr kumimoji="0" lang="en-US" altLang="zh-CN" dirty="0">
                <a:solidFill>
                  <a:srgbClr val="FFFF66"/>
                </a:solidFill>
                <a:latin typeface="黑体" pitchFamily="49" charset="-122"/>
                <a:ea typeface="黑体" pitchFamily="49" charset="-122"/>
              </a:rPr>
              <a:t>100</a:t>
            </a:r>
            <a:r>
              <a:rPr kumimoji="0" lang="zh-CN" altLang="en-US" dirty="0">
                <a:solidFill>
                  <a:srgbClr val="FFFF66"/>
                </a:solidFill>
                <a:latin typeface="黑体" pitchFamily="49" charset="-122"/>
                <a:ea typeface="黑体" pitchFamily="49" charset="-122"/>
              </a:rPr>
              <a:t>个一等奖（</a:t>
            </a:r>
            <a:r>
              <a:rPr kumimoji="0" lang="en-US" altLang="zh-CN" dirty="0">
                <a:solidFill>
                  <a:srgbClr val="FFFF66"/>
                </a:solidFill>
                <a:latin typeface="黑体" pitchFamily="49" charset="-122"/>
                <a:ea typeface="黑体" pitchFamily="49" charset="-122"/>
              </a:rPr>
              <a:t>17</a:t>
            </a:r>
            <a:r>
              <a:rPr kumimoji="0" lang="zh-CN" altLang="en-US" dirty="0">
                <a:solidFill>
                  <a:srgbClr val="FFFF66"/>
                </a:solidFill>
                <a:latin typeface="黑体" pitchFamily="49" charset="-122"/>
                <a:ea typeface="黑体" pitchFamily="49" charset="-122"/>
              </a:rPr>
              <a:t>）、</a:t>
            </a:r>
            <a:r>
              <a:rPr kumimoji="0" lang="en-US" altLang="zh-CN" dirty="0">
                <a:solidFill>
                  <a:srgbClr val="FFFF66"/>
                </a:solidFill>
                <a:latin typeface="黑体" pitchFamily="49" charset="-122"/>
                <a:ea typeface="黑体" pitchFamily="49" charset="-122"/>
              </a:rPr>
              <a:t>61</a:t>
            </a:r>
            <a:r>
              <a:rPr kumimoji="0" lang="zh-CN" altLang="en-US" dirty="0">
                <a:solidFill>
                  <a:srgbClr val="FFFF66"/>
                </a:solidFill>
                <a:latin typeface="黑体" pitchFamily="49" charset="-122"/>
                <a:ea typeface="黑体" pitchFamily="49" charset="-122"/>
              </a:rPr>
              <a:t>个二等奖（</a:t>
            </a:r>
            <a:r>
              <a:rPr kumimoji="0" lang="en-US" altLang="zh-CN" dirty="0">
                <a:solidFill>
                  <a:srgbClr val="FFFF66"/>
                </a:solidFill>
                <a:latin typeface="黑体" pitchFamily="49" charset="-122"/>
                <a:ea typeface="黑体" pitchFamily="49" charset="-122"/>
              </a:rPr>
              <a:t>13</a:t>
            </a:r>
            <a:r>
              <a:rPr kumimoji="0" lang="zh-CN" altLang="en-US" dirty="0">
                <a:solidFill>
                  <a:srgbClr val="FFFF66"/>
                </a:solidFill>
                <a:latin typeface="黑体" pitchFamily="49" charset="-122"/>
                <a:ea typeface="黑体" pitchFamily="49" charset="-122"/>
              </a:rPr>
              <a:t>）</a:t>
            </a:r>
            <a:r>
              <a:rPr kumimoji="0" lang="zh-CN" altLang="en-US" dirty="0" smtClean="0">
                <a:solidFill>
                  <a:srgbClr val="FFFF66"/>
                </a:solidFill>
                <a:latin typeface="黑体" pitchFamily="49" charset="-122"/>
                <a:ea typeface="黑体" pitchFamily="49" charset="-122"/>
              </a:rPr>
              <a:t>；</a:t>
            </a:r>
            <a:r>
              <a:rPr kumimoji="0" lang="en-US" altLang="zh-CN" dirty="0" smtClean="0">
                <a:solidFill>
                  <a:srgbClr val="FFFF66"/>
                </a:solidFill>
                <a:latin typeface="黑体" pitchFamily="49" charset="-122"/>
                <a:ea typeface="黑体" pitchFamily="49" charset="-122"/>
              </a:rPr>
              <a:t> </a:t>
            </a:r>
            <a:endParaRPr kumimoji="0" lang="zh-CN" altLang="en-US" dirty="0">
              <a:solidFill>
                <a:srgbClr val="FFFF66"/>
              </a:solidFill>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en-US" altLang="zh-CN" sz="2800">
                  <a:solidFill>
                    <a:srgbClr val="FFFFFF"/>
                  </a:solidFill>
                  <a:latin typeface="黑体" pitchFamily="49" charset="-122"/>
                  <a:ea typeface="黑体" pitchFamily="49" charset="-122"/>
                </a:rPr>
                <a:t>22017</a:t>
              </a:r>
              <a:r>
                <a:rPr kumimoji="0" lang="zh-CN" altLang="en-US" sz="2800">
                  <a:solidFill>
                    <a:srgbClr val="FFFFFF"/>
                  </a:solidFill>
                  <a:latin typeface="黑体" pitchFamily="49" charset="-122"/>
                  <a:ea typeface="黑体" pitchFamily="49" charset="-122"/>
                </a:rPr>
                <a:t>年技能竞赛成绩</a:t>
              </a: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graphicFrame>
        <p:nvGraphicFramePr>
          <p:cNvPr id="9" name="表格 8"/>
          <p:cNvGraphicFramePr>
            <a:graphicFrameLocks noGrp="1"/>
          </p:cNvGraphicFramePr>
          <p:nvPr/>
        </p:nvGraphicFramePr>
        <p:xfrm>
          <a:off x="1054100" y="1341438"/>
          <a:ext cx="9248775" cy="4248150"/>
        </p:xfrm>
        <a:graphic>
          <a:graphicData uri="http://schemas.openxmlformats.org/drawingml/2006/table">
            <a:tbl>
              <a:tblPr/>
              <a:tblGrid>
                <a:gridCol w="792163"/>
                <a:gridCol w="2906712"/>
                <a:gridCol w="1851025"/>
                <a:gridCol w="1849438"/>
                <a:gridCol w="1849437"/>
              </a:tblGrid>
              <a:tr h="457200">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系部</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竞赛项目</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一等奖</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二等奖</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三等奖</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rowSpan="6">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信息工程系</a:t>
                      </a:r>
                    </a:p>
                  </a:txBody>
                  <a:tcPr marL="91447" marR="91447" marT="45710" marB="45710"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动画片制作</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2</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457200">
                <a:tc vMerge="1">
                  <a:txBody>
                    <a:bodyPr/>
                    <a:lstStyle/>
                    <a:p>
                      <a:endParaRPr lang="zh-CN" altLang="en-US"/>
                    </a:p>
                  </a:txBody>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工业产品设计</a:t>
                      </a:r>
                      <a:r>
                        <a:rPr kumimoji="0" lang="en-US" altLang="zh-CN" sz="2400" b="0" i="0" u="none" strike="noStrike" cap="none" normalizeH="0" baseline="0" smtClean="0">
                          <a:ln>
                            <a:noFill/>
                          </a:ln>
                          <a:solidFill>
                            <a:srgbClr val="000000"/>
                          </a:solidFill>
                          <a:effectLst/>
                          <a:latin typeface="Calibri" pitchFamily="34" charset="0"/>
                          <a:ea typeface="宋体" pitchFamily="2" charset="-122"/>
                        </a:rPr>
                        <a:t>cad</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smtClean="0">
                          <a:ln>
                            <a:noFill/>
                          </a:ln>
                          <a:solidFill>
                            <a:srgbClr val="000000"/>
                          </a:solidFill>
                          <a:effectLst/>
                          <a:latin typeface="Calibri" pitchFamily="34" charset="0"/>
                          <a:ea typeface="宋体" pitchFamily="2" charset="-122"/>
                        </a:rPr>
                        <a:t>2</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457200">
                <a:tc vMerge="1">
                  <a:txBody>
                    <a:bodyPr/>
                    <a:lstStyle/>
                    <a:p>
                      <a:endParaRPr lang="zh-CN" altLang="en-US"/>
                    </a:p>
                  </a:txBody>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平面设计</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457200">
                <a:tc vMerge="1">
                  <a:txBody>
                    <a:bodyPr/>
                    <a:lstStyle/>
                    <a:p>
                      <a:endParaRPr lang="zh-CN" altLang="en-US"/>
                    </a:p>
                  </a:txBody>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影视后期制作</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457200">
                <a:tc vMerge="1">
                  <a:txBody>
                    <a:bodyPr/>
                    <a:lstStyle/>
                    <a:p>
                      <a:endParaRPr lang="zh-CN" altLang="en-US"/>
                    </a:p>
                  </a:txBody>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数据恢复</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457200">
                <a:tc vMerge="1">
                  <a:txBody>
                    <a:bodyPr/>
                    <a:lstStyle/>
                    <a:p>
                      <a:endParaRPr lang="zh-CN" altLang="en-US"/>
                    </a:p>
                  </a:txBody>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网络搭建</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3</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457200">
                <a:tc rowSpan="2">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机电系</a:t>
                      </a:r>
                    </a:p>
                  </a:txBody>
                  <a:tcPr marL="91447" marR="91447" marT="45710" marB="45710"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数控车</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590550">
                <a:tc vMerge="1">
                  <a:txBody>
                    <a:bodyPr/>
                    <a:lstStyle/>
                    <a:p>
                      <a:endParaRPr lang="zh-CN" altLang="en-US"/>
                    </a:p>
                  </a:txBody>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数控铣</a:t>
                      </a: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47" marR="91447"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en-US" altLang="zh-CN" sz="2800">
                  <a:solidFill>
                    <a:srgbClr val="FFFFFF"/>
                  </a:solidFill>
                  <a:latin typeface="黑体" pitchFamily="49" charset="-122"/>
                  <a:ea typeface="黑体" pitchFamily="49" charset="-122"/>
                </a:rPr>
                <a:t>2017</a:t>
              </a:r>
              <a:r>
                <a:rPr kumimoji="0" lang="zh-CN" altLang="en-US" sz="2800">
                  <a:solidFill>
                    <a:srgbClr val="FFFFFF"/>
                  </a:solidFill>
                  <a:latin typeface="黑体" pitchFamily="49" charset="-122"/>
                  <a:ea typeface="黑体" pitchFamily="49" charset="-122"/>
                </a:rPr>
                <a:t>年技能竞赛成绩</a:t>
              </a: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graphicFrame>
        <p:nvGraphicFramePr>
          <p:cNvPr id="9" name="表格 8"/>
          <p:cNvGraphicFramePr>
            <a:graphicFrameLocks noGrp="1"/>
          </p:cNvGraphicFramePr>
          <p:nvPr/>
        </p:nvGraphicFramePr>
        <p:xfrm>
          <a:off x="1485900" y="1270000"/>
          <a:ext cx="9434513" cy="4533901"/>
        </p:xfrm>
        <a:graphic>
          <a:graphicData uri="http://schemas.openxmlformats.org/drawingml/2006/table">
            <a:tbl>
              <a:tblPr/>
              <a:tblGrid>
                <a:gridCol w="936625"/>
                <a:gridCol w="2836863"/>
                <a:gridCol w="1887537"/>
                <a:gridCol w="1885950"/>
                <a:gridCol w="1887538"/>
              </a:tblGrid>
              <a:tr h="457200">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FFFFFF"/>
                          </a:solidFill>
                          <a:effectLst/>
                          <a:latin typeface="Calibri" pitchFamily="34" charset="0"/>
                          <a:ea typeface="宋体" pitchFamily="2" charset="-122"/>
                        </a:rPr>
                        <a:t>系部</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竞赛项目</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一等奖</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二等奖</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三等奖</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rowSpan="4">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经济系</a:t>
                      </a:r>
                    </a:p>
                  </a:txBody>
                  <a:tcPr marL="91454" marR="91454" marT="45703" marB="45703"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客户信息服务</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2</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457200">
                <a:tc vMerge="1">
                  <a:txBody>
                    <a:bodyPr/>
                    <a:lstStyle/>
                    <a:p>
                      <a:endParaRPr lang="zh-CN" altLang="en-US"/>
                    </a:p>
                  </a:txBody>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会计电算化</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3</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457200">
                <a:tc vMerge="1">
                  <a:txBody>
                    <a:bodyPr/>
                    <a:lstStyle/>
                    <a:p>
                      <a:endParaRPr lang="zh-CN" altLang="en-US"/>
                    </a:p>
                  </a:txBody>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会计手工</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457200">
                <a:tc vMerge="1">
                  <a:txBody>
                    <a:bodyPr/>
                    <a:lstStyle/>
                    <a:p>
                      <a:endParaRPr lang="zh-CN" altLang="en-US"/>
                    </a:p>
                  </a:txBody>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沙盘模拟经营</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484188">
                <a:tc rowSpan="3">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现代服务系</a:t>
                      </a:r>
                    </a:p>
                  </a:txBody>
                  <a:tcPr marL="91454" marR="91454" marT="45703" marB="45703"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茶艺</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2</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522288">
                <a:tc vMerge="1">
                  <a:txBody>
                    <a:bodyPr/>
                    <a:lstStyle/>
                    <a:p>
                      <a:endParaRPr lang="zh-CN" altLang="en-US"/>
                    </a:p>
                  </a:txBody>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客房服务</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2</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619125">
                <a:tc vMerge="1">
                  <a:txBody>
                    <a:bodyPr/>
                    <a:lstStyle/>
                    <a:p>
                      <a:endParaRPr lang="zh-CN" altLang="en-US"/>
                    </a:p>
                  </a:txBody>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中餐摆台</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3</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622300">
                <a:tc gridSpan="2">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rPr>
                        <a:t>合</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rPr>
                        <a:t>      </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rPr>
                        <a:t>计</a:t>
                      </a: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hMerge="1">
                  <a:txBody>
                    <a:bodyPr/>
                    <a:lstStyle/>
                    <a:p>
                      <a:endParaRPr lang="zh-CN" altLang="en-US"/>
                    </a:p>
                  </a:txBody>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15</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6</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ea typeface="宋体" pitchFamily="2" charset="-122"/>
                        </a:rPr>
                        <a:t>5</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marL="91454" marR="9145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en-US" altLang="zh-CN" sz="2800" dirty="0" smtClean="0">
                  <a:solidFill>
                    <a:srgbClr val="FFFFFF"/>
                  </a:solidFill>
                  <a:latin typeface="黑体" pitchFamily="49" charset="-122"/>
                  <a:ea typeface="黑体" pitchFamily="49" charset="-122"/>
                </a:rPr>
                <a:t>201</a:t>
              </a:r>
              <a:r>
                <a:rPr kumimoji="0" lang="en-US" altLang="zh-CN" sz="2800" dirty="0" smtClean="0">
                  <a:solidFill>
                    <a:srgbClr val="FFFFFF"/>
                  </a:solidFill>
                  <a:latin typeface="黑体" pitchFamily="49" charset="-122"/>
                  <a:ea typeface="黑体" pitchFamily="49" charset="-122"/>
                </a:rPr>
                <a:t>7</a:t>
              </a:r>
              <a:r>
                <a:rPr kumimoji="0" lang="zh-CN" altLang="en-US" sz="2800" dirty="0" smtClean="0">
                  <a:solidFill>
                    <a:srgbClr val="FFFFFF"/>
                  </a:solidFill>
                  <a:latin typeface="黑体" pitchFamily="49" charset="-122"/>
                  <a:ea typeface="黑体" pitchFamily="49" charset="-122"/>
                </a:rPr>
                <a:t>年</a:t>
              </a:r>
              <a:r>
                <a:rPr kumimoji="0" lang="zh-CN" altLang="en-US" sz="2800" dirty="0">
                  <a:solidFill>
                    <a:srgbClr val="FFFFFF"/>
                  </a:solidFill>
                  <a:latin typeface="黑体" pitchFamily="49" charset="-122"/>
                  <a:ea typeface="黑体" pitchFamily="49" charset="-122"/>
                </a:rPr>
                <a:t>全国职业</a:t>
              </a:r>
              <a:r>
                <a:rPr kumimoji="0" lang="zh-CN" altLang="en-US" sz="2800" dirty="0" smtClean="0">
                  <a:solidFill>
                    <a:srgbClr val="FFFFFF"/>
                  </a:solidFill>
                  <a:latin typeface="黑体" pitchFamily="49" charset="-122"/>
                  <a:ea typeface="黑体" pitchFamily="49" charset="-122"/>
                </a:rPr>
                <a:t>院校教师</a:t>
              </a:r>
              <a:r>
                <a:rPr kumimoji="0" lang="zh-CN" altLang="en-US" sz="2800" dirty="0" smtClean="0">
                  <a:solidFill>
                    <a:srgbClr val="FFFFFF"/>
                  </a:solidFill>
                  <a:latin typeface="黑体" pitchFamily="49" charset="-122"/>
                  <a:ea typeface="黑体" pitchFamily="49" charset="-122"/>
                </a:rPr>
                <a:t>比</a:t>
              </a:r>
              <a:r>
                <a:rPr kumimoji="0" lang="zh-CN" altLang="en-US" sz="2800" dirty="0" smtClean="0">
                  <a:solidFill>
                    <a:srgbClr val="FFFFFF"/>
                  </a:solidFill>
                  <a:latin typeface="黑体" pitchFamily="49" charset="-122"/>
                  <a:ea typeface="黑体" pitchFamily="49" charset="-122"/>
                </a:rPr>
                <a:t>赛</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9"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graphicFrame>
        <p:nvGraphicFramePr>
          <p:cNvPr id="2" name="表格 1"/>
          <p:cNvGraphicFramePr>
            <a:graphicFrameLocks noGrp="1"/>
          </p:cNvGraphicFramePr>
          <p:nvPr>
            <p:extLst>
              <p:ext uri="{D42A27DB-BD31-4B8C-83A1-F6EECF244321}">
                <p14:modId xmlns:p14="http://schemas.microsoft.com/office/powerpoint/2010/main" val="41206627"/>
              </p:ext>
            </p:extLst>
          </p:nvPr>
        </p:nvGraphicFramePr>
        <p:xfrm>
          <a:off x="1486694" y="1125538"/>
          <a:ext cx="9073008" cy="4608512"/>
        </p:xfrm>
        <a:graphic>
          <a:graphicData uri="http://schemas.openxmlformats.org/drawingml/2006/table">
            <a:tbl>
              <a:tblPr/>
              <a:tblGrid>
                <a:gridCol w="2974118"/>
                <a:gridCol w="2009922"/>
                <a:gridCol w="2089680"/>
                <a:gridCol w="1999288"/>
              </a:tblGrid>
              <a:tr h="1172908">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项</a:t>
                      </a:r>
                      <a:r>
                        <a:rPr kumimoji="0" lang="en-US" altLang="zh-CN" sz="2400" b="1" i="0" u="none" strike="noStrike" cap="none" normalizeH="0" baseline="0" smtClean="0">
                          <a:ln>
                            <a:noFill/>
                          </a:ln>
                          <a:solidFill>
                            <a:srgbClr val="FFFFFF"/>
                          </a:solidFill>
                          <a:effectLst/>
                          <a:latin typeface="Calibri" pitchFamily="34" charset="0"/>
                          <a:ea typeface="宋体" pitchFamily="2" charset="-122"/>
                        </a:rPr>
                        <a:t>   </a:t>
                      </a:r>
                      <a:r>
                        <a:rPr kumimoji="0" lang="zh-CN" altLang="en-US" sz="2400" b="1" i="0" u="none" strike="noStrike" cap="none" normalizeH="0" baseline="0" smtClean="0">
                          <a:ln>
                            <a:noFill/>
                          </a:ln>
                          <a:solidFill>
                            <a:srgbClr val="FFFFFF"/>
                          </a:solidFill>
                          <a:effectLst/>
                          <a:latin typeface="Calibri" pitchFamily="34" charset="0"/>
                          <a:ea typeface="宋体" pitchFamily="2" charset="-122"/>
                        </a:rPr>
                        <a:t>目</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一等奖</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二等奖</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FFFF"/>
                          </a:solidFill>
                          <a:effectLst/>
                          <a:latin typeface="Calibri" pitchFamily="34" charset="0"/>
                          <a:ea typeface="宋体" pitchFamily="2" charset="-122"/>
                        </a:rPr>
                        <a:t>三等奖</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2908">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黑体" pitchFamily="49" charset="-122"/>
                          <a:ea typeface="黑体" pitchFamily="49" charset="-122"/>
                        </a:rPr>
                        <a:t>信息化教学设计</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00"/>
                          </a:solidFill>
                          <a:effectLst/>
                          <a:latin typeface="黑体" pitchFamily="49" charset="-122"/>
                          <a:ea typeface="黑体" pitchFamily="49" charset="-122"/>
                        </a:rPr>
                        <a:t>2</a:t>
                      </a: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00"/>
                          </a:solidFill>
                          <a:effectLst/>
                          <a:latin typeface="黑体" pitchFamily="49" charset="-122"/>
                          <a:ea typeface="黑体" pitchFamily="49" charset="-122"/>
                        </a:rPr>
                        <a:t>1</a:t>
                      </a: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黑体" pitchFamily="49" charset="-122"/>
                          <a:ea typeface="黑体" pitchFamily="49" charset="-122"/>
                        </a:rPr>
                        <a:t>2</a:t>
                      </a: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r h="1089788">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黑体" pitchFamily="49" charset="-122"/>
                          <a:ea typeface="黑体" pitchFamily="49" charset="-122"/>
                        </a:rPr>
                        <a:t>创新杯信息化说课</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00"/>
                          </a:solidFill>
                          <a:effectLst/>
                          <a:latin typeface="黑体" pitchFamily="49" charset="-122"/>
                          <a:ea typeface="黑体" pitchFamily="49" charset="-122"/>
                        </a:rPr>
                        <a:t>3</a:t>
                      </a: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00"/>
                          </a:solidFill>
                          <a:effectLst/>
                          <a:latin typeface="黑体" pitchFamily="49" charset="-122"/>
                          <a:ea typeface="黑体" pitchFamily="49" charset="-122"/>
                        </a:rPr>
                        <a:t>1</a:t>
                      </a: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r h="1172908">
                <a:tc>
                  <a:txBody>
                    <a:bodyPr/>
                    <a:lstStyle/>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黑体" pitchFamily="49" charset="-122"/>
                          <a:ea typeface="黑体" pitchFamily="49" charset="-122"/>
                        </a:rPr>
                        <a:t>全国中职班主任</a:t>
                      </a:r>
                      <a:endParaRPr kumimoji="0" lang="en-US" altLang="zh-CN" sz="24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ctr" defTabSz="1217613"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黑体" pitchFamily="49" charset="-122"/>
                          <a:ea typeface="黑体" pitchFamily="49" charset="-122"/>
                        </a:rPr>
                        <a:t>基本功大赛</a:t>
                      </a: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smtClean="0">
                          <a:ln>
                            <a:noFill/>
                          </a:ln>
                          <a:solidFill>
                            <a:srgbClr val="000000"/>
                          </a:solidFill>
                          <a:effectLst/>
                          <a:latin typeface="黑体" pitchFamily="49" charset="-122"/>
                          <a:ea typeface="黑体" pitchFamily="49" charset="-122"/>
                        </a:rPr>
                        <a:t>1</a:t>
                      </a:r>
                      <a:endParaRPr kumimoji="0" lang="zh-CN" altLang="en-US" sz="2400" b="0" i="0" u="none" strike="noStrike" cap="none" normalizeH="0" baseline="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c>
                  <a:txBody>
                    <a:bodyPr/>
                    <a:lstStyle/>
                    <a:p>
                      <a:pPr marL="0" marR="0" lvl="0" indent="0" algn="l" defTabSz="1217613"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00"/>
                          </a:solidFill>
                          <a:effectLst/>
                          <a:latin typeface="黑体" pitchFamily="49" charset="-122"/>
                          <a:ea typeface="黑体" pitchFamily="49" charset="-122"/>
                        </a:rPr>
                        <a:t>1</a:t>
                      </a:r>
                      <a:endParaRPr kumimoji="0" lang="zh-CN" altLang="en-US" sz="2400" b="0" i="0" u="none" strike="noStrike" cap="none" normalizeH="0" baseline="0" dirty="0" smtClean="0">
                        <a:ln>
                          <a:noFill/>
                        </a:ln>
                        <a:solidFill>
                          <a:srgbClr val="000000"/>
                        </a:solidFill>
                        <a:effectLst/>
                        <a:latin typeface="黑体" pitchFamily="49" charset="-122"/>
                        <a:ea typeface="黑体" pitchFamily="49" charset="-122"/>
                      </a:endParaRPr>
                    </a:p>
                  </a:txBody>
                  <a:tcPr marL="91434" marR="91434"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3D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rPr>
                <a:t>二、关于诊改工作</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sp>
        <p:nvSpPr>
          <p:cNvPr id="9" name="文本框 1"/>
          <p:cNvSpPr txBox="1"/>
          <p:nvPr/>
        </p:nvSpPr>
        <p:spPr>
          <a:xfrm>
            <a:off x="1918742" y="837506"/>
            <a:ext cx="9042885" cy="5074463"/>
          </a:xfrm>
          <a:prstGeom prst="rect">
            <a:avLst/>
          </a:prstGeom>
          <a:solidFill>
            <a:schemeClr val="accent3">
              <a:lumMod val="40000"/>
              <a:lumOff val="60000"/>
            </a:schemeClr>
          </a:solidFill>
        </p:spPr>
        <p:txBody>
          <a:bodyPr wrap="square" lIns="121917" tIns="60958" rIns="121917" bIns="60958" rtlCol="0">
            <a:spAutoFit/>
          </a:bodyPr>
          <a:lstStyle/>
          <a:p>
            <a:pPr fontAlgn="auto">
              <a:lnSpc>
                <a:spcPct val="150000"/>
              </a:lnSpc>
            </a:pPr>
            <a:r>
              <a:rPr lang="zh-CN" altLang="en-US" sz="2700" dirty="0" smtClean="0">
                <a:solidFill>
                  <a:schemeClr val="accent6"/>
                </a:solidFill>
                <a:latin typeface="微软雅黑" pitchFamily="34" charset="-122"/>
                <a:ea typeface="微软雅黑" pitchFamily="34" charset="-122"/>
              </a:rPr>
              <a:t>河南省商务学校质量保证委员会</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主    任</a:t>
            </a:r>
            <a:r>
              <a:rPr lang="en-US" altLang="zh-CN" sz="2700" dirty="0" smtClean="0">
                <a:solidFill>
                  <a:schemeClr val="accent6"/>
                </a:solidFill>
                <a:latin typeface="微软雅黑" pitchFamily="34" charset="-122"/>
                <a:ea typeface="微软雅黑" pitchFamily="34" charset="-122"/>
              </a:rPr>
              <a:t>:</a:t>
            </a:r>
            <a:r>
              <a:rPr lang="zh-CN" altLang="en-US" sz="2700" dirty="0" smtClean="0">
                <a:solidFill>
                  <a:schemeClr val="accent6"/>
                </a:solidFill>
                <a:latin typeface="微软雅黑" pitchFamily="34" charset="-122"/>
                <a:ea typeface="微软雅黑" pitchFamily="34" charset="-122"/>
              </a:rPr>
              <a:t>张士平</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副主任</a:t>
            </a:r>
            <a:r>
              <a:rPr lang="en-US" altLang="zh-CN" sz="2700" dirty="0" smtClean="0">
                <a:solidFill>
                  <a:schemeClr val="accent6"/>
                </a:solidFill>
                <a:latin typeface="微软雅黑" pitchFamily="34" charset="-122"/>
                <a:ea typeface="微软雅黑" pitchFamily="34" charset="-122"/>
              </a:rPr>
              <a:t>:</a:t>
            </a:r>
            <a:r>
              <a:rPr lang="zh-CN" altLang="en-US" sz="2700" dirty="0" smtClean="0">
                <a:solidFill>
                  <a:schemeClr val="accent6"/>
                </a:solidFill>
                <a:latin typeface="微软雅黑" pitchFamily="34" charset="-122"/>
                <a:ea typeface="微软雅黑" pitchFamily="34" charset="-122"/>
              </a:rPr>
              <a:t>张小妹  董建军  白新青</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成   员</a:t>
            </a:r>
            <a:r>
              <a:rPr lang="en-US" altLang="zh-CN" sz="2700" dirty="0" smtClean="0">
                <a:solidFill>
                  <a:schemeClr val="accent6"/>
                </a:solidFill>
                <a:latin typeface="微软雅黑" pitchFamily="34" charset="-122"/>
                <a:ea typeface="微软雅黑" pitchFamily="34" charset="-122"/>
              </a:rPr>
              <a:t>:</a:t>
            </a:r>
            <a:r>
              <a:rPr lang="zh-CN" altLang="en-US" sz="2700" dirty="0" smtClean="0">
                <a:solidFill>
                  <a:schemeClr val="accent6"/>
                </a:solidFill>
                <a:latin typeface="微软雅黑" pitchFamily="34" charset="-122"/>
                <a:ea typeface="微软雅黑" pitchFamily="34" charset="-122"/>
              </a:rPr>
              <a:t>袁中宏  </a:t>
            </a:r>
            <a:r>
              <a:rPr lang="zh-CN" altLang="en-US" sz="2700" dirty="0" smtClean="0">
                <a:solidFill>
                  <a:schemeClr val="accent6"/>
                </a:solidFill>
                <a:latin typeface="微软雅黑" pitchFamily="34" charset="-122"/>
                <a:ea typeface="微软雅黑" pitchFamily="34" charset="-122"/>
              </a:rPr>
              <a:t>郑   </a:t>
            </a:r>
            <a:r>
              <a:rPr lang="zh-CN" altLang="en-US" sz="2700" dirty="0" smtClean="0">
                <a:solidFill>
                  <a:schemeClr val="accent6"/>
                </a:solidFill>
                <a:latin typeface="微软雅黑" pitchFamily="34" charset="-122"/>
                <a:ea typeface="微软雅黑" pitchFamily="34" charset="-122"/>
              </a:rPr>
              <a:t>涛</a:t>
            </a:r>
            <a:r>
              <a:rPr lang="en-US" altLang="zh-CN" sz="2700" dirty="0" smtClean="0">
                <a:solidFill>
                  <a:schemeClr val="accent6"/>
                </a:solidFill>
                <a:latin typeface="微软雅黑" pitchFamily="34" charset="-122"/>
                <a:ea typeface="微软雅黑" pitchFamily="34" charset="-122"/>
              </a:rPr>
              <a:t>   </a:t>
            </a:r>
            <a:r>
              <a:rPr lang="zh-CN" altLang="en-US" sz="2700" dirty="0" smtClean="0">
                <a:solidFill>
                  <a:schemeClr val="accent6"/>
                </a:solidFill>
                <a:latin typeface="微软雅黑" pitchFamily="34" charset="-122"/>
                <a:ea typeface="微软雅黑" pitchFamily="34" charset="-122"/>
              </a:rPr>
              <a:t>乔    为</a:t>
            </a:r>
            <a:r>
              <a:rPr lang="en-US" altLang="zh-CN" sz="2700" dirty="0" smtClean="0">
                <a:solidFill>
                  <a:schemeClr val="accent6"/>
                </a:solidFill>
                <a:latin typeface="微软雅黑" pitchFamily="34" charset="-122"/>
                <a:ea typeface="微软雅黑" pitchFamily="34" charset="-122"/>
              </a:rPr>
              <a:t>  </a:t>
            </a:r>
            <a:r>
              <a:rPr lang="zh-CN" altLang="en-US" sz="2700" dirty="0" smtClean="0">
                <a:solidFill>
                  <a:schemeClr val="accent6"/>
                </a:solidFill>
                <a:latin typeface="微软雅黑" pitchFamily="34" charset="-122"/>
                <a:ea typeface="微软雅黑" pitchFamily="34" charset="-122"/>
              </a:rPr>
              <a:t>孟    </a:t>
            </a:r>
            <a:r>
              <a:rPr lang="zh-CN" altLang="en-US" sz="2700" dirty="0" smtClean="0">
                <a:solidFill>
                  <a:schemeClr val="accent6"/>
                </a:solidFill>
                <a:latin typeface="微软雅黑" pitchFamily="34" charset="-122"/>
                <a:ea typeface="微软雅黑" pitchFamily="34" charset="-122"/>
              </a:rPr>
              <a:t>超  赵</a:t>
            </a:r>
            <a:r>
              <a:rPr lang="zh-CN" altLang="en-US" sz="2700" dirty="0" smtClean="0">
                <a:solidFill>
                  <a:schemeClr val="accent6"/>
                </a:solidFill>
                <a:latin typeface="微软雅黑" pitchFamily="34" charset="-122"/>
                <a:ea typeface="微软雅黑" pitchFamily="34" charset="-122"/>
              </a:rPr>
              <a:t>俊法</a:t>
            </a:r>
            <a:r>
              <a:rPr lang="en-US" altLang="zh-CN" sz="2700" dirty="0" smtClean="0">
                <a:solidFill>
                  <a:schemeClr val="accent6"/>
                </a:solidFill>
                <a:latin typeface="微软雅黑" pitchFamily="34" charset="-122"/>
                <a:ea typeface="微软雅黑" pitchFamily="34" charset="-122"/>
              </a:rPr>
              <a:t>  </a:t>
            </a:r>
            <a:r>
              <a:rPr lang="zh-CN" altLang="en-US" sz="2700" dirty="0" smtClean="0">
                <a:solidFill>
                  <a:schemeClr val="accent6"/>
                </a:solidFill>
                <a:latin typeface="微软雅黑" pitchFamily="34" charset="-122"/>
                <a:ea typeface="微软雅黑" pitchFamily="34" charset="-122"/>
              </a:rPr>
              <a:t>夏在宾</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质量管理办公室</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主    任</a:t>
            </a:r>
            <a:r>
              <a:rPr lang="en-US" altLang="zh-CN" sz="2700" dirty="0" smtClean="0">
                <a:solidFill>
                  <a:schemeClr val="accent6"/>
                </a:solidFill>
                <a:latin typeface="微软雅黑" pitchFamily="34" charset="-122"/>
                <a:ea typeface="微软雅黑" pitchFamily="34" charset="-122"/>
              </a:rPr>
              <a:t>:</a:t>
            </a:r>
            <a:r>
              <a:rPr lang="zh-CN" altLang="en-US" sz="2700" dirty="0" smtClean="0">
                <a:solidFill>
                  <a:schemeClr val="accent6"/>
                </a:solidFill>
                <a:latin typeface="微软雅黑" pitchFamily="34" charset="-122"/>
                <a:ea typeface="微软雅黑" pitchFamily="34" charset="-122"/>
              </a:rPr>
              <a:t>白新青</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副主任</a:t>
            </a:r>
            <a:r>
              <a:rPr lang="en-US" altLang="zh-CN" sz="2700" dirty="0" smtClean="0">
                <a:solidFill>
                  <a:schemeClr val="accent6"/>
                </a:solidFill>
                <a:latin typeface="微软雅黑" pitchFamily="34" charset="-122"/>
                <a:ea typeface="微软雅黑" pitchFamily="34" charset="-122"/>
              </a:rPr>
              <a:t>:</a:t>
            </a:r>
            <a:r>
              <a:rPr lang="zh-CN" altLang="en-US" sz="2700" dirty="0" smtClean="0">
                <a:solidFill>
                  <a:schemeClr val="accent6"/>
                </a:solidFill>
                <a:latin typeface="微软雅黑" pitchFamily="34" charset="-122"/>
                <a:ea typeface="微软雅黑" pitchFamily="34" charset="-122"/>
              </a:rPr>
              <a:t>樊    珂  杨志愿</a:t>
            </a:r>
            <a:endParaRPr lang="en-US" altLang="zh-CN" sz="2700" dirty="0" smtClean="0">
              <a:solidFill>
                <a:schemeClr val="accent6"/>
              </a:solidFill>
              <a:latin typeface="微软雅黑" pitchFamily="34" charset="-122"/>
              <a:ea typeface="微软雅黑" pitchFamily="34" charset="-122"/>
            </a:endParaRPr>
          </a:p>
          <a:p>
            <a:pPr fontAlgn="auto">
              <a:lnSpc>
                <a:spcPct val="150000"/>
              </a:lnSpc>
            </a:pPr>
            <a:r>
              <a:rPr lang="zh-CN" altLang="en-US" sz="2700" dirty="0" smtClean="0">
                <a:solidFill>
                  <a:schemeClr val="accent6"/>
                </a:solidFill>
                <a:latin typeface="微软雅黑" pitchFamily="34" charset="-122"/>
                <a:ea typeface="微软雅黑" pitchFamily="34" charset="-122"/>
              </a:rPr>
              <a:t>成  员：屈志勤  韩    晔  蒋东霞  杜宏磊</a:t>
            </a:r>
            <a:endParaRPr lang="zh-CN" altLang="en-US" sz="2700" dirty="0">
              <a:solidFill>
                <a:schemeClr val="accent6"/>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0" y="-146050"/>
            <a:ext cx="12190413" cy="950913"/>
            <a:chOff x="0" y="-145892"/>
            <a:chExt cx="12190413" cy="951484"/>
          </a:xfrm>
        </p:grpSpPr>
        <p:sp>
          <p:nvSpPr>
            <p:cNvPr id="3" name="矩形 2"/>
            <p:cNvSpPr/>
            <p:nvPr/>
          </p:nvSpPr>
          <p:spPr>
            <a:xfrm>
              <a:off x="622300" y="-145892"/>
              <a:ext cx="10188575" cy="79263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sp>
          <p:nvSpPr>
            <p:cNvPr id="4" name="矩形 3"/>
            <p:cNvSpPr/>
            <p:nvPr/>
          </p:nvSpPr>
          <p:spPr>
            <a:xfrm>
              <a:off x="550863" y="-61704"/>
              <a:ext cx="10188575" cy="791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CN" altLang="en-US" sz="2800" dirty="0" smtClean="0">
                  <a:solidFill>
                    <a:srgbClr val="FFFFFF"/>
                  </a:solidFill>
                  <a:latin typeface="黑体" pitchFamily="49" charset="-122"/>
                  <a:ea typeface="黑体" pitchFamily="49" charset="-122"/>
                </a:rPr>
                <a:t>质量保证系统</a:t>
              </a:r>
              <a:endParaRPr kumimoji="0" lang="zh-CN" altLang="en-US" sz="2800" dirty="0">
                <a:solidFill>
                  <a:srgbClr val="FFFFFF"/>
                </a:solidFill>
                <a:latin typeface="黑体" pitchFamily="49" charset="-122"/>
                <a:ea typeface="黑体" pitchFamily="49" charset="-122"/>
              </a:endParaRPr>
            </a:p>
          </p:txBody>
        </p:sp>
        <p:sp>
          <p:nvSpPr>
            <p:cNvPr id="5" name="矩形 4"/>
            <p:cNvSpPr/>
            <p:nvPr/>
          </p:nvSpPr>
          <p:spPr>
            <a:xfrm flipV="1">
              <a:off x="0" y="777000"/>
              <a:ext cx="12190413" cy="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800"/>
            </a:p>
          </p:txBody>
        </p:sp>
        <p:grpSp>
          <p:nvGrpSpPr>
            <p:cNvPr id="6" name="组合 70"/>
            <p:cNvGrpSpPr>
              <a:grpSpLocks/>
            </p:cNvGrpSpPr>
            <p:nvPr/>
          </p:nvGrpSpPr>
          <p:grpSpPr bwMode="auto">
            <a:xfrm>
              <a:off x="140673" y="39893"/>
              <a:ext cx="730631" cy="587604"/>
              <a:chOff x="140673" y="112939"/>
              <a:chExt cx="730631" cy="587604"/>
            </a:xfrm>
          </p:grpSpPr>
          <p:pic>
            <p:nvPicPr>
              <p:cNvPr id="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673" y="112939"/>
                <a:ext cx="578232" cy="57823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3" cstate="print"/>
              <a:srcRect/>
              <a:stretch>
                <a:fillRect/>
              </a:stretch>
            </p:blipFill>
            <p:spPr bwMode="auto">
              <a:xfrm>
                <a:off x="293688" y="122534"/>
                <a:ext cx="577850" cy="578197"/>
              </a:xfrm>
              <a:prstGeom prst="rect">
                <a:avLst/>
              </a:prstGeom>
              <a:noFill/>
              <a:ln w="9525">
                <a:noFill/>
                <a:miter lim="800000"/>
                <a:headEnd/>
                <a:tailEnd/>
              </a:ln>
              <a:effectLst>
                <a:outerShdw dist="63500" dir="3000007" sx="103999" sy="103999" algn="tl" rotWithShape="0">
                  <a:srgbClr val="808080">
                    <a:alpha val="34000"/>
                  </a:srgbClr>
                </a:outerShdw>
              </a:effectLst>
            </p:spPr>
          </p:pic>
        </p:grpSp>
      </p:grpSp>
      <p:pic>
        <p:nvPicPr>
          <p:cNvPr id="9" name="图片 8" descr="图片1"/>
          <p:cNvPicPr>
            <a:picLocks noChangeAspect="1"/>
          </p:cNvPicPr>
          <p:nvPr/>
        </p:nvPicPr>
        <p:blipFill>
          <a:blip r:embed="rId4" cstate="print"/>
          <a:stretch>
            <a:fillRect/>
          </a:stretch>
        </p:blipFill>
        <p:spPr>
          <a:xfrm>
            <a:off x="1967285" y="1221037"/>
            <a:ext cx="8447839" cy="4513546"/>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Lst>
</file>

<file path=ppt/tags/tag2.xml><?xml version="1.0" encoding="utf-8"?>
<p:tagLst xmlns:a="http://schemas.openxmlformats.org/drawingml/2006/main" xmlns:r="http://schemas.openxmlformats.org/officeDocument/2006/relationships" xmlns:p="http://schemas.openxmlformats.org/presentationml/2006/main">
  <p:tag name="TIMING" val="|0.6|0.5|0.5|0.5"/>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13229</TotalTime>
  <Words>796</Words>
  <Application>Microsoft Macintosh PowerPoint</Application>
  <PresentationFormat>自定义</PresentationFormat>
  <Paragraphs>234</Paragraphs>
  <Slides>25</Slides>
  <Notes>3</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hl81829782</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keywords>hl81829782</cp:keywords>
  <cp:lastModifiedBy>Apple qq</cp:lastModifiedBy>
  <cp:revision>1347</cp:revision>
  <dcterms:created xsi:type="dcterms:W3CDTF">2015-04-24T01:01:13Z</dcterms:created>
  <dcterms:modified xsi:type="dcterms:W3CDTF">2018-01-12T16:22:56Z</dcterms:modified>
  <cp:category>hl81829782</cp:category>
  <cp:contentStatus>hl81829782</cp:contentStatus>
</cp:coreProperties>
</file>