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355" r:id="rId3"/>
    <p:sldId id="437" r:id="rId4"/>
    <p:sldId id="328" r:id="rId5"/>
    <p:sldId id="330" r:id="rId6"/>
    <p:sldId id="332" r:id="rId7"/>
    <p:sldId id="342" r:id="rId8"/>
    <p:sldId id="368" r:id="rId9"/>
    <p:sldId id="412" r:id="rId10"/>
    <p:sldId id="346" r:id="rId11"/>
    <p:sldId id="351" r:id="rId12"/>
    <p:sldId id="349" r:id="rId13"/>
    <p:sldId id="352" r:id="rId14"/>
    <p:sldId id="293" r:id="rId15"/>
    <p:sldId id="369" r:id="rId16"/>
    <p:sldId id="353" r:id="rId17"/>
    <p:sldId id="439" r:id="rId18"/>
    <p:sldId id="370" r:id="rId19"/>
    <p:sldId id="337" r:id="rId20"/>
    <p:sldId id="432" r:id="rId21"/>
    <p:sldId id="433" r:id="rId22"/>
    <p:sldId id="373" r:id="rId23"/>
    <p:sldId id="375" r:id="rId24"/>
    <p:sldId id="380" r:id="rId25"/>
    <p:sldId id="378" r:id="rId26"/>
    <p:sldId id="413" r:id="rId27"/>
    <p:sldId id="421" r:id="rId28"/>
    <p:sldId id="376" r:id="rId29"/>
    <p:sldId id="382" r:id="rId30"/>
    <p:sldId id="381" r:id="rId31"/>
    <p:sldId id="379" r:id="rId32"/>
    <p:sldId id="424" r:id="rId33"/>
    <p:sldId id="430" r:id="rId34"/>
    <p:sldId id="423" r:id="rId35"/>
    <p:sldId id="428" r:id="rId36"/>
    <p:sldId id="427" r:id="rId37"/>
    <p:sldId id="426" r:id="rId38"/>
    <p:sldId id="431" r:id="rId39"/>
    <p:sldId id="396" r:id="rId40"/>
    <p:sldId id="386" r:id="rId41"/>
    <p:sldId id="391" r:id="rId42"/>
    <p:sldId id="387" r:id="rId43"/>
    <p:sldId id="388" r:id="rId44"/>
    <p:sldId id="393" r:id="rId45"/>
    <p:sldId id="389" r:id="rId46"/>
    <p:sldId id="434" r:id="rId47"/>
    <p:sldId id="394" r:id="rId48"/>
    <p:sldId id="435" r:id="rId49"/>
    <p:sldId id="411" r:id="rId50"/>
    <p:sldId id="360" r:id="rId51"/>
    <p:sldId id="361" r:id="rId52"/>
    <p:sldId id="362" r:id="rId53"/>
    <p:sldId id="436" r:id="rId54"/>
    <p:sldId id="415" r:id="rId55"/>
    <p:sldId id="440" r:id="rId56"/>
    <p:sldId id="417" r:id="rId57"/>
    <p:sldId id="418" r:id="rId58"/>
    <p:sldId id="420" r:id="rId59"/>
    <p:sldId id="367"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DE2D2E4-D2E4-44C6-AEC1-2EA385EA0499}">
          <p14:sldIdLst>
            <p14:sldId id="355"/>
            <p14:sldId id="437"/>
            <p14:sldId id="328"/>
            <p14:sldId id="330"/>
            <p14:sldId id="332"/>
            <p14:sldId id="342"/>
            <p14:sldId id="368"/>
            <p14:sldId id="412"/>
            <p14:sldId id="346"/>
            <p14:sldId id="351"/>
            <p14:sldId id="349"/>
            <p14:sldId id="352"/>
            <p14:sldId id="293"/>
            <p14:sldId id="369"/>
            <p14:sldId id="353"/>
            <p14:sldId id="439"/>
            <p14:sldId id="370"/>
            <p14:sldId id="337"/>
            <p14:sldId id="432"/>
            <p14:sldId id="433"/>
            <p14:sldId id="373"/>
            <p14:sldId id="375"/>
            <p14:sldId id="380"/>
            <p14:sldId id="378"/>
            <p14:sldId id="413"/>
            <p14:sldId id="421"/>
          </p14:sldIdLst>
        </p14:section>
        <p14:section name="无标题节" id="{043090FB-6CCC-4562-9CED-48EB4F0FAD4C}">
          <p14:sldIdLst>
            <p14:sldId id="376"/>
            <p14:sldId id="382"/>
            <p14:sldId id="381"/>
            <p14:sldId id="379"/>
            <p14:sldId id="424"/>
            <p14:sldId id="430"/>
            <p14:sldId id="423"/>
            <p14:sldId id="428"/>
            <p14:sldId id="427"/>
            <p14:sldId id="426"/>
            <p14:sldId id="431"/>
            <p14:sldId id="396"/>
            <p14:sldId id="386"/>
            <p14:sldId id="391"/>
            <p14:sldId id="387"/>
            <p14:sldId id="388"/>
            <p14:sldId id="393"/>
            <p14:sldId id="389"/>
            <p14:sldId id="434"/>
            <p14:sldId id="394"/>
            <p14:sldId id="435"/>
            <p14:sldId id="411"/>
            <p14:sldId id="360"/>
            <p14:sldId id="361"/>
            <p14:sldId id="362"/>
            <p14:sldId id="436"/>
            <p14:sldId id="415"/>
            <p14:sldId id="440"/>
            <p14:sldId id="417"/>
            <p14:sldId id="418"/>
            <p14:sldId id="420"/>
            <p14:sldId id="367"/>
          </p14:sldIdLst>
        </p14:section>
      </p14:sectionLst>
    </p:ext>
    <p:ext uri="{EFAFB233-063F-42B5-8137-9DF3F51BA10A}">
      <p15:sldGuideLst xmlns:p15="http://schemas.microsoft.com/office/powerpoint/2012/main">
        <p15:guide id="1" orient="horz" pos="2160" userDrawn="1">
          <p15:clr>
            <a:srgbClr val="A4A3A4"/>
          </p15:clr>
        </p15:guide>
        <p15:guide id="2" pos="37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C00000"/>
    <a:srgbClr val="4472C4"/>
    <a:srgbClr val="EA8431"/>
    <a:srgbClr val="CC3300"/>
    <a:srgbClr val="FFFFFF"/>
    <a:srgbClr val="8FAADC"/>
    <a:srgbClr val="F09A54"/>
    <a:srgbClr val="F7B57E"/>
    <a:srgbClr val="467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5285" autoAdjust="0"/>
  </p:normalViewPr>
  <p:slideViewPr>
    <p:cSldViewPr snapToGrid="0" showGuides="1">
      <p:cViewPr varScale="1">
        <p:scale>
          <a:sx n="108" d="100"/>
          <a:sy n="108" d="100"/>
        </p:scale>
        <p:origin x="348" y="78"/>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7DA8C-D150-41CA-A782-3F19F5122560}" type="datetimeFigureOut">
              <a:rPr lang="zh-CN" altLang="en-US" smtClean="0"/>
              <a:t>2018/1/14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9BC38-099E-4DBE-9855-1FDFB775D565}" type="slidenum">
              <a:rPr lang="zh-CN" altLang="en-US" smtClean="0"/>
              <a:t>‹#›</a:t>
            </a:fld>
            <a:endParaRPr lang="zh-CN" altLang="en-US"/>
          </a:p>
        </p:txBody>
      </p:sp>
    </p:spTree>
    <p:extLst>
      <p:ext uri="{BB962C8B-B14F-4D97-AF65-F5344CB8AC3E}">
        <p14:creationId xmlns:p14="http://schemas.microsoft.com/office/powerpoint/2010/main" val="390902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None/>
            </a:pPr>
            <a:r>
              <a:rPr lang="zh-CN" altLang="en-US" dirty="0">
                <a:latin typeface="隶书" panose="02010509060101010101" pitchFamily="49" charset="-122"/>
                <a:ea typeface="隶书" panose="02010509060101010101" pitchFamily="49" charset="-122"/>
              </a:rPr>
              <a:t>“五纵”：指决策指挥、质量生成、资源建设、支持服务、监督控制等五大系统组成。</a:t>
            </a:r>
            <a:endParaRPr lang="en-US" altLang="zh-CN" dirty="0">
              <a:latin typeface="隶书" panose="02010509060101010101" pitchFamily="49" charset="-122"/>
              <a:ea typeface="隶书" panose="02010509060101010101" pitchFamily="49" charset="-122"/>
            </a:endParaRPr>
          </a:p>
          <a:p>
            <a:pPr marL="0" indent="0">
              <a:buNone/>
            </a:pPr>
            <a:r>
              <a:rPr lang="zh-CN" altLang="en-US" dirty="0">
                <a:latin typeface="隶书" panose="02010509060101010101" pitchFamily="49" charset="-122"/>
                <a:ea typeface="隶书" panose="02010509060101010101" pitchFamily="49" charset="-122"/>
              </a:rPr>
              <a:t>决策指挥：由领导体制、组织结构、制度建设、协调管理等组成；</a:t>
            </a:r>
            <a:endParaRPr lang="en-US" altLang="zh-CN" dirty="0">
              <a:latin typeface="隶书" panose="02010509060101010101" pitchFamily="49" charset="-122"/>
              <a:ea typeface="隶书" panose="02010509060101010101" pitchFamily="49" charset="-122"/>
            </a:endParaRPr>
          </a:p>
          <a:p>
            <a:pPr marL="0" indent="0">
              <a:buNone/>
            </a:pPr>
            <a:r>
              <a:rPr lang="zh-CN" altLang="en-US" dirty="0">
                <a:latin typeface="隶书" panose="02010509060101010101" pitchFamily="49" charset="-122"/>
                <a:ea typeface="隶书" panose="02010509060101010101" pitchFamily="49" charset="-122"/>
              </a:rPr>
              <a:t>质量生成：由教学、学生工作组织实施、校园文化建设等组成；</a:t>
            </a:r>
            <a:endParaRPr lang="en-US" altLang="zh-CN" dirty="0">
              <a:latin typeface="隶书" panose="02010509060101010101" pitchFamily="49" charset="-122"/>
              <a:ea typeface="隶书" panose="02010509060101010101" pitchFamily="49" charset="-122"/>
            </a:endParaRPr>
          </a:p>
          <a:p>
            <a:pPr marL="0" indent="0">
              <a:buNone/>
            </a:pPr>
            <a:r>
              <a:rPr lang="zh-CN" altLang="en-US" dirty="0">
                <a:latin typeface="隶书" panose="02010509060101010101" pitchFamily="49" charset="-122"/>
                <a:ea typeface="隶书" panose="02010509060101010101" pitchFamily="49" charset="-122"/>
              </a:rPr>
              <a:t>资源建设：由人事、校内外教学资源开发、储存、使用、管理等组成；</a:t>
            </a:r>
            <a:endParaRPr lang="en-US" altLang="zh-CN" dirty="0">
              <a:latin typeface="隶书" panose="02010509060101010101" pitchFamily="49" charset="-122"/>
              <a:ea typeface="隶书" panose="02010509060101010101" pitchFamily="49" charset="-122"/>
            </a:endParaRPr>
          </a:p>
          <a:p>
            <a:pPr marL="0" indent="0">
              <a:buNone/>
            </a:pPr>
            <a:r>
              <a:rPr lang="zh-CN" altLang="en-US" dirty="0">
                <a:latin typeface="隶书" panose="02010509060101010101" pitchFamily="49" charset="-122"/>
                <a:ea typeface="隶书" panose="02010509060101010101" pitchFamily="49" charset="-122"/>
              </a:rPr>
              <a:t>支持服务：由生活服务、社会服务、合作平台、数字化校园建设、安全保障等组成；</a:t>
            </a:r>
            <a:endParaRPr lang="en-US" altLang="zh-CN" dirty="0">
              <a:latin typeface="隶书" panose="02010509060101010101" pitchFamily="49" charset="-122"/>
              <a:ea typeface="隶书" panose="02010509060101010101" pitchFamily="49" charset="-122"/>
            </a:endParaRPr>
          </a:p>
          <a:p>
            <a:pPr marL="0" indent="0">
              <a:buNone/>
            </a:pPr>
            <a:r>
              <a:rPr lang="zh-CN" altLang="en-US" dirty="0">
                <a:latin typeface="隶书" panose="02010509060101010101" pitchFamily="49" charset="-122"/>
                <a:ea typeface="隶书" panose="02010509060101010101" pitchFamily="49" charset="-122"/>
              </a:rPr>
              <a:t>监督控制：有质量数据采集、汇总、分析、质量报告、预警发布等组成；</a:t>
            </a:r>
            <a:endParaRPr lang="en-US" altLang="zh-CN" dirty="0">
              <a:latin typeface="隶书" panose="02010509060101010101" pitchFamily="49" charset="-122"/>
              <a:ea typeface="隶书" panose="02010509060101010101" pitchFamily="49" charset="-122"/>
            </a:endParaRPr>
          </a:p>
          <a:p>
            <a:pPr marL="0" indent="0">
              <a:buNone/>
            </a:pPr>
            <a:r>
              <a:rPr lang="zh-CN" altLang="en-US" dirty="0">
                <a:latin typeface="隶书" panose="02010509060101010101" pitchFamily="49" charset="-122"/>
                <a:ea typeface="隶书" panose="02010509060101010101" pitchFamily="49" charset="-122"/>
              </a:rPr>
              <a:t>“五横”：指学校、专业、课程、教师、学生等五个层面。</a:t>
            </a:r>
            <a:endParaRPr lang="en-US" altLang="zh-CN" dirty="0">
              <a:latin typeface="隶书" panose="02010509060101010101" pitchFamily="49" charset="-122"/>
              <a:ea typeface="隶书" panose="02010509060101010101" pitchFamily="49" charset="-122"/>
            </a:endParaRPr>
          </a:p>
          <a:p>
            <a:pPr marL="0" indent="0">
              <a:buNone/>
            </a:pPr>
            <a:r>
              <a:rPr lang="zh-CN" altLang="en-US" dirty="0">
                <a:latin typeface="隶书" panose="02010509060101010101" pitchFamily="49" charset="-122"/>
                <a:ea typeface="隶书" panose="02010509060101010101" pitchFamily="49" charset="-122"/>
              </a:rPr>
              <a:t>横向五层面（主体）以师生发展质量保证为核心，以专业和课程为载体，促使学校在不同层面建立起完整且相对独立的自我质量保证机制，强化学校各层面质量依存关系，形成全要素、网络化的内部质量保证体系。</a:t>
            </a:r>
          </a:p>
          <a:p>
            <a:endParaRPr lang="zh-CN" altLang="en-US" dirty="0"/>
          </a:p>
        </p:txBody>
      </p:sp>
      <p:sp>
        <p:nvSpPr>
          <p:cNvPr id="4" name="灯片编号占位符 3"/>
          <p:cNvSpPr>
            <a:spLocks noGrp="1"/>
          </p:cNvSpPr>
          <p:nvPr>
            <p:ph type="sldNum" sz="quarter" idx="10"/>
          </p:nvPr>
        </p:nvSpPr>
        <p:spPr/>
        <p:txBody>
          <a:bodyPr/>
          <a:lstStyle/>
          <a:p>
            <a:fld id="{3619BC38-099E-4DBE-9855-1FDFB775D565}" type="slidenum">
              <a:rPr lang="zh-CN" altLang="en-US" smtClean="0"/>
              <a:t>8</a:t>
            </a:fld>
            <a:endParaRPr lang="zh-CN" altLang="en-US"/>
          </a:p>
        </p:txBody>
      </p:sp>
    </p:spTree>
    <p:extLst>
      <p:ext uri="{BB962C8B-B14F-4D97-AF65-F5344CB8AC3E}">
        <p14:creationId xmlns:p14="http://schemas.microsoft.com/office/powerpoint/2010/main" val="393041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r>
              <a:rPr lang="zh-CN" altLang="zh-CN" sz="1300" b="1" dirty="0"/>
              <a:t>（二）搭造目标标准链条</a:t>
            </a:r>
            <a:endParaRPr lang="zh-CN" altLang="zh-CN" sz="1300" dirty="0"/>
          </a:p>
          <a:p>
            <a:r>
              <a:rPr lang="en-US" altLang="zh-CN" sz="1300" b="1" dirty="0"/>
              <a:t>1.</a:t>
            </a:r>
            <a:r>
              <a:rPr lang="zh-CN" altLang="zh-CN" sz="1300" b="1" dirty="0"/>
              <a:t>建立四级目标链条</a:t>
            </a:r>
            <a:endParaRPr lang="zh-CN" altLang="zh-CN" sz="1300" dirty="0"/>
          </a:p>
          <a:p>
            <a:r>
              <a:rPr lang="zh-CN" altLang="zh-CN" sz="1300" dirty="0"/>
              <a:t>以学校“十三五”规划为逻辑起点，依据目标分解理论，对学校发展总目标进行逐级分解，形成学校总规——专项工作规划——专项子规划</a:t>
            </a:r>
            <a:r>
              <a:rPr lang="en-US" altLang="zh-CN" sz="1300" dirty="0"/>
              <a:t>/</a:t>
            </a:r>
            <a:r>
              <a:rPr lang="zh-CN" altLang="zh-CN" sz="1300" dirty="0"/>
              <a:t>部门工作规划——年度工作计划四级目标体系，组成的学校工作目标（任务），的逻辑树</a:t>
            </a:r>
          </a:p>
        </p:txBody>
      </p:sp>
      <p:sp>
        <p:nvSpPr>
          <p:cNvPr id="4" name="灯片编号占位符 3"/>
          <p:cNvSpPr>
            <a:spLocks noGrp="1"/>
          </p:cNvSpPr>
          <p:nvPr>
            <p:ph type="sldNum" sz="quarter" idx="10"/>
          </p:nvPr>
        </p:nvSpPr>
        <p:spPr/>
        <p:txBody>
          <a:bodyPr/>
          <a:lstStyle/>
          <a:p>
            <a:fld id="{CE1689F0-D8FB-450F-A36F-553F26501FEE}" type="slidenum">
              <a:rPr lang="zh-CN" altLang="en-US" smtClean="0"/>
              <a:t>31</a:t>
            </a:fld>
            <a:endParaRPr lang="en-US"/>
          </a:p>
        </p:txBody>
      </p:sp>
    </p:spTree>
    <p:extLst>
      <p:ext uri="{BB962C8B-B14F-4D97-AF65-F5344CB8AC3E}">
        <p14:creationId xmlns:p14="http://schemas.microsoft.com/office/powerpoint/2010/main" val="217376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r>
              <a:rPr lang="zh-CN" altLang="zh-CN" sz="1300" b="1" dirty="0"/>
              <a:t>（二）搭造目标标准链条</a:t>
            </a:r>
            <a:endParaRPr lang="zh-CN" altLang="zh-CN" sz="1300" dirty="0"/>
          </a:p>
          <a:p>
            <a:r>
              <a:rPr lang="en-US" altLang="zh-CN" sz="1300" b="1" dirty="0"/>
              <a:t>1.</a:t>
            </a:r>
            <a:r>
              <a:rPr lang="zh-CN" altLang="zh-CN" sz="1300" b="1" dirty="0"/>
              <a:t>建立四级目标链条</a:t>
            </a:r>
            <a:endParaRPr lang="zh-CN" altLang="zh-CN" sz="1300" dirty="0"/>
          </a:p>
          <a:p>
            <a:r>
              <a:rPr lang="zh-CN" altLang="zh-CN" sz="1300" dirty="0"/>
              <a:t>以学校“十三五”规划为逻辑起点，依据目标分解理论，对学校发展总目标进行逐级分解，形成学校总规——专项工作规划——专项子规划</a:t>
            </a:r>
            <a:r>
              <a:rPr lang="en-US" altLang="zh-CN" sz="1300" dirty="0"/>
              <a:t>/</a:t>
            </a:r>
            <a:r>
              <a:rPr lang="zh-CN" altLang="zh-CN" sz="1300" dirty="0"/>
              <a:t>部门工作规划——年度工作计划四级目标体系，组成的学校工作目标（任务），的逻辑树</a:t>
            </a:r>
          </a:p>
        </p:txBody>
      </p:sp>
      <p:sp>
        <p:nvSpPr>
          <p:cNvPr id="4" name="灯片编号占位符 3"/>
          <p:cNvSpPr>
            <a:spLocks noGrp="1"/>
          </p:cNvSpPr>
          <p:nvPr>
            <p:ph type="sldNum" sz="quarter" idx="10"/>
          </p:nvPr>
        </p:nvSpPr>
        <p:spPr/>
        <p:txBody>
          <a:bodyPr/>
          <a:lstStyle/>
          <a:p>
            <a:fld id="{CE1689F0-D8FB-450F-A36F-553F26501FEE}" type="slidenum">
              <a:rPr lang="zh-CN" altLang="en-US" smtClean="0"/>
              <a:t>33</a:t>
            </a:fld>
            <a:endParaRPr lang="en-US"/>
          </a:p>
        </p:txBody>
      </p:sp>
    </p:spTree>
    <p:extLst>
      <p:ext uri="{BB962C8B-B14F-4D97-AF65-F5344CB8AC3E}">
        <p14:creationId xmlns:p14="http://schemas.microsoft.com/office/powerpoint/2010/main" val="2188611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r>
              <a:rPr lang="zh-CN" altLang="zh-CN" sz="1300" b="1" dirty="0"/>
              <a:t>（二）搭造目标标准链条</a:t>
            </a:r>
            <a:endParaRPr lang="zh-CN" altLang="zh-CN" sz="1300" dirty="0"/>
          </a:p>
          <a:p>
            <a:r>
              <a:rPr lang="en-US" altLang="zh-CN" sz="1300" b="1" dirty="0"/>
              <a:t>1.</a:t>
            </a:r>
            <a:r>
              <a:rPr lang="zh-CN" altLang="zh-CN" sz="1300" b="1" dirty="0"/>
              <a:t>建立四级目标链条</a:t>
            </a:r>
            <a:endParaRPr lang="zh-CN" altLang="zh-CN" sz="1300" dirty="0"/>
          </a:p>
          <a:p>
            <a:r>
              <a:rPr lang="zh-CN" altLang="zh-CN" sz="1300" dirty="0"/>
              <a:t>以学校“十三五”规划为逻辑起点，依据目标分解理论，对学校发展总目标进行逐级分解，形成学校总规——专项工作规划——专项子规划</a:t>
            </a:r>
            <a:r>
              <a:rPr lang="en-US" altLang="zh-CN" sz="1300" dirty="0"/>
              <a:t>/</a:t>
            </a:r>
            <a:r>
              <a:rPr lang="zh-CN" altLang="zh-CN" sz="1300" dirty="0"/>
              <a:t>部门工作规划——年度工作计划四级目标体系，组成的学校工作目标（任务），的逻辑树</a:t>
            </a:r>
          </a:p>
        </p:txBody>
      </p:sp>
      <p:sp>
        <p:nvSpPr>
          <p:cNvPr id="4" name="灯片编号占位符 3"/>
          <p:cNvSpPr>
            <a:spLocks noGrp="1"/>
          </p:cNvSpPr>
          <p:nvPr>
            <p:ph type="sldNum" sz="quarter" idx="10"/>
          </p:nvPr>
        </p:nvSpPr>
        <p:spPr/>
        <p:txBody>
          <a:bodyPr/>
          <a:lstStyle/>
          <a:p>
            <a:fld id="{CE1689F0-D8FB-450F-A36F-553F26501FEE}" type="slidenum">
              <a:rPr lang="zh-CN" altLang="en-US" smtClean="0"/>
              <a:t>34</a:t>
            </a:fld>
            <a:endParaRPr lang="en-US"/>
          </a:p>
        </p:txBody>
      </p:sp>
    </p:spTree>
    <p:extLst>
      <p:ext uri="{BB962C8B-B14F-4D97-AF65-F5344CB8AC3E}">
        <p14:creationId xmlns:p14="http://schemas.microsoft.com/office/powerpoint/2010/main" val="139975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r>
              <a:rPr lang="zh-CN" altLang="zh-CN" sz="1300" b="1" dirty="0"/>
              <a:t>（二）搭造目标标准链条</a:t>
            </a:r>
            <a:endParaRPr lang="zh-CN" altLang="zh-CN" sz="1300" dirty="0"/>
          </a:p>
          <a:p>
            <a:r>
              <a:rPr lang="en-US" altLang="zh-CN" sz="1300" b="1" dirty="0"/>
              <a:t>1.</a:t>
            </a:r>
            <a:r>
              <a:rPr lang="zh-CN" altLang="zh-CN" sz="1300" b="1" dirty="0"/>
              <a:t>建立四级目标链条</a:t>
            </a:r>
            <a:endParaRPr lang="zh-CN" altLang="zh-CN" sz="1300" dirty="0"/>
          </a:p>
          <a:p>
            <a:r>
              <a:rPr lang="zh-CN" altLang="zh-CN" sz="1300" dirty="0"/>
              <a:t>以学校“十三五”规划为逻辑起点，依据目标分解理论，对学校发展总目标进行逐级分解，形成学校总规——专项工作规划——专项子规划</a:t>
            </a:r>
            <a:r>
              <a:rPr lang="en-US" altLang="zh-CN" sz="1300" dirty="0"/>
              <a:t>/</a:t>
            </a:r>
            <a:r>
              <a:rPr lang="zh-CN" altLang="zh-CN" sz="1300" dirty="0"/>
              <a:t>部门工作规划——年度工作计划四级目标体系，组成的学校工作目标（任务），的逻辑树</a:t>
            </a:r>
          </a:p>
        </p:txBody>
      </p:sp>
      <p:sp>
        <p:nvSpPr>
          <p:cNvPr id="4" name="灯片编号占位符 3"/>
          <p:cNvSpPr>
            <a:spLocks noGrp="1"/>
          </p:cNvSpPr>
          <p:nvPr>
            <p:ph type="sldNum" sz="quarter" idx="10"/>
          </p:nvPr>
        </p:nvSpPr>
        <p:spPr/>
        <p:txBody>
          <a:bodyPr/>
          <a:lstStyle/>
          <a:p>
            <a:fld id="{CE1689F0-D8FB-450F-A36F-553F26501FEE}" type="slidenum">
              <a:rPr lang="zh-CN" altLang="en-US" smtClean="0"/>
              <a:t>35</a:t>
            </a:fld>
            <a:endParaRPr lang="en-US"/>
          </a:p>
        </p:txBody>
      </p:sp>
    </p:spTree>
    <p:extLst>
      <p:ext uri="{BB962C8B-B14F-4D97-AF65-F5344CB8AC3E}">
        <p14:creationId xmlns:p14="http://schemas.microsoft.com/office/powerpoint/2010/main" val="1467467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r>
              <a:rPr lang="zh-CN" altLang="zh-CN" sz="1300" b="1" dirty="0"/>
              <a:t>（二）搭造目标标准链条</a:t>
            </a:r>
            <a:endParaRPr lang="zh-CN" altLang="zh-CN" sz="1300" dirty="0"/>
          </a:p>
          <a:p>
            <a:r>
              <a:rPr lang="en-US" altLang="zh-CN" sz="1300" b="1" dirty="0"/>
              <a:t>1.</a:t>
            </a:r>
            <a:r>
              <a:rPr lang="zh-CN" altLang="zh-CN" sz="1300" b="1" dirty="0"/>
              <a:t>建立四级目标链条</a:t>
            </a:r>
            <a:endParaRPr lang="zh-CN" altLang="zh-CN" sz="1300" dirty="0"/>
          </a:p>
          <a:p>
            <a:r>
              <a:rPr lang="zh-CN" altLang="zh-CN" sz="1300" dirty="0"/>
              <a:t>以学校“十三五”规划为逻辑起点，依据目标分解理论，对学校发展总目标进行逐级分解，形成学校总规——专项工作规划——专项子规划</a:t>
            </a:r>
            <a:r>
              <a:rPr lang="en-US" altLang="zh-CN" sz="1300" dirty="0"/>
              <a:t>/</a:t>
            </a:r>
            <a:r>
              <a:rPr lang="zh-CN" altLang="zh-CN" sz="1300" dirty="0"/>
              <a:t>部门工作规划——年度工作计划四级目标体系，组成的学校工作目标（任务），的逻辑树</a:t>
            </a:r>
          </a:p>
        </p:txBody>
      </p:sp>
      <p:sp>
        <p:nvSpPr>
          <p:cNvPr id="4" name="灯片编号占位符 3"/>
          <p:cNvSpPr>
            <a:spLocks noGrp="1"/>
          </p:cNvSpPr>
          <p:nvPr>
            <p:ph type="sldNum" sz="quarter" idx="10"/>
          </p:nvPr>
        </p:nvSpPr>
        <p:spPr/>
        <p:txBody>
          <a:bodyPr/>
          <a:lstStyle/>
          <a:p>
            <a:fld id="{CE1689F0-D8FB-450F-A36F-553F26501FEE}" type="slidenum">
              <a:rPr lang="zh-CN" altLang="en-US" smtClean="0"/>
              <a:t>36</a:t>
            </a:fld>
            <a:endParaRPr lang="en-US"/>
          </a:p>
        </p:txBody>
      </p:sp>
    </p:spTree>
    <p:extLst>
      <p:ext uri="{BB962C8B-B14F-4D97-AF65-F5344CB8AC3E}">
        <p14:creationId xmlns:p14="http://schemas.microsoft.com/office/powerpoint/2010/main" val="2075226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pPr defTabSz="990752">
              <a:defRPr/>
            </a:pPr>
            <a:r>
              <a:rPr lang="zh-CN" altLang="zh-CN" sz="1300" dirty="0"/>
              <a:t>学校层面，构建从部门计划</a:t>
            </a:r>
            <a:r>
              <a:rPr lang="en-US" altLang="zh-CN" sz="1300" dirty="0"/>
              <a:t>-</a:t>
            </a:r>
            <a:r>
              <a:rPr lang="zh-CN" altLang="zh-CN" sz="1300" dirty="0"/>
              <a:t>绩效考核</a:t>
            </a:r>
            <a:r>
              <a:rPr lang="en-US" altLang="zh-CN" sz="1300" dirty="0"/>
              <a:t>-</a:t>
            </a:r>
            <a:r>
              <a:rPr lang="zh-CN" altLang="zh-CN" sz="1300" dirty="0"/>
              <a:t>改进提升全过程的工作改进螺旋；</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39</a:t>
            </a:fld>
            <a:endParaRPr lang="en-US"/>
          </a:p>
        </p:txBody>
      </p:sp>
    </p:spTree>
    <p:extLst>
      <p:ext uri="{BB962C8B-B14F-4D97-AF65-F5344CB8AC3E}">
        <p14:creationId xmlns:p14="http://schemas.microsoft.com/office/powerpoint/2010/main" val="131830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pPr defTabSz="990752">
              <a:defRPr/>
            </a:pPr>
            <a:r>
              <a:rPr lang="zh-CN" altLang="zh-CN" sz="1300" dirty="0"/>
              <a:t>专业层面，构建了从专业开发</a:t>
            </a:r>
            <a:r>
              <a:rPr lang="en-US" altLang="zh-CN" sz="1300" dirty="0"/>
              <a:t>-</a:t>
            </a:r>
            <a:r>
              <a:rPr lang="zh-CN" altLang="zh-CN" sz="1300" dirty="0"/>
              <a:t>专业建设</a:t>
            </a:r>
            <a:r>
              <a:rPr lang="en-US" altLang="zh-CN" sz="1300" dirty="0"/>
              <a:t>-</a:t>
            </a:r>
            <a:r>
              <a:rPr lang="zh-CN" altLang="zh-CN" sz="1300" dirty="0"/>
              <a:t>实时监测</a:t>
            </a:r>
            <a:r>
              <a:rPr lang="en-US" altLang="zh-CN" sz="1300" dirty="0"/>
              <a:t>-</a:t>
            </a:r>
            <a:r>
              <a:rPr lang="zh-CN" altLang="zh-CN" sz="1300" dirty="0"/>
              <a:t>诊断改进的“</a:t>
            </a:r>
            <a:r>
              <a:rPr lang="en-US" altLang="zh-CN" sz="1300" dirty="0"/>
              <a:t>8</a:t>
            </a:r>
            <a:r>
              <a:rPr lang="zh-CN" altLang="zh-CN" sz="1300" dirty="0"/>
              <a:t>字”螺旋工作机制，且将专业建设工作分为课程体系、教学资源、实训基地、国际合作、校企合作、教科研六大工作模块，分别构建工作循环，使专业诊改工作，形成体系化建设。</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41</a:t>
            </a:fld>
            <a:endParaRPr lang="en-US"/>
          </a:p>
        </p:txBody>
      </p:sp>
    </p:spTree>
    <p:extLst>
      <p:ext uri="{BB962C8B-B14F-4D97-AF65-F5344CB8AC3E}">
        <p14:creationId xmlns:p14="http://schemas.microsoft.com/office/powerpoint/2010/main" val="3120028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pPr defTabSz="990752">
              <a:defRPr/>
            </a:pPr>
            <a:r>
              <a:rPr lang="zh-CN" altLang="zh-CN" sz="1300" dirty="0"/>
              <a:t>课程层面，以课堂教学形态改革为切入点，依托数字平台，尝试通过课程运行监控和课程实施监控构建了课堂教学实施改进螺旋，现已对</a:t>
            </a:r>
            <a:r>
              <a:rPr lang="en-US" altLang="zh-CN" sz="1300" dirty="0"/>
              <a:t>8</a:t>
            </a:r>
            <a:r>
              <a:rPr lang="zh-CN" altLang="zh-CN" sz="1300" dirty="0"/>
              <a:t>门课程进行了探索实践。</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42</a:t>
            </a:fld>
            <a:endParaRPr lang="en-US"/>
          </a:p>
        </p:txBody>
      </p:sp>
    </p:spTree>
    <p:extLst>
      <p:ext uri="{BB962C8B-B14F-4D97-AF65-F5344CB8AC3E}">
        <p14:creationId xmlns:p14="http://schemas.microsoft.com/office/powerpoint/2010/main" val="324396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r>
              <a:rPr lang="en-US" altLang="zh-CN" sz="1300" dirty="0"/>
              <a:t>3. </a:t>
            </a:r>
            <a:r>
              <a:rPr lang="zh-CN" altLang="zh-CN" sz="1300" dirty="0"/>
              <a:t>课程诊改</a:t>
            </a:r>
            <a:r>
              <a:rPr lang="en-US" altLang="zh-CN" sz="1300" dirty="0"/>
              <a:t>8</a:t>
            </a:r>
            <a:r>
              <a:rPr lang="zh-CN" altLang="zh-CN" sz="1300" dirty="0"/>
              <a:t>字螺旋</a:t>
            </a:r>
          </a:p>
          <a:p>
            <a:r>
              <a:rPr lang="zh-CN" altLang="zh-CN" sz="1300" dirty="0"/>
              <a:t>在课程建设层面，学校按照从课程年度建设计划</a:t>
            </a:r>
            <a:r>
              <a:rPr lang="en-US" altLang="zh-CN" sz="1300" dirty="0"/>
              <a:t>—</a:t>
            </a:r>
            <a:r>
              <a:rPr lang="zh-CN" altLang="zh-CN" sz="1300" dirty="0"/>
              <a:t>课程教学标准修订</a:t>
            </a:r>
            <a:r>
              <a:rPr lang="en-US" altLang="zh-CN" sz="1300" dirty="0"/>
              <a:t>—</a:t>
            </a:r>
            <a:r>
              <a:rPr lang="zh-CN" altLang="zh-CN" sz="1300" dirty="0"/>
              <a:t>课程教学实施计划的顺序进行课程体系建设的顶层设计；按照课程开发</a:t>
            </a:r>
            <a:r>
              <a:rPr lang="en-US" altLang="zh-CN" sz="1300" dirty="0"/>
              <a:t>-</a:t>
            </a:r>
            <a:r>
              <a:rPr lang="zh-CN" altLang="zh-CN" sz="1300" dirty="0"/>
              <a:t>课堂教学实施</a:t>
            </a:r>
            <a:r>
              <a:rPr lang="en-US" altLang="zh-CN" sz="1300" dirty="0"/>
              <a:t>-</a:t>
            </a:r>
            <a:r>
              <a:rPr lang="zh-CN" altLang="zh-CN" sz="1300" dirty="0"/>
              <a:t>课堂在线检测的步骤进行课程体系的组织实施；通过课程质量分析</a:t>
            </a:r>
            <a:r>
              <a:rPr lang="en-US" altLang="zh-CN" sz="1300" dirty="0"/>
              <a:t>-</a:t>
            </a:r>
            <a:r>
              <a:rPr lang="zh-CN" altLang="zh-CN" sz="1300" dirty="0"/>
              <a:t>课程过程诊断</a:t>
            </a:r>
            <a:r>
              <a:rPr lang="en-US" altLang="zh-CN" sz="1300" dirty="0"/>
              <a:t>-</a:t>
            </a:r>
            <a:r>
              <a:rPr lang="zh-CN" altLang="zh-CN" sz="1300" dirty="0"/>
              <a:t>课程预警及反馈实现课程体系建设诊断与改进建设目标。</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43</a:t>
            </a:fld>
            <a:endParaRPr lang="en-US"/>
          </a:p>
        </p:txBody>
      </p:sp>
    </p:spTree>
    <p:extLst>
      <p:ext uri="{BB962C8B-B14F-4D97-AF65-F5344CB8AC3E}">
        <p14:creationId xmlns:p14="http://schemas.microsoft.com/office/powerpoint/2010/main" val="188784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pPr defTabSz="990752">
              <a:defRPr/>
            </a:pPr>
            <a:r>
              <a:rPr lang="zh-CN" altLang="zh-CN" sz="1300" dirty="0"/>
              <a:t>教师层面：教师层面，从教师个人职业发展规划出发，以教师画像系统为基础，从过程上记录教师发展档案，监控教师职业规划的实施进度，形成教师职业发展改进螺旋。</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44</a:t>
            </a:fld>
            <a:endParaRPr lang="en-US"/>
          </a:p>
        </p:txBody>
      </p:sp>
    </p:spTree>
    <p:extLst>
      <p:ext uri="{BB962C8B-B14F-4D97-AF65-F5344CB8AC3E}">
        <p14:creationId xmlns:p14="http://schemas.microsoft.com/office/powerpoint/2010/main" val="106337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zh-CN" altLang="en-US" sz="1200" dirty="0">
                <a:latin typeface="隶书" panose="02010509060101010101" pitchFamily="49" charset="-122"/>
                <a:ea typeface="隶书" panose="02010509060101010101" pitchFamily="49" charset="-122"/>
              </a:rPr>
              <a:t>一是落实教育部</a:t>
            </a:r>
            <a:r>
              <a:rPr lang="en-US" altLang="zh-CN" sz="1200" dirty="0">
                <a:latin typeface="隶书" panose="02010509060101010101" pitchFamily="49" charset="-122"/>
                <a:ea typeface="隶书" panose="02010509060101010101" pitchFamily="49" charset="-122"/>
              </a:rPr>
              <a:t>《</a:t>
            </a:r>
            <a:r>
              <a:rPr lang="zh-CN" altLang="en-US" sz="1200" dirty="0">
                <a:latin typeface="隶书" panose="02010509060101010101" pitchFamily="49" charset="-122"/>
                <a:ea typeface="隶书" panose="02010509060101010101" pitchFamily="49" charset="-122"/>
              </a:rPr>
              <a:t>关于深入推进教育管办评分离促进政府职能转变的若干意见</a:t>
            </a:r>
            <a:r>
              <a:rPr lang="en-US" altLang="zh-CN" sz="1200" dirty="0">
                <a:latin typeface="隶书" panose="02010509060101010101" pitchFamily="49" charset="-122"/>
                <a:ea typeface="隶书" panose="02010509060101010101" pitchFamily="49" charset="-122"/>
              </a:rPr>
              <a:t>》</a:t>
            </a:r>
            <a:r>
              <a:rPr lang="zh-CN" altLang="en-US" sz="1200" dirty="0">
                <a:latin typeface="隶书" panose="02010509060101010101" pitchFamily="49" charset="-122"/>
                <a:ea typeface="隶书" panose="02010509060101010101" pitchFamily="49" charset="-122"/>
              </a:rPr>
              <a:t>的有力举措。它是以</a:t>
            </a:r>
            <a:r>
              <a:rPr lang="zh-CN" altLang="en-US" sz="1200" dirty="0">
                <a:solidFill>
                  <a:srgbClr val="FF0000"/>
                </a:solidFill>
                <a:latin typeface="隶书" panose="02010509060101010101" pitchFamily="49" charset="-122"/>
                <a:ea typeface="隶书" panose="02010509060101010101" pitchFamily="49" charset="-122"/>
              </a:rPr>
              <a:t>落实职业院校质量保证主体责任为目的，以提高质量为核心，以目标、问题为导向，以网络化质量改进螺旋为载体，以现代信息技术为支撑，激发职业院校领导和师生不断自觉改进、持续创新、有效提升自治能力的路经探索和机制创新。</a:t>
            </a:r>
            <a:endParaRPr lang="en-US" altLang="zh-CN" sz="1200" dirty="0">
              <a:latin typeface="隶书" panose="02010509060101010101" pitchFamily="49" charset="-122"/>
              <a:ea typeface="隶书" panose="02010509060101010101" pitchFamily="49" charset="-122"/>
            </a:endParaRPr>
          </a:p>
          <a:p>
            <a:pPr marL="0" indent="0">
              <a:buNone/>
            </a:pPr>
            <a:r>
              <a:rPr lang="zh-CN" altLang="en-US" sz="1200" dirty="0">
                <a:latin typeface="隶书" panose="02010509060101010101" pitchFamily="49" charset="-122"/>
                <a:ea typeface="隶书" panose="02010509060101010101" pitchFamily="49" charset="-122"/>
              </a:rPr>
              <a:t>二是促使政府职能转变的制度设计。教育行政部门制定诊改指导性方案，编制真改实施规划，组建诊改专家队伍，指导学校建立和完善内部质量保证体系，对诊改推进过程中出现的共性问题和倾向，提出对策，提供服务、引导调控。由“管理者”变成“指导者”，由“划桨者”变为“掌舵者”。</a:t>
            </a:r>
            <a:endParaRPr lang="en-US" altLang="zh-CN" sz="1200" dirty="0">
              <a:latin typeface="隶书" panose="02010509060101010101" pitchFamily="49" charset="-122"/>
              <a:ea typeface="隶书" panose="02010509060101010101" pitchFamily="49" charset="-122"/>
            </a:endParaRPr>
          </a:p>
          <a:p>
            <a:pPr marL="0" indent="0">
              <a:buNone/>
            </a:pPr>
            <a:r>
              <a:rPr lang="zh-CN" altLang="en-US" sz="1200" dirty="0">
                <a:latin typeface="隶书" panose="02010509060101010101" pitchFamily="49" charset="-122"/>
                <a:ea typeface="隶书" panose="02010509060101010101" pitchFamily="49" charset="-122"/>
              </a:rPr>
              <a:t>核心：自主、全面、常态化，追求的是质量的持续改进；</a:t>
            </a:r>
            <a:endParaRPr lang="en-US" altLang="zh-CN" sz="1200" dirty="0">
              <a:latin typeface="隶书" panose="02010509060101010101" pitchFamily="49" charset="-122"/>
              <a:ea typeface="隶书" panose="02010509060101010101" pitchFamily="49" charset="-122"/>
            </a:endParaRPr>
          </a:p>
          <a:p>
            <a:pPr marL="0" indent="0">
              <a:buNone/>
            </a:pPr>
            <a:r>
              <a:rPr lang="zh-CN" altLang="en-US" sz="1200" dirty="0">
                <a:latin typeface="隶书" panose="02010509060101010101" pitchFamily="49" charset="-122"/>
                <a:ea typeface="隶书" panose="02010509060101010101" pitchFamily="49" charset="-122"/>
              </a:rPr>
              <a:t>动力源：内生的、全程的、持续的；</a:t>
            </a:r>
            <a:endParaRPr lang="en-US" altLang="zh-CN" sz="1200" dirty="0">
              <a:latin typeface="隶书" panose="02010509060101010101" pitchFamily="49" charset="-122"/>
              <a:ea typeface="隶书" panose="02010509060101010101" pitchFamily="49" charset="-122"/>
            </a:endParaRPr>
          </a:p>
          <a:p>
            <a:pPr marL="0" indent="0">
              <a:buNone/>
            </a:pPr>
            <a:r>
              <a:rPr lang="zh-CN" altLang="en-US" sz="1200" dirty="0">
                <a:latin typeface="隶书" panose="02010509060101010101" pitchFamily="49" charset="-122"/>
                <a:ea typeface="隶书" panose="02010509060101010101" pitchFamily="49" charset="-122"/>
              </a:rPr>
              <a:t>特点：“诊改”的成效在短期内难以用显性指标测量。</a:t>
            </a:r>
            <a:endParaRPr lang="en-US" altLang="zh-CN" sz="1200" dirty="0">
              <a:latin typeface="隶书" panose="02010509060101010101" pitchFamily="49" charset="-122"/>
              <a:ea typeface="隶书" panose="02010509060101010101" pitchFamily="49" charset="-122"/>
            </a:endParaRPr>
          </a:p>
          <a:p>
            <a:endParaRPr lang="zh-CN" altLang="en-US" dirty="0"/>
          </a:p>
        </p:txBody>
      </p:sp>
      <p:sp>
        <p:nvSpPr>
          <p:cNvPr id="4" name="灯片编号占位符 3"/>
          <p:cNvSpPr>
            <a:spLocks noGrp="1"/>
          </p:cNvSpPr>
          <p:nvPr>
            <p:ph type="sldNum" sz="quarter" idx="10"/>
          </p:nvPr>
        </p:nvSpPr>
        <p:spPr/>
        <p:txBody>
          <a:bodyPr/>
          <a:lstStyle/>
          <a:p>
            <a:fld id="{3619BC38-099E-4DBE-9855-1FDFB775D565}" type="slidenum">
              <a:rPr lang="zh-CN" altLang="en-US" smtClean="0"/>
              <a:t>13</a:t>
            </a:fld>
            <a:endParaRPr lang="zh-CN" altLang="en-US"/>
          </a:p>
        </p:txBody>
      </p:sp>
    </p:spTree>
    <p:extLst>
      <p:ext uri="{BB962C8B-B14F-4D97-AF65-F5344CB8AC3E}">
        <p14:creationId xmlns:p14="http://schemas.microsoft.com/office/powerpoint/2010/main" val="4166194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BC38-099E-4DBE-9855-1FDFB775D565}" type="slidenum">
              <a:rPr lang="zh-CN" altLang="en-US" smtClean="0"/>
              <a:t>52</a:t>
            </a:fld>
            <a:endParaRPr lang="zh-CN" altLang="en-US"/>
          </a:p>
        </p:txBody>
      </p:sp>
    </p:spTree>
    <p:extLst>
      <p:ext uri="{BB962C8B-B14F-4D97-AF65-F5344CB8AC3E}">
        <p14:creationId xmlns:p14="http://schemas.microsoft.com/office/powerpoint/2010/main" val="268455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ts val="1900"/>
              </a:lnSpc>
            </a:pPr>
            <a:r>
              <a:rPr lang="zh-CN" altLang="zh-CN" dirty="0">
                <a:latin typeface="华文中宋" panose="02010600040101010101" pitchFamily="2" charset="-122"/>
                <a:ea typeface="华文中宋" panose="02010600040101010101" pitchFamily="2" charset="-122"/>
              </a:rPr>
              <a:t>从诊改的几个维度来看</a:t>
            </a:r>
            <a:r>
              <a:rPr lang="zh-CN" altLang="en-US" dirty="0">
                <a:latin typeface="华文中宋" panose="02010600040101010101" pitchFamily="2" charset="-122"/>
                <a:ea typeface="华文中宋" panose="02010600040101010101" pitchFamily="2" charset="-122"/>
              </a:rPr>
              <a:t>：</a:t>
            </a:r>
            <a:endParaRPr lang="en-US" altLang="zh-CN" dirty="0">
              <a:latin typeface="华文中宋" panose="02010600040101010101" pitchFamily="2" charset="-122"/>
              <a:ea typeface="华文中宋" panose="02010600040101010101" pitchFamily="2" charset="-122"/>
            </a:endParaRPr>
          </a:p>
          <a:p>
            <a:pPr>
              <a:lnSpc>
                <a:spcPts val="1900"/>
              </a:lnSpc>
            </a:pPr>
            <a:r>
              <a:rPr lang="zh-CN" altLang="zh-CN" dirty="0">
                <a:latin typeface="华文中宋" panose="02010600040101010101" pitchFamily="2" charset="-122"/>
                <a:ea typeface="华文中宋" panose="02010600040101010101" pitchFamily="2" charset="-122"/>
              </a:rPr>
              <a:t>“目标”上不仅要建立健全质量管理制度，更要形成质量文化；</a:t>
            </a:r>
            <a:endParaRPr lang="en-US" altLang="zh-CN" dirty="0">
              <a:latin typeface="华文中宋" panose="02010600040101010101" pitchFamily="2" charset="-122"/>
              <a:ea typeface="华文中宋" panose="02010600040101010101" pitchFamily="2" charset="-122"/>
            </a:endParaRPr>
          </a:p>
          <a:p>
            <a:pPr>
              <a:lnSpc>
                <a:spcPts val="1900"/>
              </a:lnSpc>
            </a:pPr>
            <a:r>
              <a:rPr lang="zh-CN" altLang="zh-CN" dirty="0">
                <a:latin typeface="华文中宋" panose="02010600040101010101" pitchFamily="2" charset="-122"/>
                <a:ea typeface="华文中宋" panose="02010600040101010101" pitchFamily="2" charset="-122"/>
              </a:rPr>
              <a:t>“结构”上不再是由外而内的监控系统，而是内生动力的保证系统；</a:t>
            </a:r>
            <a:endParaRPr lang="en-US" altLang="zh-CN" dirty="0">
              <a:latin typeface="华文中宋" panose="02010600040101010101" pitchFamily="2" charset="-122"/>
              <a:ea typeface="华文中宋" panose="02010600040101010101" pitchFamily="2" charset="-122"/>
            </a:endParaRPr>
          </a:p>
          <a:p>
            <a:pPr>
              <a:lnSpc>
                <a:spcPts val="1900"/>
              </a:lnSpc>
            </a:pPr>
            <a:r>
              <a:rPr lang="zh-CN" altLang="zh-CN" dirty="0">
                <a:latin typeface="华文中宋" panose="02010600040101010101" pitchFamily="2" charset="-122"/>
                <a:ea typeface="华文中宋" panose="02010600040101010101" pitchFamily="2" charset="-122"/>
              </a:rPr>
              <a:t>“对象”上不仅是教学质量保证，还要涵盖学生教育和教学服务与管理；</a:t>
            </a:r>
            <a:endParaRPr lang="en-US" altLang="zh-CN" dirty="0">
              <a:latin typeface="华文中宋" panose="02010600040101010101" pitchFamily="2" charset="-122"/>
              <a:ea typeface="华文中宋" panose="02010600040101010101" pitchFamily="2" charset="-122"/>
            </a:endParaRPr>
          </a:p>
          <a:p>
            <a:pPr>
              <a:lnSpc>
                <a:spcPts val="1900"/>
              </a:lnSpc>
            </a:pPr>
            <a:r>
              <a:rPr lang="zh-CN" altLang="zh-CN" dirty="0">
                <a:latin typeface="华文中宋" panose="02010600040101010101" pitchFamily="2" charset="-122"/>
                <a:ea typeface="华文中宋" panose="02010600040101010101" pitchFamily="2" charset="-122"/>
              </a:rPr>
              <a:t>“范围”上不仅是衡量招生就业指标，更要注重</a:t>
            </a:r>
            <a:r>
              <a:rPr lang="zh-CN" altLang="en-US" dirty="0">
                <a:latin typeface="华文中宋" panose="02010600040101010101" pitchFamily="2" charset="-122"/>
                <a:ea typeface="华文中宋" panose="02010600040101010101" pitchFamily="2" charset="-122"/>
              </a:rPr>
              <a:t>育人</a:t>
            </a:r>
            <a:r>
              <a:rPr lang="zh-CN" altLang="zh-CN" dirty="0">
                <a:latin typeface="华文中宋" panose="02010600040101010101" pitchFamily="2" charset="-122"/>
                <a:ea typeface="华文中宋" panose="02010600040101010101" pitchFamily="2" charset="-122"/>
              </a:rPr>
              <a:t>过程；</a:t>
            </a:r>
            <a:endParaRPr lang="en-US" altLang="zh-CN" dirty="0">
              <a:latin typeface="华文中宋" panose="02010600040101010101" pitchFamily="2" charset="-122"/>
              <a:ea typeface="华文中宋" panose="02010600040101010101" pitchFamily="2" charset="-122"/>
            </a:endParaRPr>
          </a:p>
          <a:p>
            <a:pPr>
              <a:lnSpc>
                <a:spcPts val="1900"/>
              </a:lnSpc>
            </a:pPr>
            <a:r>
              <a:rPr lang="zh-CN" altLang="zh-CN" dirty="0">
                <a:latin typeface="华文中宋" panose="02010600040101010101" pitchFamily="2" charset="-122"/>
                <a:ea typeface="华文中宋" panose="02010600040101010101" pitchFamily="2" charset="-122"/>
              </a:rPr>
              <a:t>“主体”上不仅限于质量管理人员，更要形成全员参与的机制；</a:t>
            </a:r>
            <a:endParaRPr lang="en-US" altLang="zh-CN" dirty="0">
              <a:latin typeface="华文中宋" panose="02010600040101010101" pitchFamily="2" charset="-122"/>
              <a:ea typeface="华文中宋" panose="02010600040101010101" pitchFamily="2" charset="-122"/>
            </a:endParaRPr>
          </a:p>
          <a:p>
            <a:pPr>
              <a:lnSpc>
                <a:spcPts val="1900"/>
              </a:lnSpc>
            </a:pPr>
            <a:r>
              <a:rPr lang="zh-CN" altLang="zh-CN" dirty="0">
                <a:latin typeface="华文中宋" panose="02010600040101010101" pitchFamily="2" charset="-122"/>
                <a:ea typeface="华文中宋" panose="02010600040101010101" pitchFamily="2" charset="-122"/>
              </a:rPr>
              <a:t>“状态”上不再以阶段性的年度数据为唯一依据，而是更加注重数据平台中的动态数据真实性和数据对教学过程的反馈作用；</a:t>
            </a:r>
            <a:endParaRPr lang="en-US" altLang="zh-CN" dirty="0">
              <a:latin typeface="华文中宋" panose="02010600040101010101" pitchFamily="2" charset="-122"/>
              <a:ea typeface="华文中宋" panose="02010600040101010101" pitchFamily="2" charset="-122"/>
            </a:endParaRPr>
          </a:p>
          <a:p>
            <a:pPr>
              <a:lnSpc>
                <a:spcPts val="1900"/>
              </a:lnSpc>
            </a:pPr>
            <a:r>
              <a:rPr lang="zh-CN" altLang="zh-CN" dirty="0">
                <a:latin typeface="华文中宋" panose="02010600040101010101" pitchFamily="2" charset="-122"/>
                <a:ea typeface="华文中宋" panose="02010600040101010101" pitchFamily="2" charset="-122"/>
              </a:rPr>
              <a:t>“结论”上不再是“过关式”的等级，而是院校运行质量保证机制的良莠程度。</a:t>
            </a:r>
            <a:r>
              <a:rPr lang="en-US" altLang="zh-CN" dirty="0">
                <a:latin typeface="华文中宋" panose="02010600040101010101" pitchFamily="2" charset="-122"/>
                <a:ea typeface="华文中宋" panose="02010600040101010101" pitchFamily="2" charset="-122"/>
              </a:rPr>
              <a:t> </a:t>
            </a:r>
            <a:endParaRPr lang="zh-CN" altLang="zh-CN" sz="1200" dirty="0">
              <a:latin typeface="华文中宋" panose="02010600040101010101" pitchFamily="2" charset="-122"/>
              <a:ea typeface="华文中宋" panose="02010600040101010101" pitchFamily="2" charset="-122"/>
            </a:endParaRPr>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14</a:t>
            </a:fld>
            <a:endParaRPr lang="zh-CN" altLang="en-US"/>
          </a:p>
        </p:txBody>
      </p:sp>
    </p:spTree>
    <p:extLst>
      <p:ext uri="{BB962C8B-B14F-4D97-AF65-F5344CB8AC3E}">
        <p14:creationId xmlns:p14="http://schemas.microsoft.com/office/powerpoint/2010/main" val="216379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隶书" panose="02010509060101010101" pitchFamily="49" charset="-122"/>
                <a:ea typeface="隶书" panose="02010509060101010101" pitchFamily="49" charset="-122"/>
              </a:rPr>
              <a:t>诊改是质量时代职业教育教学质量保证体系的制度设计，高度重视质量文化建设，强调以现代质量文化为引领，强调构建各具特色的职业学校质量文化</a:t>
            </a:r>
            <a:endParaRPr lang="zh-CN" altLang="en-US" dirty="0"/>
          </a:p>
        </p:txBody>
      </p:sp>
      <p:sp>
        <p:nvSpPr>
          <p:cNvPr id="4" name="灯片编号占位符 3"/>
          <p:cNvSpPr>
            <a:spLocks noGrp="1"/>
          </p:cNvSpPr>
          <p:nvPr>
            <p:ph type="sldNum" sz="quarter" idx="10"/>
          </p:nvPr>
        </p:nvSpPr>
        <p:spPr/>
        <p:txBody>
          <a:bodyPr/>
          <a:lstStyle/>
          <a:p>
            <a:fld id="{3619BC38-099E-4DBE-9855-1FDFB775D565}" type="slidenum">
              <a:rPr lang="zh-CN" altLang="en-US" smtClean="0"/>
              <a:t>15</a:t>
            </a:fld>
            <a:endParaRPr lang="zh-CN" altLang="en-US"/>
          </a:p>
        </p:txBody>
      </p:sp>
    </p:spTree>
    <p:extLst>
      <p:ext uri="{BB962C8B-B14F-4D97-AF65-F5344CB8AC3E}">
        <p14:creationId xmlns:p14="http://schemas.microsoft.com/office/powerpoint/2010/main" val="410335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19BC38-099E-4DBE-9855-1FDFB775D565}" type="slidenum">
              <a:rPr lang="zh-CN" altLang="en-US" smtClean="0"/>
              <a:t>20</a:t>
            </a:fld>
            <a:endParaRPr lang="zh-CN" altLang="en-US"/>
          </a:p>
        </p:txBody>
      </p:sp>
    </p:spTree>
    <p:extLst>
      <p:ext uri="{BB962C8B-B14F-4D97-AF65-F5344CB8AC3E}">
        <p14:creationId xmlns:p14="http://schemas.microsoft.com/office/powerpoint/2010/main" val="158590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21</a:t>
            </a:fld>
            <a:endParaRPr lang="zh-CN" altLang="en-US"/>
          </a:p>
        </p:txBody>
      </p:sp>
    </p:spTree>
    <p:extLst>
      <p:ext uri="{BB962C8B-B14F-4D97-AF65-F5344CB8AC3E}">
        <p14:creationId xmlns:p14="http://schemas.microsoft.com/office/powerpoint/2010/main" val="105765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22</a:t>
            </a:fld>
            <a:endParaRPr lang="zh-CN" altLang="en-US"/>
          </a:p>
        </p:txBody>
      </p:sp>
    </p:spTree>
    <p:extLst>
      <p:ext uri="{BB962C8B-B14F-4D97-AF65-F5344CB8AC3E}">
        <p14:creationId xmlns:p14="http://schemas.microsoft.com/office/powerpoint/2010/main" val="371042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r>
              <a:rPr lang="zh-CN" altLang="zh-CN" sz="1300" dirty="0"/>
              <a:t>方案以构建“五纵五横”质量保证体系为目标，主要内容包括四个体系一个平台即：</a:t>
            </a:r>
          </a:p>
          <a:p>
            <a:r>
              <a:rPr lang="zh-CN" altLang="zh-CN" sz="1300" dirty="0"/>
              <a:t>健全组织，构建质量保证工作委员会</a:t>
            </a:r>
            <a:r>
              <a:rPr lang="en-US" altLang="zh-CN" sz="1300" dirty="0"/>
              <a:t>--</a:t>
            </a:r>
            <a:r>
              <a:rPr lang="zh-CN" altLang="zh-CN" sz="1300" dirty="0"/>
              <a:t>质量管理办公室</a:t>
            </a:r>
            <a:r>
              <a:rPr lang="en-US" altLang="zh-CN" sz="1300" dirty="0"/>
              <a:t>--</a:t>
            </a:r>
            <a:r>
              <a:rPr lang="zh-CN" altLang="zh-CN" sz="1300" dirty="0"/>
              <a:t>专业质量保证工作组三级管理的质量保证组织体系；</a:t>
            </a:r>
          </a:p>
          <a:p>
            <a:r>
              <a:rPr lang="zh-CN" altLang="zh-CN" sz="1300" dirty="0"/>
              <a:t>完善规划，构建目标体系（基于</a:t>
            </a:r>
            <a:r>
              <a:rPr lang="en-US" altLang="zh-CN" sz="1300" dirty="0"/>
              <a:t>SWOT</a:t>
            </a:r>
            <a:r>
              <a:rPr lang="zh-CN" altLang="zh-CN" sz="1300" dirty="0"/>
              <a:t>原则，制定规划；合理分解任务，落实建设目标；建立反馈机制，实现规划目标）；</a:t>
            </a:r>
          </a:p>
          <a:p>
            <a:r>
              <a:rPr lang="zh-CN" altLang="zh-CN" sz="1300" dirty="0"/>
              <a:t>完善标准，通过对学校</a:t>
            </a:r>
            <a:r>
              <a:rPr lang="en-US" altLang="zh-CN" sz="1300" dirty="0"/>
              <a:t>-</a:t>
            </a:r>
            <a:r>
              <a:rPr lang="zh-CN" altLang="zh-CN" sz="1300" dirty="0"/>
              <a:t>专业</a:t>
            </a:r>
            <a:r>
              <a:rPr lang="en-US" altLang="zh-CN" sz="1300" dirty="0"/>
              <a:t>-</a:t>
            </a:r>
            <a:r>
              <a:rPr lang="zh-CN" altLang="zh-CN" sz="1300" dirty="0"/>
              <a:t>课程</a:t>
            </a:r>
            <a:r>
              <a:rPr lang="en-US" altLang="zh-CN" sz="1300" dirty="0"/>
              <a:t>-</a:t>
            </a:r>
            <a:r>
              <a:rPr lang="zh-CN" altLang="zh-CN" sz="1300" dirty="0"/>
              <a:t>教师</a:t>
            </a:r>
            <a:r>
              <a:rPr lang="en-US" altLang="zh-CN" sz="1300" dirty="0"/>
              <a:t>-</a:t>
            </a:r>
            <a:r>
              <a:rPr lang="zh-CN" altLang="zh-CN" sz="1300" dirty="0"/>
              <a:t>学生五层面的建设、实施、管理三个维度的标准建设，构建标准体系；</a:t>
            </a:r>
          </a:p>
          <a:p>
            <a:r>
              <a:rPr lang="zh-CN" altLang="zh-CN" sz="1300" dirty="0"/>
              <a:t>诊治结合，通过梳理工作风险点，加强过程监控；建立质控制度，加强工作监控构建内控体系；</a:t>
            </a:r>
          </a:p>
          <a:p>
            <a:r>
              <a:rPr lang="zh-CN" altLang="zh-CN" sz="1300" dirty="0"/>
              <a:t>搭建平台，完善基础网络设施，规划业务应用系统，搭建智能网络；建立质监预警平台，为诊改工作提供信息化技术支撑。</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23</a:t>
            </a:fld>
            <a:endParaRPr lang="en-US">
              <a:solidFill>
                <a:prstClr val="black"/>
              </a:solidFill>
            </a:endParaRPr>
          </a:p>
        </p:txBody>
      </p:sp>
    </p:spTree>
    <p:extLst>
      <p:ext uri="{BB962C8B-B14F-4D97-AF65-F5344CB8AC3E}">
        <p14:creationId xmlns:p14="http://schemas.microsoft.com/office/powerpoint/2010/main" val="263575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8350"/>
            <a:ext cx="6821487" cy="3836988"/>
          </a:xfrm>
        </p:spPr>
      </p:sp>
      <p:sp>
        <p:nvSpPr>
          <p:cNvPr id="3" name="备注占位符 2"/>
          <p:cNvSpPr>
            <a:spLocks noGrp="1"/>
          </p:cNvSpPr>
          <p:nvPr>
            <p:ph type="body" idx="1"/>
          </p:nvPr>
        </p:nvSpPr>
        <p:spPr/>
        <p:txBody>
          <a:bodyPr/>
          <a:lstStyle/>
          <a:p>
            <a:pPr defTabSz="990752">
              <a:defRPr/>
            </a:pPr>
            <a:r>
              <a:rPr lang="en-US" altLang="zh-CN" sz="1300" b="1" dirty="0"/>
              <a:t>2.</a:t>
            </a:r>
            <a:r>
              <a:rPr lang="zh-CN" altLang="zh-CN" sz="1300" b="1" dirty="0"/>
              <a:t>调整部门，梳理流程</a:t>
            </a:r>
            <a:endParaRPr lang="zh-CN" altLang="zh-CN" sz="1300" dirty="0"/>
          </a:p>
          <a:p>
            <a:pPr defTabSz="990752">
              <a:defRPr/>
            </a:pPr>
            <a:r>
              <a:rPr lang="zh-CN" altLang="zh-CN" sz="1300" dirty="0"/>
              <a:t>学校以教学诊断与改进为契机，以学生和教师发展为中心，对学校组织机构、岗位设置、规章制度、业务流程等进行了系统梳理。</a:t>
            </a:r>
          </a:p>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28</a:t>
            </a:fld>
            <a:endParaRPr lang="en-US"/>
          </a:p>
        </p:txBody>
      </p:sp>
    </p:spTree>
    <p:extLst>
      <p:ext uri="{BB962C8B-B14F-4D97-AF65-F5344CB8AC3E}">
        <p14:creationId xmlns:p14="http://schemas.microsoft.com/office/powerpoint/2010/main" val="13732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859DB8-294F-4AD9-B0B4-228B112BAF1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4A155EF-7F5D-43EC-98CB-5C13EB07195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324518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CD8432-2DCF-4C4B-942C-0D63D24B8244}"/>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A90F3EC-E55D-443B-AC5D-C3A8AD87EAB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2D6420-99E3-4F9E-BC6B-6CB4E13B0F5B}"/>
              </a:ext>
            </a:extLst>
          </p:cNvPr>
          <p:cNvSpPr>
            <a:spLocks noGrp="1"/>
          </p:cNvSpPr>
          <p:nvPr>
            <p:ph type="dt" sz="half" idx="10"/>
          </p:nvPr>
        </p:nvSpPr>
        <p:spPr/>
        <p:txBody>
          <a:bodyPr/>
          <a:lstStyle/>
          <a:p>
            <a:fld id="{86B78F3C-D2F7-4801-AB41-6E7F138E51F5}" type="datetimeFigureOut">
              <a:rPr lang="zh-CN" altLang="en-US" smtClean="0"/>
              <a:t>2018/1/14</a:t>
            </a:fld>
            <a:endParaRPr lang="zh-CN" altLang="en-US"/>
          </a:p>
        </p:txBody>
      </p:sp>
      <p:sp>
        <p:nvSpPr>
          <p:cNvPr id="5" name="页脚占位符 4">
            <a:extLst>
              <a:ext uri="{FF2B5EF4-FFF2-40B4-BE49-F238E27FC236}">
                <a16:creationId xmlns:a16="http://schemas.microsoft.com/office/drawing/2014/main" id="{79BB4EA0-9FE9-4297-A51C-43DA794C9A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295437-8998-4787-ACAF-0632F27FD0A0}"/>
              </a:ext>
            </a:extLst>
          </p:cNvPr>
          <p:cNvSpPr>
            <a:spLocks noGrp="1"/>
          </p:cNvSpPr>
          <p:nvPr>
            <p:ph type="sldNum" sz="quarter" idx="12"/>
          </p:nvPr>
        </p:nvSpPr>
        <p:spPr/>
        <p:txBody>
          <a:bodyPr/>
          <a:lstStyle/>
          <a:p>
            <a:fld id="{15162AA5-737A-4A10-9FCC-87CE7D45F648}" type="slidenum">
              <a:rPr lang="zh-CN" altLang="en-US" smtClean="0"/>
              <a:t>‹#›</a:t>
            </a:fld>
            <a:endParaRPr lang="zh-CN" altLang="en-US"/>
          </a:p>
        </p:txBody>
      </p:sp>
    </p:spTree>
    <p:extLst>
      <p:ext uri="{BB962C8B-B14F-4D97-AF65-F5344CB8AC3E}">
        <p14:creationId xmlns:p14="http://schemas.microsoft.com/office/powerpoint/2010/main" val="189220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3D6D81F-523A-4042-864E-6A733EAFAA89}"/>
              </a:ext>
            </a:extLst>
          </p:cNvPr>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B8E8117-062D-4FB4-8A75-54C206C4D22E}"/>
              </a:ext>
            </a:extLst>
          </p:cNvPr>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E2F66C-7261-4E21-A1F8-758C612E8231}"/>
              </a:ext>
            </a:extLst>
          </p:cNvPr>
          <p:cNvSpPr>
            <a:spLocks noGrp="1"/>
          </p:cNvSpPr>
          <p:nvPr>
            <p:ph type="dt" sz="half" idx="10"/>
          </p:nvPr>
        </p:nvSpPr>
        <p:spPr/>
        <p:txBody>
          <a:bodyPr/>
          <a:lstStyle/>
          <a:p>
            <a:fld id="{86B78F3C-D2F7-4801-AB41-6E7F138E51F5}" type="datetimeFigureOut">
              <a:rPr lang="zh-CN" altLang="en-US" smtClean="0"/>
              <a:t>2018/1/14</a:t>
            </a:fld>
            <a:endParaRPr lang="zh-CN" altLang="en-US"/>
          </a:p>
        </p:txBody>
      </p:sp>
      <p:sp>
        <p:nvSpPr>
          <p:cNvPr id="5" name="页脚占位符 4">
            <a:extLst>
              <a:ext uri="{FF2B5EF4-FFF2-40B4-BE49-F238E27FC236}">
                <a16:creationId xmlns:a16="http://schemas.microsoft.com/office/drawing/2014/main" id="{05FCC68B-6E8D-4843-9B7D-F1249E0BD7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51E260-0B57-4AC2-BD25-274977B41BC8}"/>
              </a:ext>
            </a:extLst>
          </p:cNvPr>
          <p:cNvSpPr>
            <a:spLocks noGrp="1"/>
          </p:cNvSpPr>
          <p:nvPr>
            <p:ph type="sldNum" sz="quarter" idx="12"/>
          </p:nvPr>
        </p:nvSpPr>
        <p:spPr/>
        <p:txBody>
          <a:bodyPr/>
          <a:lstStyle/>
          <a:p>
            <a:fld id="{15162AA5-737A-4A10-9FCC-87CE7D45F648}" type="slidenum">
              <a:rPr lang="zh-CN" altLang="en-US" smtClean="0"/>
              <a:t>‹#›</a:t>
            </a:fld>
            <a:endParaRPr lang="zh-CN" altLang="en-US"/>
          </a:p>
        </p:txBody>
      </p:sp>
    </p:spTree>
    <p:extLst>
      <p:ext uri="{BB962C8B-B14F-4D97-AF65-F5344CB8AC3E}">
        <p14:creationId xmlns:p14="http://schemas.microsoft.com/office/powerpoint/2010/main" val="409557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1C917F47-6465-4E09-992E-EBB8713E2B09}"/>
              </a:ext>
            </a:extLst>
          </p:cNvPr>
          <p:cNvSpPr/>
          <p:nvPr userDrawn="1"/>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3527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7184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3174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9936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6590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6854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90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840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4F25FD3-7C5E-44B5-A6AE-DC1808106A03}"/>
              </a:ext>
            </a:extLst>
          </p:cNvPr>
          <p:cNvSpPr>
            <a:spLocks noGrp="1"/>
          </p:cNvSpPr>
          <p:nvPr>
            <p:ph type="dt" sz="half" idx="10"/>
          </p:nvPr>
        </p:nvSpPr>
        <p:spPr/>
        <p:txBody>
          <a:bodyPr/>
          <a:lstStyle/>
          <a:p>
            <a:fld id="{86B78F3C-D2F7-4801-AB41-6E7F138E51F5}" type="datetimeFigureOut">
              <a:rPr lang="zh-CN" altLang="en-US" smtClean="0"/>
              <a:t>2018/1/14</a:t>
            </a:fld>
            <a:endParaRPr lang="zh-CN" altLang="en-US"/>
          </a:p>
        </p:txBody>
      </p:sp>
      <p:sp>
        <p:nvSpPr>
          <p:cNvPr id="5" name="页脚占位符 4">
            <a:extLst>
              <a:ext uri="{FF2B5EF4-FFF2-40B4-BE49-F238E27FC236}">
                <a16:creationId xmlns:a16="http://schemas.microsoft.com/office/drawing/2014/main" id="{8C4AB646-408E-40C3-9457-82E24BDA46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B4892D-3939-4891-A4F7-AE1994D7FD8E}"/>
              </a:ext>
            </a:extLst>
          </p:cNvPr>
          <p:cNvSpPr>
            <a:spLocks noGrp="1"/>
          </p:cNvSpPr>
          <p:nvPr>
            <p:ph type="sldNum" sz="quarter" idx="12"/>
          </p:nvPr>
        </p:nvSpPr>
        <p:spPr/>
        <p:txBody>
          <a:bodyPr/>
          <a:lstStyle/>
          <a:p>
            <a:fld id="{15162AA5-737A-4A10-9FCC-87CE7D45F648}" type="slidenum">
              <a:rPr lang="zh-CN" altLang="en-US" smtClean="0"/>
              <a:t>‹#›</a:t>
            </a:fld>
            <a:endParaRPr lang="zh-CN" altLang="en-US"/>
          </a:p>
        </p:txBody>
      </p:sp>
    </p:spTree>
    <p:extLst>
      <p:ext uri="{BB962C8B-B14F-4D97-AF65-F5344CB8AC3E}">
        <p14:creationId xmlns:p14="http://schemas.microsoft.com/office/powerpoint/2010/main" val="732557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9068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4446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893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481D4C-A231-4F48-A9E2-CDBAAD9987AA}"/>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2CA5290-30A3-43B3-AB47-25C7F3A143F2}"/>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D68C0D4-1384-4F0E-9CBB-6D762AFBDF59}"/>
              </a:ext>
            </a:extLst>
          </p:cNvPr>
          <p:cNvSpPr>
            <a:spLocks noGrp="1"/>
          </p:cNvSpPr>
          <p:nvPr>
            <p:ph type="dt" sz="half" idx="10"/>
          </p:nvPr>
        </p:nvSpPr>
        <p:spPr/>
        <p:txBody>
          <a:bodyPr/>
          <a:lstStyle/>
          <a:p>
            <a:fld id="{86B78F3C-D2F7-4801-AB41-6E7F138E51F5}" type="datetimeFigureOut">
              <a:rPr lang="zh-CN" altLang="en-US" smtClean="0"/>
              <a:t>2018/1/14</a:t>
            </a:fld>
            <a:endParaRPr lang="zh-CN" altLang="en-US"/>
          </a:p>
        </p:txBody>
      </p:sp>
      <p:sp>
        <p:nvSpPr>
          <p:cNvPr id="5" name="页脚占位符 4">
            <a:extLst>
              <a:ext uri="{FF2B5EF4-FFF2-40B4-BE49-F238E27FC236}">
                <a16:creationId xmlns:a16="http://schemas.microsoft.com/office/drawing/2014/main" id="{CA3889CD-30D2-4DFD-9015-1D79E88BA2E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F99B96-3C9F-42E1-B3B9-217621D77109}"/>
              </a:ext>
            </a:extLst>
          </p:cNvPr>
          <p:cNvSpPr>
            <a:spLocks noGrp="1"/>
          </p:cNvSpPr>
          <p:nvPr>
            <p:ph type="sldNum" sz="quarter" idx="12"/>
          </p:nvPr>
        </p:nvSpPr>
        <p:spPr/>
        <p:txBody>
          <a:bodyPr/>
          <a:lstStyle/>
          <a:p>
            <a:fld id="{15162AA5-737A-4A10-9FCC-87CE7D45F648}" type="slidenum">
              <a:rPr lang="zh-CN" altLang="en-US" smtClean="0"/>
              <a:t>‹#›</a:t>
            </a:fld>
            <a:endParaRPr lang="zh-CN" altLang="en-US"/>
          </a:p>
        </p:txBody>
      </p:sp>
    </p:spTree>
    <p:extLst>
      <p:ext uri="{BB962C8B-B14F-4D97-AF65-F5344CB8AC3E}">
        <p14:creationId xmlns:p14="http://schemas.microsoft.com/office/powerpoint/2010/main" val="227942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D413D-EAB1-439B-9CEF-927AD4AB930A}"/>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B2B1B9-2BCE-40E0-BD71-066F9AC48877}"/>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E94E528-DC87-467E-BC75-652D981D716C}"/>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5EBC01A-4A44-4D02-8A47-A197C09AD06C}"/>
              </a:ext>
            </a:extLst>
          </p:cNvPr>
          <p:cNvSpPr>
            <a:spLocks noGrp="1"/>
          </p:cNvSpPr>
          <p:nvPr>
            <p:ph type="dt" sz="half" idx="10"/>
          </p:nvPr>
        </p:nvSpPr>
        <p:spPr/>
        <p:txBody>
          <a:bodyPr/>
          <a:lstStyle/>
          <a:p>
            <a:fld id="{86B78F3C-D2F7-4801-AB41-6E7F138E51F5}" type="datetimeFigureOut">
              <a:rPr lang="zh-CN" altLang="en-US" smtClean="0"/>
              <a:t>2018/1/14</a:t>
            </a:fld>
            <a:endParaRPr lang="zh-CN" altLang="en-US"/>
          </a:p>
        </p:txBody>
      </p:sp>
      <p:sp>
        <p:nvSpPr>
          <p:cNvPr id="6" name="页脚占位符 5">
            <a:extLst>
              <a:ext uri="{FF2B5EF4-FFF2-40B4-BE49-F238E27FC236}">
                <a16:creationId xmlns:a16="http://schemas.microsoft.com/office/drawing/2014/main" id="{37E61A3F-FC98-47D0-8179-444366CA5E9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DA37DE0-EDDC-41E2-B566-5A39679DD674}"/>
              </a:ext>
            </a:extLst>
          </p:cNvPr>
          <p:cNvSpPr>
            <a:spLocks noGrp="1"/>
          </p:cNvSpPr>
          <p:nvPr>
            <p:ph type="sldNum" sz="quarter" idx="12"/>
          </p:nvPr>
        </p:nvSpPr>
        <p:spPr/>
        <p:txBody>
          <a:bodyPr/>
          <a:lstStyle/>
          <a:p>
            <a:fld id="{15162AA5-737A-4A10-9FCC-87CE7D45F648}" type="slidenum">
              <a:rPr lang="zh-CN" altLang="en-US" smtClean="0"/>
              <a:t>‹#›</a:t>
            </a:fld>
            <a:endParaRPr lang="zh-CN" altLang="en-US"/>
          </a:p>
        </p:txBody>
      </p:sp>
    </p:spTree>
    <p:extLst>
      <p:ext uri="{BB962C8B-B14F-4D97-AF65-F5344CB8AC3E}">
        <p14:creationId xmlns:p14="http://schemas.microsoft.com/office/powerpoint/2010/main" val="159408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C67327-9B14-4F86-9086-1D9DB4B94AB2}"/>
              </a:ext>
            </a:extLst>
          </p:cNvPr>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A846E47-08EA-4430-9508-6FCDBEA9FAB7}"/>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E95983C-8EE4-4F12-B8F3-B6553DDAA353}"/>
              </a:ext>
            </a:extLst>
          </p:cNvPr>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EF1BC9C-A14F-415B-8FF2-6D7DBE69FF4B}"/>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A94542E-2777-471F-B073-FB57B6289D28}"/>
              </a:ext>
            </a:extLst>
          </p:cNvPr>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094A886-036F-4392-A853-E110A97A54B6}"/>
              </a:ext>
            </a:extLst>
          </p:cNvPr>
          <p:cNvSpPr>
            <a:spLocks noGrp="1"/>
          </p:cNvSpPr>
          <p:nvPr>
            <p:ph type="dt" sz="half" idx="10"/>
          </p:nvPr>
        </p:nvSpPr>
        <p:spPr/>
        <p:txBody>
          <a:bodyPr/>
          <a:lstStyle/>
          <a:p>
            <a:fld id="{86B78F3C-D2F7-4801-AB41-6E7F138E51F5}" type="datetimeFigureOut">
              <a:rPr lang="zh-CN" altLang="en-US" smtClean="0"/>
              <a:t>2018/1/14</a:t>
            </a:fld>
            <a:endParaRPr lang="zh-CN" altLang="en-US"/>
          </a:p>
        </p:txBody>
      </p:sp>
      <p:sp>
        <p:nvSpPr>
          <p:cNvPr id="8" name="页脚占位符 7">
            <a:extLst>
              <a:ext uri="{FF2B5EF4-FFF2-40B4-BE49-F238E27FC236}">
                <a16:creationId xmlns:a16="http://schemas.microsoft.com/office/drawing/2014/main" id="{BF2FCF8E-BDBD-4909-A03B-82E575CAAF9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F5FA2A1-726B-4592-BCE7-37322068EC9A}"/>
              </a:ext>
            </a:extLst>
          </p:cNvPr>
          <p:cNvSpPr>
            <a:spLocks noGrp="1"/>
          </p:cNvSpPr>
          <p:nvPr>
            <p:ph type="sldNum" sz="quarter" idx="12"/>
          </p:nvPr>
        </p:nvSpPr>
        <p:spPr/>
        <p:txBody>
          <a:bodyPr/>
          <a:lstStyle/>
          <a:p>
            <a:fld id="{15162AA5-737A-4A10-9FCC-87CE7D45F648}" type="slidenum">
              <a:rPr lang="zh-CN" altLang="en-US" smtClean="0"/>
              <a:t>‹#›</a:t>
            </a:fld>
            <a:endParaRPr lang="zh-CN" altLang="en-US"/>
          </a:p>
        </p:txBody>
      </p:sp>
    </p:spTree>
    <p:extLst>
      <p:ext uri="{BB962C8B-B14F-4D97-AF65-F5344CB8AC3E}">
        <p14:creationId xmlns:p14="http://schemas.microsoft.com/office/powerpoint/2010/main" val="7307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C000DA-14D2-4531-848F-8D322DDFFB81}"/>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D95B3CA-F694-435F-B308-669FF1D3D77E}"/>
              </a:ext>
            </a:extLst>
          </p:cNvPr>
          <p:cNvSpPr>
            <a:spLocks noGrp="1"/>
          </p:cNvSpPr>
          <p:nvPr>
            <p:ph type="dt" sz="half" idx="10"/>
          </p:nvPr>
        </p:nvSpPr>
        <p:spPr/>
        <p:txBody>
          <a:bodyPr/>
          <a:lstStyle/>
          <a:p>
            <a:fld id="{86B78F3C-D2F7-4801-AB41-6E7F138E51F5}" type="datetimeFigureOut">
              <a:rPr lang="zh-CN" altLang="en-US" smtClean="0"/>
              <a:t>2018/1/14</a:t>
            </a:fld>
            <a:endParaRPr lang="zh-CN" altLang="en-US"/>
          </a:p>
        </p:txBody>
      </p:sp>
      <p:sp>
        <p:nvSpPr>
          <p:cNvPr id="4" name="页脚占位符 3">
            <a:extLst>
              <a:ext uri="{FF2B5EF4-FFF2-40B4-BE49-F238E27FC236}">
                <a16:creationId xmlns:a16="http://schemas.microsoft.com/office/drawing/2014/main" id="{B312CD56-EFD2-4733-906B-6F1986A9790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055F963-C817-4310-83BB-45A61488C8B1}"/>
              </a:ext>
            </a:extLst>
          </p:cNvPr>
          <p:cNvSpPr>
            <a:spLocks noGrp="1"/>
          </p:cNvSpPr>
          <p:nvPr>
            <p:ph type="sldNum" sz="quarter" idx="12"/>
          </p:nvPr>
        </p:nvSpPr>
        <p:spPr/>
        <p:txBody>
          <a:bodyPr/>
          <a:lstStyle/>
          <a:p>
            <a:fld id="{15162AA5-737A-4A10-9FCC-87CE7D45F648}" type="slidenum">
              <a:rPr lang="zh-CN" altLang="en-US" smtClean="0"/>
              <a:t>‹#›</a:t>
            </a:fld>
            <a:endParaRPr lang="zh-CN" altLang="en-US"/>
          </a:p>
        </p:txBody>
      </p:sp>
    </p:spTree>
    <p:extLst>
      <p:ext uri="{BB962C8B-B14F-4D97-AF65-F5344CB8AC3E}">
        <p14:creationId xmlns:p14="http://schemas.microsoft.com/office/powerpoint/2010/main" val="376386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F2E1B08-DB4A-4827-8F07-37819B864EDA}"/>
              </a:ext>
            </a:extLst>
          </p:cNvPr>
          <p:cNvSpPr>
            <a:spLocks noGrp="1"/>
          </p:cNvSpPr>
          <p:nvPr>
            <p:ph type="dt" sz="half" idx="10"/>
          </p:nvPr>
        </p:nvSpPr>
        <p:spPr/>
        <p:txBody>
          <a:bodyPr/>
          <a:lstStyle/>
          <a:p>
            <a:fld id="{86B78F3C-D2F7-4801-AB41-6E7F138E51F5}" type="datetimeFigureOut">
              <a:rPr lang="zh-CN" altLang="en-US" smtClean="0"/>
              <a:t>2018/1/14</a:t>
            </a:fld>
            <a:endParaRPr lang="zh-CN" altLang="en-US"/>
          </a:p>
        </p:txBody>
      </p:sp>
      <p:sp>
        <p:nvSpPr>
          <p:cNvPr id="3" name="页脚占位符 2">
            <a:extLst>
              <a:ext uri="{FF2B5EF4-FFF2-40B4-BE49-F238E27FC236}">
                <a16:creationId xmlns:a16="http://schemas.microsoft.com/office/drawing/2014/main" id="{784C8948-DFAC-4260-95ED-451647EF03A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ED00F31-D32B-4BE3-A686-0876AC8ABC8E}"/>
              </a:ext>
            </a:extLst>
          </p:cNvPr>
          <p:cNvSpPr>
            <a:spLocks noGrp="1"/>
          </p:cNvSpPr>
          <p:nvPr>
            <p:ph type="sldNum" sz="quarter" idx="12"/>
          </p:nvPr>
        </p:nvSpPr>
        <p:spPr/>
        <p:txBody>
          <a:bodyPr/>
          <a:lstStyle/>
          <a:p>
            <a:fld id="{15162AA5-737A-4A10-9FCC-87CE7D45F648}" type="slidenum">
              <a:rPr lang="zh-CN" altLang="en-US" smtClean="0"/>
              <a:t>‹#›</a:t>
            </a:fld>
            <a:endParaRPr lang="zh-CN" altLang="en-US"/>
          </a:p>
        </p:txBody>
      </p:sp>
    </p:spTree>
    <p:extLst>
      <p:ext uri="{BB962C8B-B14F-4D97-AF65-F5344CB8AC3E}">
        <p14:creationId xmlns:p14="http://schemas.microsoft.com/office/powerpoint/2010/main" val="44181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DD3C2F-5833-49A4-9B9A-05CF662888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492721D-26CA-4215-B37B-356FC4916903}"/>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D54AC8D-648C-419E-91C9-92D3681605F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7546AF-E786-45FD-85B8-9A366777BE04}"/>
              </a:ext>
            </a:extLst>
          </p:cNvPr>
          <p:cNvSpPr>
            <a:spLocks noGrp="1"/>
          </p:cNvSpPr>
          <p:nvPr>
            <p:ph type="dt" sz="half" idx="10"/>
          </p:nvPr>
        </p:nvSpPr>
        <p:spPr/>
        <p:txBody>
          <a:bodyPr/>
          <a:lstStyle/>
          <a:p>
            <a:fld id="{86B78F3C-D2F7-4801-AB41-6E7F138E51F5}" type="datetimeFigureOut">
              <a:rPr lang="zh-CN" altLang="en-US" smtClean="0"/>
              <a:t>2018/1/14</a:t>
            </a:fld>
            <a:endParaRPr lang="zh-CN" altLang="en-US"/>
          </a:p>
        </p:txBody>
      </p:sp>
      <p:sp>
        <p:nvSpPr>
          <p:cNvPr id="6" name="页脚占位符 5">
            <a:extLst>
              <a:ext uri="{FF2B5EF4-FFF2-40B4-BE49-F238E27FC236}">
                <a16:creationId xmlns:a16="http://schemas.microsoft.com/office/drawing/2014/main" id="{085F3B91-5F22-4E75-94BE-EE8B114DDD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67CE5E-573E-4B1C-ACF5-74A78E8C0BC1}"/>
              </a:ext>
            </a:extLst>
          </p:cNvPr>
          <p:cNvSpPr>
            <a:spLocks noGrp="1"/>
          </p:cNvSpPr>
          <p:nvPr>
            <p:ph type="sldNum" sz="quarter" idx="12"/>
          </p:nvPr>
        </p:nvSpPr>
        <p:spPr/>
        <p:txBody>
          <a:bodyPr/>
          <a:lstStyle/>
          <a:p>
            <a:fld id="{15162AA5-737A-4A10-9FCC-87CE7D45F648}" type="slidenum">
              <a:rPr lang="zh-CN" altLang="en-US" smtClean="0"/>
              <a:t>‹#›</a:t>
            </a:fld>
            <a:endParaRPr lang="zh-CN" altLang="en-US"/>
          </a:p>
        </p:txBody>
      </p:sp>
    </p:spTree>
    <p:extLst>
      <p:ext uri="{BB962C8B-B14F-4D97-AF65-F5344CB8AC3E}">
        <p14:creationId xmlns:p14="http://schemas.microsoft.com/office/powerpoint/2010/main" val="77465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F71E21-E7AB-4B12-B1AE-CB43D26097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2A65015-C8F2-481C-870B-C0D403C147FC}"/>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E81E49E-73A2-4864-97E8-8D222B2F64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4E6F12D-43CE-4314-B3FC-60767131AEF2}"/>
              </a:ext>
            </a:extLst>
          </p:cNvPr>
          <p:cNvSpPr>
            <a:spLocks noGrp="1"/>
          </p:cNvSpPr>
          <p:nvPr>
            <p:ph type="dt" sz="half" idx="10"/>
          </p:nvPr>
        </p:nvSpPr>
        <p:spPr/>
        <p:txBody>
          <a:bodyPr/>
          <a:lstStyle/>
          <a:p>
            <a:fld id="{86B78F3C-D2F7-4801-AB41-6E7F138E51F5}" type="datetimeFigureOut">
              <a:rPr lang="zh-CN" altLang="en-US" smtClean="0"/>
              <a:t>2018/1/14</a:t>
            </a:fld>
            <a:endParaRPr lang="zh-CN" altLang="en-US"/>
          </a:p>
        </p:txBody>
      </p:sp>
      <p:sp>
        <p:nvSpPr>
          <p:cNvPr id="6" name="页脚占位符 5">
            <a:extLst>
              <a:ext uri="{FF2B5EF4-FFF2-40B4-BE49-F238E27FC236}">
                <a16:creationId xmlns:a16="http://schemas.microsoft.com/office/drawing/2014/main" id="{EA922DC4-F864-4256-A3C8-8E2B310BCA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8717A1-B861-4E62-99A9-191562FF326F}"/>
              </a:ext>
            </a:extLst>
          </p:cNvPr>
          <p:cNvSpPr>
            <a:spLocks noGrp="1"/>
          </p:cNvSpPr>
          <p:nvPr>
            <p:ph type="sldNum" sz="quarter" idx="12"/>
          </p:nvPr>
        </p:nvSpPr>
        <p:spPr/>
        <p:txBody>
          <a:bodyPr/>
          <a:lstStyle/>
          <a:p>
            <a:fld id="{15162AA5-737A-4A10-9FCC-87CE7D45F648}" type="slidenum">
              <a:rPr lang="zh-CN" altLang="en-US" smtClean="0"/>
              <a:t>‹#›</a:t>
            </a:fld>
            <a:endParaRPr lang="zh-CN" altLang="en-US"/>
          </a:p>
        </p:txBody>
      </p:sp>
    </p:spTree>
    <p:extLst>
      <p:ext uri="{BB962C8B-B14F-4D97-AF65-F5344CB8AC3E}">
        <p14:creationId xmlns:p14="http://schemas.microsoft.com/office/powerpoint/2010/main" val="129482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8C753F5-0A20-4453-AF0C-2A82898D0CAA}"/>
              </a:ext>
            </a:extLst>
          </p:cNvPr>
          <p:cNvSpPr/>
          <p:nvPr userDrawn="1"/>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日期占位符 3">
            <a:extLst>
              <a:ext uri="{FF2B5EF4-FFF2-40B4-BE49-F238E27FC236}">
                <a16:creationId xmlns:a16="http://schemas.microsoft.com/office/drawing/2014/main" id="{3904209A-72AE-40E1-828D-40F76ACFD38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78F3C-D2F7-4801-AB41-6E7F138E51F5}" type="datetimeFigureOut">
              <a:rPr lang="zh-CN" altLang="en-US" smtClean="0"/>
              <a:t>2018/1/14</a:t>
            </a:fld>
            <a:endParaRPr lang="zh-CN" altLang="en-US"/>
          </a:p>
        </p:txBody>
      </p:sp>
      <p:sp>
        <p:nvSpPr>
          <p:cNvPr id="5" name="页脚占位符 4">
            <a:extLst>
              <a:ext uri="{FF2B5EF4-FFF2-40B4-BE49-F238E27FC236}">
                <a16:creationId xmlns:a16="http://schemas.microsoft.com/office/drawing/2014/main" id="{D41F8388-75EE-43D3-88E6-EA7878676A2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5410625-7C7B-4AD9-A86B-B9464F81A8D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62AA5-737A-4A10-9FCC-87CE7D45F648}" type="slidenum">
              <a:rPr lang="zh-CN" altLang="en-US" smtClean="0"/>
              <a:t>‹#›</a:t>
            </a:fld>
            <a:endParaRPr lang="zh-CN" altLang="en-US"/>
          </a:p>
        </p:txBody>
      </p:sp>
    </p:spTree>
    <p:extLst>
      <p:ext uri="{BB962C8B-B14F-4D97-AF65-F5344CB8AC3E}">
        <p14:creationId xmlns:p14="http://schemas.microsoft.com/office/powerpoint/2010/main" val="4171880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3785C-2F30-45AA-976C-7E1E7DBC3FB4}" type="datetimeFigureOut">
              <a:rPr lang="zh-CN" altLang="en-US" smtClean="0">
                <a:solidFill>
                  <a:prstClr val="black">
                    <a:tint val="75000"/>
                  </a:prstClr>
                </a:solidFill>
              </a:rPr>
              <a:pPr/>
              <a:t>2018/1/14</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6EBBB-1963-4281-ACEB-70CCF7811371}"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id="{229D64E0-0222-4EC7-B556-F6D41EE70912}"/>
              </a:ext>
            </a:extLst>
          </p:cNvPr>
          <p:cNvSpPr/>
          <p:nvPr userDrawn="1"/>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67019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6.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eg"/><Relationship Id="rId4"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jpeg"/><Relationship Id="rId4"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descr="http://file03.16sucai.com/2017/1100/16sucai_P59202G039.JPG"/>
          <p:cNvSpPr/>
          <p:nvPr/>
        </p:nvSpPr>
        <p:spPr>
          <a:xfrm>
            <a:off x="5155383" y="-26947"/>
            <a:ext cx="7152528" cy="6872068"/>
          </a:xfrm>
          <a:custGeom>
            <a:avLst/>
            <a:gdLst>
              <a:gd name="connsiteX0" fmla="*/ 0 w 8984565"/>
              <a:gd name="connsiteY0" fmla="*/ 0 h 6858000"/>
              <a:gd name="connsiteX1" fmla="*/ 8984565 w 8984565"/>
              <a:gd name="connsiteY1" fmla="*/ 0 h 6858000"/>
              <a:gd name="connsiteX2" fmla="*/ 8984565 w 8984565"/>
              <a:gd name="connsiteY2" fmla="*/ 6858000 h 6858000"/>
              <a:gd name="connsiteX3" fmla="*/ 0 w 8984565"/>
              <a:gd name="connsiteY3" fmla="*/ 6858000 h 6858000"/>
              <a:gd name="connsiteX4" fmla="*/ 0 w 8984565"/>
              <a:gd name="connsiteY4" fmla="*/ 0 h 6858000"/>
              <a:gd name="connsiteX0" fmla="*/ 3263704 w 8984565"/>
              <a:gd name="connsiteY0" fmla="*/ 0 h 6872068"/>
              <a:gd name="connsiteX1" fmla="*/ 8984565 w 8984565"/>
              <a:gd name="connsiteY1" fmla="*/ 14068 h 6872068"/>
              <a:gd name="connsiteX2" fmla="*/ 8984565 w 8984565"/>
              <a:gd name="connsiteY2" fmla="*/ 6872068 h 6872068"/>
              <a:gd name="connsiteX3" fmla="*/ 0 w 8984565"/>
              <a:gd name="connsiteY3" fmla="*/ 6872068 h 6872068"/>
              <a:gd name="connsiteX4" fmla="*/ 3263704 w 8984565"/>
              <a:gd name="connsiteY4" fmla="*/ 0 h 6872068"/>
              <a:gd name="connsiteX0" fmla="*/ 4059371 w 9780232"/>
              <a:gd name="connsiteY0" fmla="*/ 0 h 6872068"/>
              <a:gd name="connsiteX1" fmla="*/ 9780232 w 9780232"/>
              <a:gd name="connsiteY1" fmla="*/ 14068 h 6872068"/>
              <a:gd name="connsiteX2" fmla="*/ 9780232 w 9780232"/>
              <a:gd name="connsiteY2" fmla="*/ 6872068 h 6872068"/>
              <a:gd name="connsiteX3" fmla="*/ 0 w 9780232"/>
              <a:gd name="connsiteY3" fmla="*/ 6872068 h 6872068"/>
              <a:gd name="connsiteX4" fmla="*/ 4059371 w 9780232"/>
              <a:gd name="connsiteY4" fmla="*/ 0 h 687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0232" h="6872068">
                <a:moveTo>
                  <a:pt x="4059371" y="0"/>
                </a:moveTo>
                <a:lnTo>
                  <a:pt x="9780232" y="14068"/>
                </a:lnTo>
                <a:lnTo>
                  <a:pt x="9780232" y="6872068"/>
                </a:lnTo>
                <a:lnTo>
                  <a:pt x="0" y="6872068"/>
                </a:lnTo>
                <a:lnTo>
                  <a:pt x="4059371" y="0"/>
                </a:lnTo>
                <a:close/>
              </a:path>
            </a:pathLst>
          </a:custGeom>
          <a:blipFill rotWithShape="1">
            <a:blip r:embed="rId2">
              <a:extLst>
                <a:ext uri="{28A0092B-C50C-407E-A947-70E740481C1C}">
                  <a14:useLocalDpi xmlns:a14="http://schemas.microsoft.com/office/drawing/2010/main" val="0"/>
                </a:ext>
              </a:extLst>
            </a:blip>
            <a:srcRect/>
            <a:stretch>
              <a:fillRect l="-4103" r="-40840" b="-615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矩形 8"/>
          <p:cNvSpPr/>
          <p:nvPr/>
        </p:nvSpPr>
        <p:spPr>
          <a:xfrm>
            <a:off x="8826111" y="1313266"/>
            <a:ext cx="3088679" cy="48075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矩形 9"/>
          <p:cNvSpPr/>
          <p:nvPr/>
        </p:nvSpPr>
        <p:spPr>
          <a:xfrm>
            <a:off x="6793433" y="-26947"/>
            <a:ext cx="5514921" cy="6888693"/>
          </a:xfrm>
          <a:custGeom>
            <a:avLst/>
            <a:gdLst>
              <a:gd name="connsiteX0" fmla="*/ 0 w 6704563"/>
              <a:gd name="connsiteY0" fmla="*/ 0 h 6858000"/>
              <a:gd name="connsiteX1" fmla="*/ 6704563 w 6704563"/>
              <a:gd name="connsiteY1" fmla="*/ 0 h 6858000"/>
              <a:gd name="connsiteX2" fmla="*/ 6704563 w 6704563"/>
              <a:gd name="connsiteY2" fmla="*/ 6858000 h 6858000"/>
              <a:gd name="connsiteX3" fmla="*/ 0 w 6704563"/>
              <a:gd name="connsiteY3" fmla="*/ 6858000 h 6858000"/>
              <a:gd name="connsiteX4" fmla="*/ 0 w 6704563"/>
              <a:gd name="connsiteY4" fmla="*/ 0 h 6858000"/>
              <a:gd name="connsiteX0" fmla="*/ 2602523 w 6704563"/>
              <a:gd name="connsiteY0" fmla="*/ 14067 h 6858000"/>
              <a:gd name="connsiteX1" fmla="*/ 6704563 w 6704563"/>
              <a:gd name="connsiteY1" fmla="*/ 0 h 6858000"/>
              <a:gd name="connsiteX2" fmla="*/ 6704563 w 6704563"/>
              <a:gd name="connsiteY2" fmla="*/ 6858000 h 6858000"/>
              <a:gd name="connsiteX3" fmla="*/ 0 w 6704563"/>
              <a:gd name="connsiteY3" fmla="*/ 6858000 h 6858000"/>
              <a:gd name="connsiteX4" fmla="*/ 2602523 w 6704563"/>
              <a:gd name="connsiteY4" fmla="*/ 14067 h 6858000"/>
              <a:gd name="connsiteX0" fmla="*/ 2683563 w 6704563"/>
              <a:gd name="connsiteY0" fmla="*/ 0 h 6858000"/>
              <a:gd name="connsiteX1" fmla="*/ 6704563 w 6704563"/>
              <a:gd name="connsiteY1" fmla="*/ 0 h 6858000"/>
              <a:gd name="connsiteX2" fmla="*/ 6704563 w 6704563"/>
              <a:gd name="connsiteY2" fmla="*/ 6858000 h 6858000"/>
              <a:gd name="connsiteX3" fmla="*/ 0 w 6704563"/>
              <a:gd name="connsiteY3" fmla="*/ 6858000 h 6858000"/>
              <a:gd name="connsiteX4" fmla="*/ 2683563 w 6704563"/>
              <a:gd name="connsiteY4" fmla="*/ 0 h 6858000"/>
              <a:gd name="connsiteX0" fmla="*/ 2748394 w 6704563"/>
              <a:gd name="connsiteY0" fmla="*/ 0 h 6872068"/>
              <a:gd name="connsiteX1" fmla="*/ 6704563 w 6704563"/>
              <a:gd name="connsiteY1" fmla="*/ 14068 h 6872068"/>
              <a:gd name="connsiteX2" fmla="*/ 6704563 w 6704563"/>
              <a:gd name="connsiteY2" fmla="*/ 6872068 h 6872068"/>
              <a:gd name="connsiteX3" fmla="*/ 0 w 6704563"/>
              <a:gd name="connsiteY3" fmla="*/ 6872068 h 6872068"/>
              <a:gd name="connsiteX4" fmla="*/ 2748394 w 6704563"/>
              <a:gd name="connsiteY4" fmla="*/ 0 h 6872068"/>
              <a:gd name="connsiteX0" fmla="*/ 3245504 w 6704563"/>
              <a:gd name="connsiteY0" fmla="*/ 0 h 6872068"/>
              <a:gd name="connsiteX1" fmla="*/ 6704563 w 6704563"/>
              <a:gd name="connsiteY1" fmla="*/ 14068 h 6872068"/>
              <a:gd name="connsiteX2" fmla="*/ 6704563 w 6704563"/>
              <a:gd name="connsiteY2" fmla="*/ 6872068 h 6872068"/>
              <a:gd name="connsiteX3" fmla="*/ 0 w 6704563"/>
              <a:gd name="connsiteY3" fmla="*/ 6872068 h 6872068"/>
              <a:gd name="connsiteX4" fmla="*/ 3245504 w 6704563"/>
              <a:gd name="connsiteY4" fmla="*/ 0 h 6872068"/>
              <a:gd name="connsiteX0" fmla="*/ 4036362 w 7495421"/>
              <a:gd name="connsiteY0" fmla="*/ 0 h 6888693"/>
              <a:gd name="connsiteX1" fmla="*/ 7495421 w 7495421"/>
              <a:gd name="connsiteY1" fmla="*/ 14068 h 6888693"/>
              <a:gd name="connsiteX2" fmla="*/ 7495421 w 7495421"/>
              <a:gd name="connsiteY2" fmla="*/ 6872068 h 6888693"/>
              <a:gd name="connsiteX3" fmla="*/ 0 w 7495421"/>
              <a:gd name="connsiteY3" fmla="*/ 6888693 h 6888693"/>
              <a:gd name="connsiteX4" fmla="*/ 4036362 w 7495421"/>
              <a:gd name="connsiteY4" fmla="*/ 0 h 6888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5421" h="6888693">
                <a:moveTo>
                  <a:pt x="4036362" y="0"/>
                </a:moveTo>
                <a:lnTo>
                  <a:pt x="7495421" y="14068"/>
                </a:lnTo>
                <a:lnTo>
                  <a:pt x="7495421" y="6872068"/>
                </a:lnTo>
                <a:lnTo>
                  <a:pt x="0" y="6888693"/>
                </a:lnTo>
                <a:lnTo>
                  <a:pt x="4036362" y="0"/>
                </a:lnTo>
                <a:close/>
              </a:path>
            </a:pathLst>
          </a:cu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8" name="组合 1027"/>
          <p:cNvGrpSpPr/>
          <p:nvPr/>
        </p:nvGrpSpPr>
        <p:grpSpPr>
          <a:xfrm>
            <a:off x="8678264" y="3685091"/>
            <a:ext cx="3629647" cy="3275854"/>
            <a:chOff x="8562353" y="3697970"/>
            <a:chExt cx="3629647" cy="3275854"/>
          </a:xfrm>
        </p:grpSpPr>
        <p:cxnSp>
          <p:nvCxnSpPr>
            <p:cNvPr id="12" name="直接连接符 11"/>
            <p:cNvCxnSpPr/>
            <p:nvPr/>
          </p:nvCxnSpPr>
          <p:spPr>
            <a:xfrm flipH="1">
              <a:off x="8562353" y="3697970"/>
              <a:ext cx="1371950" cy="327585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917760" y="3717019"/>
              <a:ext cx="2274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标题 1">
            <a:extLst>
              <a:ext uri="{FF2B5EF4-FFF2-40B4-BE49-F238E27FC236}">
                <a16:creationId xmlns:a16="http://schemas.microsoft.com/office/drawing/2014/main" id="{3CE93EB1-3800-4838-ADF8-FD017DD12CA3}"/>
              </a:ext>
            </a:extLst>
          </p:cNvPr>
          <p:cNvSpPr txBox="1">
            <a:spLocks/>
          </p:cNvSpPr>
          <p:nvPr/>
        </p:nvSpPr>
        <p:spPr>
          <a:xfrm>
            <a:off x="-445702" y="1199621"/>
            <a:ext cx="7074840" cy="2779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7500"/>
              </a:lnSpc>
            </a:pPr>
            <a:r>
              <a:rPr lang="zh-CN" altLang="en-US" sz="5000" b="1" dirty="0">
                <a:ln>
                  <a:solidFill>
                    <a:schemeClr val="bg1">
                      <a:lumMod val="65000"/>
                    </a:schemeClr>
                  </a:solidFill>
                </a:ln>
                <a:latin typeface="微软雅黑" panose="020B0503020204020204" pitchFamily="34" charset="-122"/>
                <a:ea typeface="微软雅黑" panose="020B0503020204020204" pitchFamily="34" charset="-122"/>
              </a:rPr>
              <a:t>落实诊改任务</a:t>
            </a:r>
            <a:endParaRPr lang="en-US" altLang="zh-CN" sz="5000" b="1" dirty="0">
              <a:ln>
                <a:solidFill>
                  <a:schemeClr val="bg1">
                    <a:lumMod val="65000"/>
                  </a:schemeClr>
                </a:solidFill>
              </a:ln>
              <a:latin typeface="微软雅黑" panose="020B0503020204020204" pitchFamily="34" charset="-122"/>
              <a:ea typeface="微软雅黑" panose="020B0503020204020204" pitchFamily="34" charset="-122"/>
            </a:endParaRPr>
          </a:p>
          <a:p>
            <a:pPr algn="ctr">
              <a:lnSpc>
                <a:spcPts val="7500"/>
              </a:lnSpc>
            </a:pPr>
            <a:r>
              <a:rPr lang="en-US" altLang="zh-CN" sz="5000" b="1" dirty="0">
                <a:ln>
                  <a:solidFill>
                    <a:schemeClr val="bg1">
                      <a:lumMod val="65000"/>
                    </a:schemeClr>
                  </a:solidFill>
                </a:ln>
                <a:latin typeface="微软雅黑" panose="020B0503020204020204" pitchFamily="34" charset="-122"/>
                <a:ea typeface="微软雅黑" panose="020B0503020204020204" pitchFamily="34" charset="-122"/>
              </a:rPr>
              <a:t>             </a:t>
            </a:r>
            <a:r>
              <a:rPr lang="zh-CN" altLang="en-US" sz="5000" b="1" dirty="0">
                <a:ln>
                  <a:solidFill>
                    <a:schemeClr val="bg1">
                      <a:lumMod val="65000"/>
                    </a:schemeClr>
                  </a:solidFill>
                </a:ln>
                <a:latin typeface="微软雅黑" panose="020B0503020204020204" pitchFamily="34" charset="-122"/>
                <a:ea typeface="微软雅黑" panose="020B0503020204020204" pitchFamily="34" charset="-122"/>
              </a:rPr>
              <a:t>提升管理水平</a:t>
            </a:r>
          </a:p>
        </p:txBody>
      </p:sp>
      <p:sp>
        <p:nvSpPr>
          <p:cNvPr id="1029" name="TextBox 1028"/>
          <p:cNvSpPr txBox="1"/>
          <p:nvPr/>
        </p:nvSpPr>
        <p:spPr>
          <a:xfrm>
            <a:off x="924852" y="3725332"/>
            <a:ext cx="4401117" cy="523220"/>
          </a:xfrm>
          <a:prstGeom prst="rect">
            <a:avLst/>
          </a:prstGeom>
          <a:noFill/>
        </p:spPr>
        <p:txBody>
          <a:bodyPr wrap="square" rtlCol="0">
            <a:spAutoFit/>
          </a:bodyPr>
          <a:lstStyle/>
          <a:p>
            <a:pPr algn="ctr"/>
            <a:r>
              <a:rPr lang="zh-CN" altLang="en-US" sz="2700" dirty="0">
                <a:latin typeface="微软雅黑" panose="020B0503020204020204" pitchFamily="34" charset="-122"/>
                <a:ea typeface="微软雅黑" panose="020B0503020204020204" pitchFamily="34" charset="-122"/>
              </a:rPr>
              <a:t>河南省工业学校    范吉钰</a:t>
            </a:r>
          </a:p>
        </p:txBody>
      </p:sp>
      <p:sp>
        <p:nvSpPr>
          <p:cNvPr id="21" name="平行四边形 20">
            <a:extLst>
              <a:ext uri="{FF2B5EF4-FFF2-40B4-BE49-F238E27FC236}">
                <a16:creationId xmlns:a16="http://schemas.microsoft.com/office/drawing/2014/main" id="{AC6B8DA7-9AA9-4A1F-88C2-A5E38F0FFEA5}"/>
              </a:ext>
            </a:extLst>
          </p:cNvPr>
          <p:cNvSpPr/>
          <p:nvPr/>
        </p:nvSpPr>
        <p:spPr>
          <a:xfrm>
            <a:off x="486816" y="1856613"/>
            <a:ext cx="659260" cy="606718"/>
          </a:xfrm>
          <a:prstGeom prst="parallelogram">
            <a:avLst>
              <a:gd name="adj" fmla="val 4820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2" name="平行四边形 21">
            <a:extLst>
              <a:ext uri="{FF2B5EF4-FFF2-40B4-BE49-F238E27FC236}">
                <a16:creationId xmlns:a16="http://schemas.microsoft.com/office/drawing/2014/main" id="{96F01C39-C19D-477D-A4C7-17418AE881DA}"/>
              </a:ext>
            </a:extLst>
          </p:cNvPr>
          <p:cNvSpPr/>
          <p:nvPr/>
        </p:nvSpPr>
        <p:spPr>
          <a:xfrm>
            <a:off x="6140180" y="2803407"/>
            <a:ext cx="630143" cy="579922"/>
          </a:xfrm>
          <a:prstGeom prst="parallelogram">
            <a:avLst>
              <a:gd name="adj" fmla="val 4820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 name="矩形 1">
            <a:extLst>
              <a:ext uri="{FF2B5EF4-FFF2-40B4-BE49-F238E27FC236}">
                <a16:creationId xmlns:a16="http://schemas.microsoft.com/office/drawing/2014/main" id="{5F1DAD91-5C25-4101-A1F7-57A43EFB5B6D}"/>
              </a:ext>
            </a:extLst>
          </p:cNvPr>
          <p:cNvSpPr/>
          <p:nvPr/>
        </p:nvSpPr>
        <p:spPr>
          <a:xfrm>
            <a:off x="1226023" y="4234005"/>
            <a:ext cx="3792987"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83218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0-#ppt_w/2"/>
                                          </p:val>
                                        </p:tav>
                                        <p:tav tm="100000">
                                          <p:val>
                                            <p:strVal val="#ppt_x"/>
                                          </p:val>
                                        </p:tav>
                                      </p:tavLst>
                                    </p:anim>
                                    <p:anim calcmode="lin" valueType="num">
                                      <p:cBhvr additive="base">
                                        <p:cTn id="13" dur="25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250" fill="hold"/>
                                        <p:tgtEl>
                                          <p:spTgt spid="1028"/>
                                        </p:tgtEl>
                                        <p:attrNameLst>
                                          <p:attrName>ppt_x</p:attrName>
                                        </p:attrNameLst>
                                      </p:cBhvr>
                                      <p:tavLst>
                                        <p:tav tm="0">
                                          <p:val>
                                            <p:strVal val="0-#ppt_w/2"/>
                                          </p:val>
                                        </p:tav>
                                        <p:tav tm="100000">
                                          <p:val>
                                            <p:strVal val="#ppt_x"/>
                                          </p:val>
                                        </p:tav>
                                      </p:tavLst>
                                    </p:anim>
                                    <p:anim calcmode="lin" valueType="num">
                                      <p:cBhvr additive="base">
                                        <p:cTn id="18" dur="250" fill="hold"/>
                                        <p:tgtEl>
                                          <p:spTgt spid="1028"/>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125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1750"/>
                            </p:stCondLst>
                            <p:childTnLst>
                              <p:par>
                                <p:cTn id="37" presetID="42" presetClass="entr" presetSubtype="0" fill="hold" grpId="0" nodeType="after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fade">
                                      <p:cBhvr>
                                        <p:cTn id="39" dur="500"/>
                                        <p:tgtEl>
                                          <p:spTgt spid="1029"/>
                                        </p:tgtEl>
                                      </p:cBhvr>
                                    </p:animEffect>
                                    <p:anim calcmode="lin" valueType="num">
                                      <p:cBhvr>
                                        <p:cTn id="40" dur="500" fill="hold"/>
                                        <p:tgtEl>
                                          <p:spTgt spid="1029"/>
                                        </p:tgtEl>
                                        <p:attrNameLst>
                                          <p:attrName>ppt_x</p:attrName>
                                        </p:attrNameLst>
                                      </p:cBhvr>
                                      <p:tavLst>
                                        <p:tav tm="0">
                                          <p:val>
                                            <p:strVal val="#ppt_x"/>
                                          </p:val>
                                        </p:tav>
                                        <p:tav tm="100000">
                                          <p:val>
                                            <p:strVal val="#ppt_x"/>
                                          </p:val>
                                        </p:tav>
                                      </p:tavLst>
                                    </p:anim>
                                    <p:anim calcmode="lin" valueType="num">
                                      <p:cBhvr>
                                        <p:cTn id="41" dur="500" fill="hold"/>
                                        <p:tgtEl>
                                          <p:spTgt spid="1029"/>
                                        </p:tgtEl>
                                        <p:attrNameLst>
                                          <p:attrName>ppt_y</p:attrName>
                                        </p:attrNameLst>
                                      </p:cBhvr>
                                      <p:tavLst>
                                        <p:tav tm="0">
                                          <p:val>
                                            <p:strVal val="#ppt_y+.1"/>
                                          </p:val>
                                        </p:tav>
                                        <p:tav tm="100000">
                                          <p:val>
                                            <p:strVal val="#ppt_y"/>
                                          </p:val>
                                        </p:tav>
                                      </p:tavLst>
                                    </p:anim>
                                  </p:childTnLst>
                                </p:cTn>
                              </p:par>
                            </p:childTnLst>
                          </p:cTn>
                        </p:par>
                        <p:par>
                          <p:cTn id="42" fill="hold">
                            <p:stCondLst>
                              <p:cond delay="225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p:bldP spid="1029" grpId="0"/>
      <p:bldP spid="21" grpId="0" animBg="1"/>
      <p:bldP spid="22"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141721" y="1707360"/>
            <a:ext cx="3367533" cy="292224"/>
          </a:xfrm>
          <a:custGeom>
            <a:avLst/>
            <a:gdLst/>
            <a:ahLst/>
            <a:cxnLst/>
            <a:rect l="0" t="0" r="0" b="0"/>
            <a:pathLst>
              <a:path>
                <a:moveTo>
                  <a:pt x="0" y="0"/>
                </a:moveTo>
                <a:lnTo>
                  <a:pt x="0" y="146112"/>
                </a:lnTo>
                <a:lnTo>
                  <a:pt x="3367533" y="146112"/>
                </a:lnTo>
                <a:lnTo>
                  <a:pt x="3367533" y="292224"/>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6141721" y="1707360"/>
            <a:ext cx="1683766" cy="292224"/>
          </a:xfrm>
          <a:custGeom>
            <a:avLst/>
            <a:gdLst/>
            <a:ahLst/>
            <a:cxnLst/>
            <a:rect l="0" t="0" r="0" b="0"/>
            <a:pathLst>
              <a:path>
                <a:moveTo>
                  <a:pt x="0" y="0"/>
                </a:moveTo>
                <a:lnTo>
                  <a:pt x="0" y="146112"/>
                </a:lnTo>
                <a:lnTo>
                  <a:pt x="1683766" y="146112"/>
                </a:lnTo>
                <a:lnTo>
                  <a:pt x="1683766" y="292224"/>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8" name="任意多边形 7"/>
          <p:cNvSpPr/>
          <p:nvPr/>
        </p:nvSpPr>
        <p:spPr>
          <a:xfrm>
            <a:off x="6096001" y="1707360"/>
            <a:ext cx="91440" cy="292224"/>
          </a:xfrm>
          <a:custGeom>
            <a:avLst/>
            <a:gdLst/>
            <a:ahLst/>
            <a:cxnLst/>
            <a:rect l="0" t="0" r="0" b="0"/>
            <a:pathLst>
              <a:path>
                <a:moveTo>
                  <a:pt x="45720" y="0"/>
                </a:moveTo>
                <a:lnTo>
                  <a:pt x="45720" y="292224"/>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9" name="任意多边形 8"/>
          <p:cNvSpPr/>
          <p:nvPr/>
        </p:nvSpPr>
        <p:spPr>
          <a:xfrm>
            <a:off x="4457954" y="1707360"/>
            <a:ext cx="1683766" cy="292224"/>
          </a:xfrm>
          <a:custGeom>
            <a:avLst/>
            <a:gdLst/>
            <a:ahLst/>
            <a:cxnLst/>
            <a:rect l="0" t="0" r="0" b="0"/>
            <a:pathLst>
              <a:path>
                <a:moveTo>
                  <a:pt x="1683766" y="0"/>
                </a:moveTo>
                <a:lnTo>
                  <a:pt x="1683766" y="146112"/>
                </a:lnTo>
                <a:lnTo>
                  <a:pt x="0" y="146112"/>
                </a:lnTo>
                <a:lnTo>
                  <a:pt x="0" y="292224"/>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2774187" y="1707360"/>
            <a:ext cx="3367533" cy="292224"/>
          </a:xfrm>
          <a:custGeom>
            <a:avLst/>
            <a:gdLst/>
            <a:ahLst/>
            <a:cxnLst/>
            <a:rect l="0" t="0" r="0" b="0"/>
            <a:pathLst>
              <a:path>
                <a:moveTo>
                  <a:pt x="3367533" y="0"/>
                </a:moveTo>
                <a:lnTo>
                  <a:pt x="3367533" y="146112"/>
                </a:lnTo>
                <a:lnTo>
                  <a:pt x="0" y="146112"/>
                </a:lnTo>
                <a:lnTo>
                  <a:pt x="0" y="292224"/>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1" name="任意多边形 10"/>
          <p:cNvSpPr/>
          <p:nvPr/>
        </p:nvSpPr>
        <p:spPr>
          <a:xfrm>
            <a:off x="5445949" y="1011589"/>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chemeClr val="accent2"/>
          </a:solidFill>
          <a:ln>
            <a:noFill/>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800" b="1" kern="1200" dirty="0"/>
              <a:t>前台</a:t>
            </a:r>
          </a:p>
        </p:txBody>
      </p:sp>
      <p:sp>
        <p:nvSpPr>
          <p:cNvPr id="12" name="任意多边形 11"/>
          <p:cNvSpPr/>
          <p:nvPr/>
        </p:nvSpPr>
        <p:spPr>
          <a:xfrm>
            <a:off x="2078415" y="199958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目标</a:t>
            </a:r>
          </a:p>
        </p:txBody>
      </p:sp>
      <p:sp>
        <p:nvSpPr>
          <p:cNvPr id="13" name="任意多边形 12"/>
          <p:cNvSpPr/>
          <p:nvPr/>
        </p:nvSpPr>
        <p:spPr>
          <a:xfrm>
            <a:off x="3762182" y="199958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标准</a:t>
            </a:r>
          </a:p>
        </p:txBody>
      </p:sp>
      <p:sp>
        <p:nvSpPr>
          <p:cNvPr id="14" name="任意多边形 13"/>
          <p:cNvSpPr/>
          <p:nvPr/>
        </p:nvSpPr>
        <p:spPr>
          <a:xfrm>
            <a:off x="5445949" y="199958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设计</a:t>
            </a:r>
          </a:p>
        </p:txBody>
      </p:sp>
      <p:sp>
        <p:nvSpPr>
          <p:cNvPr id="15" name="任意多边形 14"/>
          <p:cNvSpPr/>
          <p:nvPr/>
        </p:nvSpPr>
        <p:spPr>
          <a:xfrm>
            <a:off x="7129716" y="199958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组织</a:t>
            </a:r>
          </a:p>
        </p:txBody>
      </p:sp>
      <p:sp>
        <p:nvSpPr>
          <p:cNvPr id="16" name="任意多边形 15"/>
          <p:cNvSpPr/>
          <p:nvPr/>
        </p:nvSpPr>
        <p:spPr>
          <a:xfrm>
            <a:off x="8813483" y="199958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实施</a:t>
            </a:r>
          </a:p>
        </p:txBody>
      </p:sp>
      <p:sp>
        <p:nvSpPr>
          <p:cNvPr id="17" name="任意多边形 16"/>
          <p:cNvSpPr/>
          <p:nvPr/>
        </p:nvSpPr>
        <p:spPr>
          <a:xfrm>
            <a:off x="3066412" y="299018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检测</a:t>
            </a:r>
          </a:p>
        </p:txBody>
      </p:sp>
      <p:sp>
        <p:nvSpPr>
          <p:cNvPr id="18" name="任意多边形 17"/>
          <p:cNvSpPr/>
          <p:nvPr/>
        </p:nvSpPr>
        <p:spPr>
          <a:xfrm>
            <a:off x="5300725" y="299018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预警</a:t>
            </a:r>
          </a:p>
        </p:txBody>
      </p:sp>
      <p:sp>
        <p:nvSpPr>
          <p:cNvPr id="19" name="任意多边形 18"/>
          <p:cNvSpPr/>
          <p:nvPr/>
        </p:nvSpPr>
        <p:spPr>
          <a:xfrm>
            <a:off x="7535037" y="299018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改进</a:t>
            </a:r>
          </a:p>
        </p:txBody>
      </p:sp>
      <p:sp>
        <p:nvSpPr>
          <p:cNvPr id="34" name="TextBox 33"/>
          <p:cNvSpPr txBox="1"/>
          <p:nvPr/>
        </p:nvSpPr>
        <p:spPr>
          <a:xfrm>
            <a:off x="1843625" y="4236451"/>
            <a:ext cx="8863652" cy="2041585"/>
          </a:xfrm>
          <a:prstGeom prst="rect">
            <a:avLst/>
          </a:prstGeom>
          <a:noFill/>
        </p:spPr>
        <p:txBody>
          <a:bodyPr wrap="square" rtlCol="0">
            <a:spAutoFit/>
          </a:bodyPr>
          <a:lstStyle/>
          <a:p>
            <a:pPr>
              <a:lnSpc>
                <a:spcPts val="3800"/>
              </a:lnSpc>
            </a:pPr>
            <a:r>
              <a:rPr lang="zh-CN" altLang="en-US" sz="2800" dirty="0">
                <a:latin typeface="微软雅黑" panose="020B0503020204020204" pitchFamily="34" charset="-122"/>
                <a:ea typeface="微软雅黑" panose="020B0503020204020204" pitchFamily="34" charset="-122"/>
              </a:rPr>
              <a:t>要求：</a:t>
            </a:r>
            <a:endParaRPr lang="en-US" altLang="zh-CN" sz="2800" dirty="0">
              <a:latin typeface="微软雅黑" panose="020B0503020204020204" pitchFamily="34" charset="-122"/>
              <a:ea typeface="微软雅黑" panose="020B0503020204020204" pitchFamily="34" charset="-122"/>
            </a:endParaRPr>
          </a:p>
          <a:p>
            <a:pPr>
              <a:lnSpc>
                <a:spcPts val="3800"/>
              </a:lnSpc>
            </a:pPr>
            <a:r>
              <a:rPr lang="zh-CN" altLang="en-US" sz="2800" dirty="0">
                <a:latin typeface="微软雅黑" panose="020B0503020204020204" pitchFamily="34" charset="-122"/>
                <a:ea typeface="微软雅黑" panose="020B0503020204020204" pitchFamily="34" charset="-122"/>
              </a:rPr>
              <a:t>       </a:t>
            </a:r>
            <a:r>
              <a:rPr lang="zh-CN" altLang="en-US" sz="2600" dirty="0">
                <a:latin typeface="微软雅黑" panose="020B0503020204020204" pitchFamily="34" charset="-122"/>
                <a:ea typeface="微软雅黑" panose="020B0503020204020204" pitchFamily="34" charset="-122"/>
              </a:rPr>
              <a:t>人才培养过程中的各项工作都要事前设计建标、事中实时监控、事后诊断改进，通过事后改进对事前的设计进行修正，实现螺旋上升。</a:t>
            </a:r>
          </a:p>
        </p:txBody>
      </p:sp>
      <p:sp>
        <p:nvSpPr>
          <p:cNvPr id="2" name="矩形 1"/>
          <p:cNvSpPr/>
          <p:nvPr/>
        </p:nvSpPr>
        <p:spPr>
          <a:xfrm>
            <a:off x="1485897" y="4065657"/>
            <a:ext cx="9398000" cy="2387600"/>
          </a:xfrm>
          <a:prstGeom prst="rect">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269997" y="3818284"/>
            <a:ext cx="540000" cy="540000"/>
            <a:chOff x="1041400" y="3619500"/>
            <a:chExt cx="540000" cy="540000"/>
          </a:xfrm>
        </p:grpSpPr>
        <p:sp>
          <p:nvSpPr>
            <p:cNvPr id="5" name="矩形 4"/>
            <p:cNvSpPr/>
            <p:nvPr/>
          </p:nvSpPr>
          <p:spPr>
            <a:xfrm>
              <a:off x="1041400" y="3619500"/>
              <a:ext cx="540000" cy="540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2650" y="3718050"/>
              <a:ext cx="317500" cy="342900"/>
            </a:xfrm>
            <a:prstGeom prst="rect">
              <a:avLst/>
            </a:prstGeom>
            <a:solidFill>
              <a:srgbClr val="1F4E79"/>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a:extLst>
              <a:ext uri="{FF2B5EF4-FFF2-40B4-BE49-F238E27FC236}">
                <a16:creationId xmlns:a16="http://schemas.microsoft.com/office/drawing/2014/main" id="{E6E9D6E5-D574-466A-BB1F-34D6EF3EDCA6}"/>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22" name="矩形 21">
            <a:extLst>
              <a:ext uri="{FF2B5EF4-FFF2-40B4-BE49-F238E27FC236}">
                <a16:creationId xmlns:a16="http://schemas.microsoft.com/office/drawing/2014/main" id="{FF856998-FF0A-4AC6-A9C8-074FBBF5E5A4}"/>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6337FA86-D6EB-4668-9079-2079BC244BD4}"/>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矩形 23">
            <a:extLst>
              <a:ext uri="{FF2B5EF4-FFF2-40B4-BE49-F238E27FC236}">
                <a16:creationId xmlns:a16="http://schemas.microsoft.com/office/drawing/2014/main" id="{2668400C-AEE8-42D1-9542-3EFF6442F120}"/>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a:extLst>
              <a:ext uri="{FF2B5EF4-FFF2-40B4-BE49-F238E27FC236}">
                <a16:creationId xmlns:a16="http://schemas.microsoft.com/office/drawing/2014/main" id="{6625E288-807F-4374-BE5E-6403A4C4C06A}"/>
              </a:ext>
            </a:extLst>
          </p:cNvPr>
          <p:cNvSpPr txBox="1">
            <a:spLocks/>
          </p:cNvSpPr>
          <p:nvPr/>
        </p:nvSpPr>
        <p:spPr>
          <a:xfrm>
            <a:off x="1290227" y="52764"/>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诊改是学校治理的制度机制建设</a:t>
            </a:r>
          </a:p>
        </p:txBody>
      </p:sp>
      <p:sp>
        <p:nvSpPr>
          <p:cNvPr id="26" name="矩形 25">
            <a:extLst>
              <a:ext uri="{FF2B5EF4-FFF2-40B4-BE49-F238E27FC236}">
                <a16:creationId xmlns:a16="http://schemas.microsoft.com/office/drawing/2014/main" id="{74AB50F6-223E-4977-8C6C-33E5F200DA39}"/>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27" name="矩形 26">
            <a:extLst>
              <a:ext uri="{FF2B5EF4-FFF2-40B4-BE49-F238E27FC236}">
                <a16:creationId xmlns:a16="http://schemas.microsoft.com/office/drawing/2014/main" id="{904D5808-CB13-4729-B021-531EC37F3450}"/>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162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2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2500"/>
                            </p:stCondLst>
                            <p:childTnLst>
                              <p:par>
                                <p:cTn id="57" presetID="21" presetClass="entr" presetSubtype="1"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heel(1)">
                                      <p:cBhvr>
                                        <p:cTn id="59" dur="750"/>
                                        <p:tgtEl>
                                          <p:spTgt spid="2"/>
                                        </p:tgtEl>
                                      </p:cBhvr>
                                    </p:animEffect>
                                  </p:childTnLst>
                                </p:cTn>
                              </p:par>
                            </p:childTnLst>
                          </p:cTn>
                        </p:par>
                        <p:par>
                          <p:cTn id="60" fill="hold">
                            <p:stCondLst>
                              <p:cond delay="3250"/>
                            </p:stCondLst>
                            <p:childTnLst>
                              <p:par>
                                <p:cTn id="61" presetID="2" presetClass="entr" presetSubtype="3"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1+#ppt_w/2"/>
                                          </p:val>
                                        </p:tav>
                                        <p:tav tm="100000">
                                          <p:val>
                                            <p:strVal val="#ppt_x"/>
                                          </p:val>
                                        </p:tav>
                                      </p:tavLst>
                                    </p:anim>
                                    <p:anim calcmode="lin" valueType="num">
                                      <p:cBhvr additive="base">
                                        <p:cTn id="6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3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6095114" y="1816030"/>
            <a:ext cx="3367533" cy="292224"/>
          </a:xfrm>
          <a:custGeom>
            <a:avLst/>
            <a:gdLst/>
            <a:ahLst/>
            <a:cxnLst/>
            <a:rect l="0" t="0" r="0" b="0"/>
            <a:pathLst>
              <a:path>
                <a:moveTo>
                  <a:pt x="0" y="0"/>
                </a:moveTo>
                <a:lnTo>
                  <a:pt x="0" y="146112"/>
                </a:lnTo>
                <a:lnTo>
                  <a:pt x="3367533" y="146112"/>
                </a:lnTo>
                <a:lnTo>
                  <a:pt x="3367533" y="292224"/>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5" name="任意多边形 4"/>
          <p:cNvSpPr/>
          <p:nvPr/>
        </p:nvSpPr>
        <p:spPr>
          <a:xfrm>
            <a:off x="6095114" y="1816030"/>
            <a:ext cx="1683766" cy="292224"/>
          </a:xfrm>
          <a:custGeom>
            <a:avLst/>
            <a:gdLst/>
            <a:ahLst/>
            <a:cxnLst/>
            <a:rect l="0" t="0" r="0" b="0"/>
            <a:pathLst>
              <a:path>
                <a:moveTo>
                  <a:pt x="0" y="0"/>
                </a:moveTo>
                <a:lnTo>
                  <a:pt x="0" y="146112"/>
                </a:lnTo>
                <a:lnTo>
                  <a:pt x="1683766" y="146112"/>
                </a:lnTo>
                <a:lnTo>
                  <a:pt x="1683766" y="292224"/>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6" name="任意多边形 5"/>
          <p:cNvSpPr/>
          <p:nvPr/>
        </p:nvSpPr>
        <p:spPr>
          <a:xfrm>
            <a:off x="6049394" y="1816030"/>
            <a:ext cx="91440" cy="292224"/>
          </a:xfrm>
          <a:custGeom>
            <a:avLst/>
            <a:gdLst/>
            <a:ahLst/>
            <a:cxnLst/>
            <a:rect l="0" t="0" r="0" b="0"/>
            <a:pathLst>
              <a:path>
                <a:moveTo>
                  <a:pt x="45720" y="0"/>
                </a:moveTo>
                <a:lnTo>
                  <a:pt x="45720" y="292224"/>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4411347" y="1816030"/>
            <a:ext cx="1683766" cy="292224"/>
          </a:xfrm>
          <a:custGeom>
            <a:avLst/>
            <a:gdLst/>
            <a:ahLst/>
            <a:cxnLst/>
            <a:rect l="0" t="0" r="0" b="0"/>
            <a:pathLst>
              <a:path>
                <a:moveTo>
                  <a:pt x="1683766" y="0"/>
                </a:moveTo>
                <a:lnTo>
                  <a:pt x="1683766" y="146112"/>
                </a:lnTo>
                <a:lnTo>
                  <a:pt x="0" y="146112"/>
                </a:lnTo>
                <a:lnTo>
                  <a:pt x="0" y="292224"/>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8" name="任意多边形 7"/>
          <p:cNvSpPr/>
          <p:nvPr/>
        </p:nvSpPr>
        <p:spPr>
          <a:xfrm>
            <a:off x="2727580" y="1816030"/>
            <a:ext cx="3367533" cy="292224"/>
          </a:xfrm>
          <a:custGeom>
            <a:avLst/>
            <a:gdLst/>
            <a:ahLst/>
            <a:cxnLst/>
            <a:rect l="0" t="0" r="0" b="0"/>
            <a:pathLst>
              <a:path>
                <a:moveTo>
                  <a:pt x="3367533" y="0"/>
                </a:moveTo>
                <a:lnTo>
                  <a:pt x="3367533" y="146112"/>
                </a:lnTo>
                <a:lnTo>
                  <a:pt x="0" y="146112"/>
                </a:lnTo>
                <a:lnTo>
                  <a:pt x="0" y="292224"/>
                </a:lnTo>
              </a:path>
            </a:pathLst>
          </a:custGeom>
          <a:noFill/>
        </p:spPr>
        <p:style>
          <a:lnRef idx="2">
            <a:schemeClr val="accent2">
              <a:tint val="90000"/>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9" name="任意多边形 8"/>
          <p:cNvSpPr/>
          <p:nvPr/>
        </p:nvSpPr>
        <p:spPr>
          <a:xfrm>
            <a:off x="5399342" y="1120259"/>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60000"/>
              <a:hueOff val="0"/>
              <a:satOff val="0"/>
              <a:lumOff val="0"/>
              <a:alphaOff val="0"/>
            </a:schemeClr>
          </a:fillRef>
          <a:effectRef idx="3">
            <a:schemeClr val="accent2">
              <a:shade val="6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800" b="1" kern="1200" dirty="0"/>
              <a:t>后台</a:t>
            </a:r>
          </a:p>
        </p:txBody>
      </p:sp>
      <p:sp>
        <p:nvSpPr>
          <p:cNvPr id="10" name="任意多边形 9"/>
          <p:cNvSpPr/>
          <p:nvPr/>
        </p:nvSpPr>
        <p:spPr>
          <a:xfrm>
            <a:off x="2031808" y="210825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诊断</a:t>
            </a:r>
          </a:p>
        </p:txBody>
      </p:sp>
      <p:sp>
        <p:nvSpPr>
          <p:cNvPr id="11" name="任意多边形 10"/>
          <p:cNvSpPr/>
          <p:nvPr/>
        </p:nvSpPr>
        <p:spPr>
          <a:xfrm>
            <a:off x="3715575" y="210825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激励</a:t>
            </a:r>
          </a:p>
        </p:txBody>
      </p:sp>
      <p:sp>
        <p:nvSpPr>
          <p:cNvPr id="12" name="任意多边形 11"/>
          <p:cNvSpPr/>
          <p:nvPr/>
        </p:nvSpPr>
        <p:spPr>
          <a:xfrm>
            <a:off x="5399342" y="210825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学习</a:t>
            </a:r>
          </a:p>
        </p:txBody>
      </p:sp>
      <p:sp>
        <p:nvSpPr>
          <p:cNvPr id="13" name="任意多边形 12"/>
          <p:cNvSpPr/>
          <p:nvPr/>
        </p:nvSpPr>
        <p:spPr>
          <a:xfrm>
            <a:off x="7083109" y="210825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创新</a:t>
            </a:r>
          </a:p>
        </p:txBody>
      </p:sp>
      <p:sp>
        <p:nvSpPr>
          <p:cNvPr id="14" name="任意多边形 13"/>
          <p:cNvSpPr/>
          <p:nvPr/>
        </p:nvSpPr>
        <p:spPr>
          <a:xfrm>
            <a:off x="8766876" y="2108254"/>
            <a:ext cx="1391542" cy="695771"/>
          </a:xfrm>
          <a:custGeom>
            <a:avLst/>
            <a:gdLst>
              <a:gd name="connsiteX0" fmla="*/ 0 w 1391542"/>
              <a:gd name="connsiteY0" fmla="*/ 0 h 695771"/>
              <a:gd name="connsiteX1" fmla="*/ 1391542 w 1391542"/>
              <a:gd name="connsiteY1" fmla="*/ 0 h 695771"/>
              <a:gd name="connsiteX2" fmla="*/ 1391542 w 1391542"/>
              <a:gd name="connsiteY2" fmla="*/ 695771 h 695771"/>
              <a:gd name="connsiteX3" fmla="*/ 0 w 1391542"/>
              <a:gd name="connsiteY3" fmla="*/ 695771 h 695771"/>
              <a:gd name="connsiteX4" fmla="*/ 0 w 1391542"/>
              <a:gd name="connsiteY4" fmla="*/ 0 h 69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542" h="695771">
                <a:moveTo>
                  <a:pt x="0" y="0"/>
                </a:moveTo>
                <a:lnTo>
                  <a:pt x="1391542" y="0"/>
                </a:lnTo>
                <a:lnTo>
                  <a:pt x="1391542" y="695771"/>
                </a:lnTo>
                <a:lnTo>
                  <a:pt x="0" y="695771"/>
                </a:lnTo>
                <a:lnTo>
                  <a:pt x="0" y="0"/>
                </a:lnTo>
                <a:close/>
              </a:path>
            </a:pathLst>
          </a:custGeom>
          <a:solidFill>
            <a:srgbClr val="CC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zh-CN" altLang="en-US" sz="2400" kern="1200" dirty="0"/>
              <a:t>改进</a:t>
            </a:r>
          </a:p>
        </p:txBody>
      </p:sp>
      <p:sp>
        <p:nvSpPr>
          <p:cNvPr id="15" name="TextBox 14"/>
          <p:cNvSpPr txBox="1"/>
          <p:nvPr/>
        </p:nvSpPr>
        <p:spPr>
          <a:xfrm>
            <a:off x="1291226" y="3497580"/>
            <a:ext cx="9744710" cy="2754600"/>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要求：</a:t>
            </a:r>
            <a:endParaRPr lang="en-US" altLang="zh-CN" sz="2400" b="1" dirty="0">
              <a:latin typeface="微软雅黑" panose="020B0503020204020204" pitchFamily="34" charset="-122"/>
              <a:ea typeface="微软雅黑" panose="020B0503020204020204" pitchFamily="34" charset="-122"/>
            </a:endParaRPr>
          </a:p>
          <a:p>
            <a:pPr>
              <a:lnSpc>
                <a:spcPts val="3000"/>
              </a:lnSpc>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关键是诊断与改进，核心是将平台存贮的数据显化，通过对数据采集、选择、归类、挖掘、分析并上升为信息，成为诊改的依据，并从满足对象的需求程度，对事先设定的目标（标准）做出调整，促使工作常做常新，学习、创新动力取之不尽，用之不竭，目标导向和问题导向统一于工作过程</a:t>
            </a:r>
          </a:p>
          <a:p>
            <a:endParaRPr lang="zh-CN" altLang="en-US" sz="2400" dirty="0">
              <a:latin typeface="微软雅黑" panose="020B0503020204020204" pitchFamily="34" charset="-122"/>
              <a:ea typeface="微软雅黑" panose="020B0503020204020204" pitchFamily="34" charset="-122"/>
            </a:endParaRPr>
          </a:p>
        </p:txBody>
      </p:sp>
      <p:sp>
        <p:nvSpPr>
          <p:cNvPr id="17" name="矩形 16"/>
          <p:cNvSpPr/>
          <p:nvPr/>
        </p:nvSpPr>
        <p:spPr>
          <a:xfrm>
            <a:off x="949596" y="3230880"/>
            <a:ext cx="10439400" cy="2959100"/>
          </a:xfrm>
          <a:prstGeom prst="rect">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679596" y="2998980"/>
            <a:ext cx="540000" cy="540000"/>
            <a:chOff x="1041400" y="3619500"/>
            <a:chExt cx="540000" cy="540000"/>
          </a:xfrm>
        </p:grpSpPr>
        <p:sp>
          <p:nvSpPr>
            <p:cNvPr id="19" name="矩形 18"/>
            <p:cNvSpPr/>
            <p:nvPr/>
          </p:nvSpPr>
          <p:spPr>
            <a:xfrm>
              <a:off x="1041400" y="3619500"/>
              <a:ext cx="540000" cy="540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52650" y="3718050"/>
              <a:ext cx="317500" cy="342900"/>
            </a:xfrm>
            <a:prstGeom prst="rect">
              <a:avLst/>
            </a:prstGeom>
            <a:solidFill>
              <a:srgbClr val="1F4E79"/>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1" name="矩形 20">
            <a:extLst>
              <a:ext uri="{FF2B5EF4-FFF2-40B4-BE49-F238E27FC236}">
                <a16:creationId xmlns:a16="http://schemas.microsoft.com/office/drawing/2014/main" id="{57328EF5-CCAC-4484-8F3D-18B2B522BF15}"/>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22" name="矩形 21">
            <a:extLst>
              <a:ext uri="{FF2B5EF4-FFF2-40B4-BE49-F238E27FC236}">
                <a16:creationId xmlns:a16="http://schemas.microsoft.com/office/drawing/2014/main" id="{612C0448-E76D-4EA9-8169-B0EE06D1C52D}"/>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B718EC62-7AC8-4730-8464-C4C945035CEB}"/>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矩形 23">
            <a:extLst>
              <a:ext uri="{FF2B5EF4-FFF2-40B4-BE49-F238E27FC236}">
                <a16:creationId xmlns:a16="http://schemas.microsoft.com/office/drawing/2014/main" id="{D87C2314-2C0D-4E99-9FC2-795D3F13F06F}"/>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a:extLst>
              <a:ext uri="{FF2B5EF4-FFF2-40B4-BE49-F238E27FC236}">
                <a16:creationId xmlns:a16="http://schemas.microsoft.com/office/drawing/2014/main" id="{C1D70B6B-174F-486C-964F-E569B0DC1470}"/>
              </a:ext>
            </a:extLst>
          </p:cNvPr>
          <p:cNvSpPr txBox="1">
            <a:spLocks/>
          </p:cNvSpPr>
          <p:nvPr/>
        </p:nvSpPr>
        <p:spPr>
          <a:xfrm>
            <a:off x="1290227" y="52764"/>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诊改是学校治理的制度机制建设</a:t>
            </a:r>
          </a:p>
        </p:txBody>
      </p:sp>
      <p:sp>
        <p:nvSpPr>
          <p:cNvPr id="26" name="矩形 25">
            <a:extLst>
              <a:ext uri="{FF2B5EF4-FFF2-40B4-BE49-F238E27FC236}">
                <a16:creationId xmlns:a16="http://schemas.microsoft.com/office/drawing/2014/main" id="{DEA20B96-DBFB-4E70-AC31-76EE5E4D839F}"/>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27" name="矩形 26">
            <a:extLst>
              <a:ext uri="{FF2B5EF4-FFF2-40B4-BE49-F238E27FC236}">
                <a16:creationId xmlns:a16="http://schemas.microsoft.com/office/drawing/2014/main" id="{3D8E2D6A-DBBA-4583-87BA-87D2F3B69F21}"/>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113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22" presetClass="entr" presetSubtype="1"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par>
                                <p:cTn id="15" presetID="22"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2000"/>
                            </p:stCondLst>
                            <p:childTnLst>
                              <p:par>
                                <p:cTn id="47" presetID="21"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750"/>
                                        <p:tgtEl>
                                          <p:spTgt spid="17"/>
                                        </p:tgtEl>
                                      </p:cBhvr>
                                    </p:animEffect>
                                  </p:childTnLst>
                                </p:cTn>
                              </p:par>
                            </p:childTnLst>
                          </p:cTn>
                        </p:par>
                        <p:par>
                          <p:cTn id="50" fill="hold">
                            <p:stCondLst>
                              <p:cond delay="2750"/>
                            </p:stCondLst>
                            <p:childTnLst>
                              <p:par>
                                <p:cTn id="51" presetID="2" presetClass="entr" presetSubtype="3"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33141" y="1186444"/>
            <a:ext cx="5519460" cy="492443"/>
          </a:xfrm>
          <a:prstGeom prst="rect">
            <a:avLst/>
          </a:prstGeom>
        </p:spPr>
        <p:txBody>
          <a:bodyPr wrap="none">
            <a:spAutoFit/>
          </a:bodyPr>
          <a:lstStyle/>
          <a:p>
            <a:r>
              <a:rPr lang="zh-CN" altLang="zh-CN" sz="2600" b="1" dirty="0">
                <a:latin typeface="微软雅黑" panose="020B0503020204020204" pitchFamily="34" charset="-122"/>
                <a:ea typeface="微软雅黑" panose="020B0503020204020204" pitchFamily="34" charset="-122"/>
              </a:rPr>
              <a:t>“</a:t>
            </a:r>
            <a:r>
              <a:rPr lang="zh-CN" altLang="en-US" sz="2600" b="1" dirty="0">
                <a:latin typeface="微软雅黑" panose="020B0503020204020204" pitchFamily="34" charset="-122"/>
                <a:ea typeface="微软雅黑" panose="020B0503020204020204" pitchFamily="34" charset="-122"/>
              </a:rPr>
              <a:t>数据</a:t>
            </a:r>
            <a:r>
              <a:rPr lang="zh-CN" altLang="zh-CN" sz="2600" b="1" dirty="0">
                <a:latin typeface="微软雅黑" panose="020B0503020204020204" pitchFamily="34" charset="-122"/>
                <a:ea typeface="微软雅黑" panose="020B0503020204020204" pitchFamily="34" charset="-122"/>
              </a:rPr>
              <a:t>平台”</a:t>
            </a:r>
            <a:r>
              <a:rPr lang="zh-CN" altLang="en-US" sz="2600" b="1" dirty="0">
                <a:latin typeface="微软雅黑" panose="020B0503020204020204" pitchFamily="34" charset="-122"/>
                <a:ea typeface="微软雅黑" panose="020B0503020204020204" pitchFamily="34" charset="-122"/>
              </a:rPr>
              <a:t>：</a:t>
            </a:r>
            <a:r>
              <a:rPr lang="zh-CN" altLang="zh-CN" sz="2600" b="1" dirty="0">
                <a:latin typeface="微软雅黑" panose="020B0503020204020204" pitchFamily="34" charset="-122"/>
                <a:ea typeface="微软雅黑" panose="020B0503020204020204" pitchFamily="34" charset="-122"/>
              </a:rPr>
              <a:t>即现代信息技术平台</a:t>
            </a:r>
            <a:endParaRPr lang="zh-CN" altLang="en-US" sz="2600" b="1" dirty="0">
              <a:latin typeface="微软雅黑" panose="020B0503020204020204" pitchFamily="34" charset="-122"/>
              <a:ea typeface="微软雅黑" panose="020B0503020204020204" pitchFamily="34" charset="-122"/>
            </a:endParaRPr>
          </a:p>
        </p:txBody>
      </p:sp>
      <p:sp>
        <p:nvSpPr>
          <p:cNvPr id="10" name="任意多边形 9"/>
          <p:cNvSpPr/>
          <p:nvPr/>
        </p:nvSpPr>
        <p:spPr>
          <a:xfrm>
            <a:off x="816363" y="2498034"/>
            <a:ext cx="2518339" cy="1665816"/>
          </a:xfrm>
          <a:custGeom>
            <a:avLst/>
            <a:gdLst>
              <a:gd name="connsiteX0" fmla="*/ 0 w 1665816"/>
              <a:gd name="connsiteY0" fmla="*/ 0 h 2518338"/>
              <a:gd name="connsiteX1" fmla="*/ 1388174 w 1665816"/>
              <a:gd name="connsiteY1" fmla="*/ 0 h 2518338"/>
              <a:gd name="connsiteX2" fmla="*/ 1665816 w 1665816"/>
              <a:gd name="connsiteY2" fmla="*/ 277642 h 2518338"/>
              <a:gd name="connsiteX3" fmla="*/ 1665816 w 1665816"/>
              <a:gd name="connsiteY3" fmla="*/ 2518338 h 2518338"/>
              <a:gd name="connsiteX4" fmla="*/ 0 w 1665816"/>
              <a:gd name="connsiteY4" fmla="*/ 2518338 h 2518338"/>
              <a:gd name="connsiteX5" fmla="*/ 0 w 1665816"/>
              <a:gd name="connsiteY5" fmla="*/ 0 h 251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816" h="2518338">
                <a:moveTo>
                  <a:pt x="0" y="2518337"/>
                </a:moveTo>
                <a:lnTo>
                  <a:pt x="0" y="419733"/>
                </a:lnTo>
                <a:cubicBezTo>
                  <a:pt x="0" y="187922"/>
                  <a:pt x="82225" y="1"/>
                  <a:pt x="183653" y="1"/>
                </a:cubicBezTo>
                <a:lnTo>
                  <a:pt x="1665816" y="1"/>
                </a:lnTo>
                <a:lnTo>
                  <a:pt x="1665816" y="2518337"/>
                </a:lnTo>
                <a:lnTo>
                  <a:pt x="0" y="2518337"/>
                </a:lnTo>
                <a:close/>
              </a:path>
            </a:pathLst>
          </a:custGeom>
          <a:solidFill>
            <a:schemeClr val="accent2">
              <a:lumMod val="75000"/>
            </a:schemeClr>
          </a:solidFill>
          <a:effectLst>
            <a:outerShdw blurRad="50800" dist="38100" dir="2700000" algn="tl" rotWithShape="0">
              <a:prstClr val="black">
                <a:alpha val="40000"/>
              </a:prstClr>
            </a:outerShdw>
          </a:effectLst>
        </p:spPr>
        <p:style>
          <a:lnRef idx="3">
            <a:schemeClr val="lt2">
              <a:hueOff val="0"/>
              <a:satOff val="0"/>
              <a:lumOff val="0"/>
              <a:alphaOff val="0"/>
            </a:schemeClr>
          </a:lnRef>
          <a:fillRef idx="1">
            <a:schemeClr val="dk2">
              <a:hueOff val="0"/>
              <a:satOff val="0"/>
              <a:lumOff val="0"/>
              <a:alphaOff val="0"/>
            </a:schemeClr>
          </a:fillRef>
          <a:effectRef idx="1">
            <a:scrgbClr r="0" g="0" b="0"/>
          </a:effectRef>
          <a:fontRef idx="minor">
            <a:schemeClr val="lt1"/>
          </a:fontRef>
        </p:style>
        <p:txBody>
          <a:bodyPr spcFirstLastPara="0" vert="horz" wrap="square" lIns="170689" tIns="170688" rIns="170688" bIns="587142" numCol="1" spcCol="1270" anchor="ctr" anchorCtr="0">
            <a:noAutofit/>
          </a:bodyPr>
          <a:lstStyle/>
          <a:p>
            <a:pPr lvl="0" algn="ctr" defTabSz="1066800">
              <a:lnSpc>
                <a:spcPct val="90000"/>
              </a:lnSpc>
              <a:spcBef>
                <a:spcPct val="0"/>
              </a:spcBef>
              <a:spcAft>
                <a:spcPct val="35000"/>
              </a:spcAft>
            </a:pPr>
            <a:r>
              <a:rPr lang="zh-CN" altLang="en-US" sz="2400" kern="1200" dirty="0">
                <a:latin typeface="隶书" panose="02010509060101010101" pitchFamily="49" charset="-122"/>
                <a:ea typeface="隶书" panose="02010509060101010101" pitchFamily="49" charset="-122"/>
              </a:rPr>
              <a:t>现代质量保障体系的信息平台</a:t>
            </a:r>
            <a:endParaRPr lang="zh-CN" altLang="en-US" sz="2400" kern="1200" dirty="0"/>
          </a:p>
        </p:txBody>
      </p:sp>
      <p:sp>
        <p:nvSpPr>
          <p:cNvPr id="11" name="任意多边形 10"/>
          <p:cNvSpPr/>
          <p:nvPr/>
        </p:nvSpPr>
        <p:spPr>
          <a:xfrm>
            <a:off x="3334703" y="2498033"/>
            <a:ext cx="2518338" cy="1665816"/>
          </a:xfrm>
          <a:custGeom>
            <a:avLst/>
            <a:gdLst>
              <a:gd name="connsiteX0" fmla="*/ 0 w 2518338"/>
              <a:gd name="connsiteY0" fmla="*/ 0 h 1665816"/>
              <a:gd name="connsiteX1" fmla="*/ 2240696 w 2518338"/>
              <a:gd name="connsiteY1" fmla="*/ 0 h 1665816"/>
              <a:gd name="connsiteX2" fmla="*/ 2518338 w 2518338"/>
              <a:gd name="connsiteY2" fmla="*/ 277642 h 1665816"/>
              <a:gd name="connsiteX3" fmla="*/ 2518338 w 2518338"/>
              <a:gd name="connsiteY3" fmla="*/ 1665816 h 1665816"/>
              <a:gd name="connsiteX4" fmla="*/ 0 w 2518338"/>
              <a:gd name="connsiteY4" fmla="*/ 1665816 h 1665816"/>
              <a:gd name="connsiteX5" fmla="*/ 0 w 2518338"/>
              <a:gd name="connsiteY5" fmla="*/ 0 h 166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8338" h="1665816">
                <a:moveTo>
                  <a:pt x="0" y="0"/>
                </a:moveTo>
                <a:lnTo>
                  <a:pt x="2240696" y="0"/>
                </a:lnTo>
                <a:cubicBezTo>
                  <a:pt x="2394033" y="0"/>
                  <a:pt x="2518338" y="124305"/>
                  <a:pt x="2518338" y="277642"/>
                </a:cubicBezTo>
                <a:lnTo>
                  <a:pt x="2518338" y="1665816"/>
                </a:lnTo>
                <a:lnTo>
                  <a:pt x="0" y="1665816"/>
                </a:lnTo>
                <a:lnTo>
                  <a:pt x="0" y="0"/>
                </a:lnTo>
                <a:close/>
              </a:path>
            </a:pathLst>
          </a:custGeom>
          <a:solidFill>
            <a:schemeClr val="accent6">
              <a:lumMod val="75000"/>
            </a:schemeClr>
          </a:solidFill>
          <a:ln>
            <a:solidFill>
              <a:schemeClr val="accent6">
                <a:lumMod val="75000"/>
              </a:schemeClr>
            </a:solidFill>
          </a:ln>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0688" tIns="170688" rIns="170688" bIns="587142" numCol="1" spcCol="1270" anchor="ctr" anchorCtr="0">
            <a:noAutofit/>
          </a:bodyPr>
          <a:lstStyle/>
          <a:p>
            <a:pPr lvl="0" algn="ctr" defTabSz="1066800">
              <a:lnSpc>
                <a:spcPct val="90000"/>
              </a:lnSpc>
              <a:spcBef>
                <a:spcPct val="0"/>
              </a:spcBef>
              <a:spcAft>
                <a:spcPct val="35000"/>
              </a:spcAft>
            </a:pPr>
            <a:r>
              <a:rPr lang="zh-CN" altLang="en-US" sz="2400" kern="1200" dirty="0">
                <a:latin typeface="隶书" panose="02010509060101010101" pitchFamily="49" charset="-122"/>
                <a:ea typeface="隶书" panose="02010509060101010101" pitchFamily="49" charset="-122"/>
              </a:rPr>
              <a:t>现代管理、科学决策的支持平台</a:t>
            </a:r>
            <a:endParaRPr lang="zh-CN" altLang="en-US" sz="2400" kern="1200" dirty="0"/>
          </a:p>
        </p:txBody>
      </p:sp>
      <p:sp>
        <p:nvSpPr>
          <p:cNvPr id="12" name="任意多边形 11"/>
          <p:cNvSpPr/>
          <p:nvPr/>
        </p:nvSpPr>
        <p:spPr>
          <a:xfrm>
            <a:off x="816365" y="4163848"/>
            <a:ext cx="2518339" cy="1665817"/>
          </a:xfrm>
          <a:custGeom>
            <a:avLst/>
            <a:gdLst>
              <a:gd name="connsiteX0" fmla="*/ 0 w 2518338"/>
              <a:gd name="connsiteY0" fmla="*/ 0 h 1665816"/>
              <a:gd name="connsiteX1" fmla="*/ 2240696 w 2518338"/>
              <a:gd name="connsiteY1" fmla="*/ 0 h 1665816"/>
              <a:gd name="connsiteX2" fmla="*/ 2518338 w 2518338"/>
              <a:gd name="connsiteY2" fmla="*/ 277642 h 1665816"/>
              <a:gd name="connsiteX3" fmla="*/ 2518338 w 2518338"/>
              <a:gd name="connsiteY3" fmla="*/ 1665816 h 1665816"/>
              <a:gd name="connsiteX4" fmla="*/ 0 w 2518338"/>
              <a:gd name="connsiteY4" fmla="*/ 1665816 h 1665816"/>
              <a:gd name="connsiteX5" fmla="*/ 0 w 2518338"/>
              <a:gd name="connsiteY5" fmla="*/ 0 h 166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8338" h="1665816">
                <a:moveTo>
                  <a:pt x="2518338" y="1665816"/>
                </a:moveTo>
                <a:lnTo>
                  <a:pt x="277642" y="1665816"/>
                </a:lnTo>
                <a:cubicBezTo>
                  <a:pt x="124305" y="1665816"/>
                  <a:pt x="0" y="1541511"/>
                  <a:pt x="0" y="1388174"/>
                </a:cubicBezTo>
                <a:lnTo>
                  <a:pt x="0" y="0"/>
                </a:lnTo>
                <a:lnTo>
                  <a:pt x="2518338" y="0"/>
                </a:lnTo>
                <a:lnTo>
                  <a:pt x="2518338" y="1665816"/>
                </a:lnTo>
                <a:close/>
              </a:path>
            </a:pathLst>
          </a:custGeom>
          <a:solidFill>
            <a:schemeClr val="accent6">
              <a:lumMod val="75000"/>
            </a:schemeClr>
          </a:solidFill>
          <a:ln>
            <a:solidFill>
              <a:schemeClr val="accent6">
                <a:lumMod val="75000"/>
              </a:schemeClr>
            </a:solidFill>
          </a:ln>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0687" tIns="587143" rIns="170689" bIns="170688" numCol="1" spcCol="1270" anchor="ctr" anchorCtr="0">
            <a:noAutofit/>
          </a:bodyPr>
          <a:lstStyle/>
          <a:p>
            <a:pPr lvl="0" algn="ctr" defTabSz="1066800">
              <a:lnSpc>
                <a:spcPct val="90000"/>
              </a:lnSpc>
              <a:spcBef>
                <a:spcPct val="0"/>
              </a:spcBef>
              <a:spcAft>
                <a:spcPct val="35000"/>
              </a:spcAft>
            </a:pPr>
            <a:r>
              <a:rPr lang="zh-CN" altLang="en-US" sz="2400" kern="1200" dirty="0">
                <a:latin typeface="隶书" panose="02010509060101010101" pitchFamily="49" charset="-122"/>
                <a:ea typeface="隶书" panose="02010509060101010101" pitchFamily="49" charset="-122"/>
              </a:rPr>
              <a:t>跨时空交流、智力资源共享的服务平台</a:t>
            </a:r>
            <a:endParaRPr lang="zh-CN" altLang="en-US" sz="2400" kern="1200" dirty="0"/>
          </a:p>
        </p:txBody>
      </p:sp>
      <p:sp>
        <p:nvSpPr>
          <p:cNvPr id="13" name="任意多边形 12"/>
          <p:cNvSpPr/>
          <p:nvPr/>
        </p:nvSpPr>
        <p:spPr>
          <a:xfrm>
            <a:off x="3334702" y="4163849"/>
            <a:ext cx="2518338" cy="1665816"/>
          </a:xfrm>
          <a:custGeom>
            <a:avLst/>
            <a:gdLst>
              <a:gd name="connsiteX0" fmla="*/ 0 w 1665816"/>
              <a:gd name="connsiteY0" fmla="*/ 0 h 2518338"/>
              <a:gd name="connsiteX1" fmla="*/ 1388174 w 1665816"/>
              <a:gd name="connsiteY1" fmla="*/ 0 h 2518338"/>
              <a:gd name="connsiteX2" fmla="*/ 1665816 w 1665816"/>
              <a:gd name="connsiteY2" fmla="*/ 277642 h 2518338"/>
              <a:gd name="connsiteX3" fmla="*/ 1665816 w 1665816"/>
              <a:gd name="connsiteY3" fmla="*/ 2518338 h 2518338"/>
              <a:gd name="connsiteX4" fmla="*/ 0 w 1665816"/>
              <a:gd name="connsiteY4" fmla="*/ 2518338 h 2518338"/>
              <a:gd name="connsiteX5" fmla="*/ 0 w 1665816"/>
              <a:gd name="connsiteY5" fmla="*/ 0 h 251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816" h="2518338">
                <a:moveTo>
                  <a:pt x="1665816" y="1"/>
                </a:moveTo>
                <a:lnTo>
                  <a:pt x="1665816" y="2098605"/>
                </a:lnTo>
                <a:cubicBezTo>
                  <a:pt x="1665816" y="2330416"/>
                  <a:pt x="1583591" y="2518337"/>
                  <a:pt x="1482163" y="2518337"/>
                </a:cubicBezTo>
                <a:lnTo>
                  <a:pt x="0" y="2518337"/>
                </a:lnTo>
                <a:lnTo>
                  <a:pt x="0" y="1"/>
                </a:lnTo>
                <a:lnTo>
                  <a:pt x="1665816" y="1"/>
                </a:lnTo>
                <a:close/>
              </a:path>
            </a:pathLst>
          </a:custGeom>
          <a:solidFill>
            <a:schemeClr val="accent2">
              <a:lumMod val="75000"/>
            </a:schemeClr>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70688" tIns="587142" rIns="170688" bIns="170688" numCol="1" spcCol="1270" anchor="ctr" anchorCtr="0">
            <a:noAutofit/>
          </a:bodyPr>
          <a:lstStyle/>
          <a:p>
            <a:pPr lvl="0" algn="ctr" defTabSz="1066800">
              <a:lnSpc>
                <a:spcPct val="90000"/>
              </a:lnSpc>
              <a:spcBef>
                <a:spcPct val="0"/>
              </a:spcBef>
              <a:spcAft>
                <a:spcPct val="35000"/>
              </a:spcAft>
            </a:pPr>
            <a:r>
              <a:rPr lang="zh-CN" altLang="en-US" sz="2400" kern="1200" dirty="0">
                <a:latin typeface="隶书" panose="02010509060101010101" pitchFamily="49" charset="-122"/>
                <a:ea typeface="隶书" panose="02010509060101010101" pitchFamily="49" charset="-122"/>
              </a:rPr>
              <a:t>激发内在活力、推动持续发展的创新平台</a:t>
            </a:r>
            <a:endParaRPr lang="zh-CN" altLang="en-US" sz="2400" kern="1200" dirty="0"/>
          </a:p>
        </p:txBody>
      </p:sp>
      <p:sp>
        <p:nvSpPr>
          <p:cNvPr id="14" name="任意多边形 13"/>
          <p:cNvSpPr/>
          <p:nvPr/>
        </p:nvSpPr>
        <p:spPr>
          <a:xfrm>
            <a:off x="2579201" y="3747395"/>
            <a:ext cx="1511002" cy="832908"/>
          </a:xfrm>
          <a:custGeom>
            <a:avLst/>
            <a:gdLst>
              <a:gd name="connsiteX0" fmla="*/ 0 w 1511002"/>
              <a:gd name="connsiteY0" fmla="*/ 138821 h 832908"/>
              <a:gd name="connsiteX1" fmla="*/ 138821 w 1511002"/>
              <a:gd name="connsiteY1" fmla="*/ 0 h 832908"/>
              <a:gd name="connsiteX2" fmla="*/ 1372181 w 1511002"/>
              <a:gd name="connsiteY2" fmla="*/ 0 h 832908"/>
              <a:gd name="connsiteX3" fmla="*/ 1511002 w 1511002"/>
              <a:gd name="connsiteY3" fmla="*/ 138821 h 832908"/>
              <a:gd name="connsiteX4" fmla="*/ 1511002 w 1511002"/>
              <a:gd name="connsiteY4" fmla="*/ 694087 h 832908"/>
              <a:gd name="connsiteX5" fmla="*/ 1372181 w 1511002"/>
              <a:gd name="connsiteY5" fmla="*/ 832908 h 832908"/>
              <a:gd name="connsiteX6" fmla="*/ 138821 w 1511002"/>
              <a:gd name="connsiteY6" fmla="*/ 832908 h 832908"/>
              <a:gd name="connsiteX7" fmla="*/ 0 w 1511002"/>
              <a:gd name="connsiteY7" fmla="*/ 694087 h 832908"/>
              <a:gd name="connsiteX8" fmla="*/ 0 w 1511002"/>
              <a:gd name="connsiteY8" fmla="*/ 138821 h 83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002" h="832908">
                <a:moveTo>
                  <a:pt x="0" y="138821"/>
                </a:moveTo>
                <a:cubicBezTo>
                  <a:pt x="0" y="62152"/>
                  <a:pt x="62152" y="0"/>
                  <a:pt x="138821" y="0"/>
                </a:cubicBezTo>
                <a:lnTo>
                  <a:pt x="1372181" y="0"/>
                </a:lnTo>
                <a:cubicBezTo>
                  <a:pt x="1448850" y="0"/>
                  <a:pt x="1511002" y="62152"/>
                  <a:pt x="1511002" y="138821"/>
                </a:cubicBezTo>
                <a:lnTo>
                  <a:pt x="1511002" y="694087"/>
                </a:lnTo>
                <a:cubicBezTo>
                  <a:pt x="1511002" y="770756"/>
                  <a:pt x="1448850" y="832908"/>
                  <a:pt x="1372181" y="832908"/>
                </a:cubicBezTo>
                <a:lnTo>
                  <a:pt x="138821" y="832908"/>
                </a:lnTo>
                <a:cubicBezTo>
                  <a:pt x="62152" y="832908"/>
                  <a:pt x="0" y="770756"/>
                  <a:pt x="0" y="694087"/>
                </a:cubicBezTo>
                <a:lnTo>
                  <a:pt x="0" y="138821"/>
                </a:lnTo>
                <a:close/>
              </a:path>
            </a:pathLst>
          </a:custGeom>
          <a:solidFill>
            <a:schemeClr val="accent1"/>
          </a:solidFill>
          <a:effectLst>
            <a:outerShdw blurRad="50800" dist="38100" dir="8100000" algn="tr" rotWithShape="0">
              <a:prstClr val="black">
                <a:alpha val="40000"/>
              </a:prstClr>
            </a:outerShdw>
          </a:effectLst>
        </p:spPr>
        <p:style>
          <a:lnRef idx="3">
            <a:schemeClr val="lt2">
              <a:hueOff val="0"/>
              <a:satOff val="0"/>
              <a:lumOff val="0"/>
              <a:alphaOff val="0"/>
            </a:schemeClr>
          </a:lnRef>
          <a:fillRef idx="1">
            <a:schemeClr val="dk2">
              <a:tint val="60000"/>
              <a:hueOff val="0"/>
              <a:satOff val="0"/>
              <a:lumOff val="0"/>
              <a:alphaOff val="0"/>
            </a:schemeClr>
          </a:fillRef>
          <a:effectRef idx="1">
            <a:scrgbClr r="0" g="0" b="0"/>
          </a:effectRef>
          <a:fontRef idx="minor">
            <a:schemeClr val="dk1">
              <a:hueOff val="0"/>
              <a:satOff val="0"/>
              <a:lumOff val="0"/>
              <a:alphaOff val="0"/>
            </a:schemeClr>
          </a:fontRef>
        </p:style>
        <p:txBody>
          <a:bodyPr spcFirstLastPara="0" vert="horz" wrap="square" lIns="162579" tIns="162579" rIns="162579" bIns="162579" numCol="1" spcCol="1270" anchor="ctr" anchorCtr="0">
            <a:noAutofit/>
          </a:bodyPr>
          <a:lstStyle/>
          <a:p>
            <a:pPr lvl="0" algn="ctr" defTabSz="1422400">
              <a:lnSpc>
                <a:spcPct val="90000"/>
              </a:lnSpc>
              <a:spcBef>
                <a:spcPct val="0"/>
              </a:spcBef>
              <a:spcAft>
                <a:spcPct val="35000"/>
              </a:spcAft>
            </a:pPr>
            <a:r>
              <a:rPr lang="zh-CN" altLang="en-US" sz="2800" kern="1200" dirty="0">
                <a:solidFill>
                  <a:schemeClr val="bg1"/>
                </a:solidFill>
                <a:latin typeface="华文中宋" pitchFamily="2" charset="-122"/>
                <a:ea typeface="华文中宋" pitchFamily="2" charset="-122"/>
              </a:rPr>
              <a:t>功 能</a:t>
            </a:r>
          </a:p>
        </p:txBody>
      </p:sp>
      <p:sp>
        <p:nvSpPr>
          <p:cNvPr id="16" name="任意多边形 15"/>
          <p:cNvSpPr/>
          <p:nvPr/>
        </p:nvSpPr>
        <p:spPr>
          <a:xfrm>
            <a:off x="8450254" y="4593532"/>
            <a:ext cx="1298443" cy="1299600"/>
          </a:xfrm>
          <a:custGeom>
            <a:avLst/>
            <a:gdLst>
              <a:gd name="connsiteX0" fmla="*/ 0 w 1498473"/>
              <a:gd name="connsiteY0" fmla="*/ 749237 h 1498473"/>
              <a:gd name="connsiteX1" fmla="*/ 749237 w 1498473"/>
              <a:gd name="connsiteY1" fmla="*/ 0 h 1498473"/>
              <a:gd name="connsiteX2" fmla="*/ 1498474 w 1498473"/>
              <a:gd name="connsiteY2" fmla="*/ 749237 h 1498473"/>
              <a:gd name="connsiteX3" fmla="*/ 749237 w 1498473"/>
              <a:gd name="connsiteY3" fmla="*/ 1498474 h 1498473"/>
              <a:gd name="connsiteX4" fmla="*/ 0 w 1498473"/>
              <a:gd name="connsiteY4" fmla="*/ 749237 h 149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473" h="1498473">
                <a:moveTo>
                  <a:pt x="0" y="749237"/>
                </a:moveTo>
                <a:cubicBezTo>
                  <a:pt x="0" y="335445"/>
                  <a:pt x="335445" y="0"/>
                  <a:pt x="749237" y="0"/>
                </a:cubicBezTo>
                <a:cubicBezTo>
                  <a:pt x="1163029" y="0"/>
                  <a:pt x="1498474" y="335445"/>
                  <a:pt x="1498474" y="749237"/>
                </a:cubicBezTo>
                <a:cubicBezTo>
                  <a:pt x="1498474" y="1163029"/>
                  <a:pt x="1163029" y="1498474"/>
                  <a:pt x="749237" y="1498474"/>
                </a:cubicBezTo>
                <a:cubicBezTo>
                  <a:pt x="335445" y="1498474"/>
                  <a:pt x="0" y="1163029"/>
                  <a:pt x="0" y="749237"/>
                </a:cubicBezTo>
                <a:close/>
              </a:path>
            </a:pathLst>
          </a:custGeom>
          <a:solidFill>
            <a:schemeClr val="accent1"/>
          </a:solidFill>
          <a:effectLst>
            <a:outerShdw blurRad="50800" dist="38100" dir="8100000" algn="tr" rotWithShape="0">
              <a:prstClr val="black">
                <a:alpha val="40000"/>
              </a:prstClr>
            </a:outerShdw>
          </a:effectLst>
        </p:spPr>
        <p:style>
          <a:lnRef idx="2">
            <a:schemeClr val="lt2">
              <a:hueOff val="0"/>
              <a:satOff val="0"/>
              <a:lumOff val="0"/>
              <a:alphaOff val="0"/>
            </a:schemeClr>
          </a:lnRef>
          <a:fillRef idx="1">
            <a:schemeClr val="dk2">
              <a:hueOff val="0"/>
              <a:satOff val="0"/>
              <a:lumOff val="0"/>
              <a:alphaOff val="0"/>
            </a:schemeClr>
          </a:fillRef>
          <a:effectRef idx="0">
            <a:scrgbClr r="0" g="0" b="0"/>
          </a:effectRef>
          <a:fontRef idx="minor">
            <a:schemeClr val="lt1"/>
          </a:fontRef>
        </p:style>
        <p:txBody>
          <a:bodyPr spcFirstLastPara="0" vert="horz" wrap="square" lIns="244211" tIns="244211" rIns="244211" bIns="244211" numCol="1" spcCol="1270" anchor="ctr" anchorCtr="0">
            <a:noAutofit/>
          </a:bodyPr>
          <a:lstStyle/>
          <a:p>
            <a:pPr lvl="0" algn="ctr" defTabSz="1733550">
              <a:lnSpc>
                <a:spcPct val="90000"/>
              </a:lnSpc>
              <a:spcBef>
                <a:spcPct val="0"/>
              </a:spcBef>
              <a:spcAft>
                <a:spcPct val="35000"/>
              </a:spcAft>
            </a:pPr>
            <a:r>
              <a:rPr lang="zh-CN" altLang="en-US" sz="2800" kern="1200" dirty="0">
                <a:latin typeface="华文中宋" pitchFamily="2" charset="-122"/>
                <a:ea typeface="华文中宋" pitchFamily="2" charset="-122"/>
              </a:rPr>
              <a:t>目标</a:t>
            </a:r>
          </a:p>
        </p:txBody>
      </p:sp>
      <p:sp>
        <p:nvSpPr>
          <p:cNvPr id="17" name="左箭头 16"/>
          <p:cNvSpPr/>
          <p:nvPr/>
        </p:nvSpPr>
        <p:spPr>
          <a:xfrm rot="12900000">
            <a:off x="7396909" y="4173515"/>
            <a:ext cx="1215399" cy="427064"/>
          </a:xfrm>
          <a:prstGeom prst="leftArrow">
            <a:avLst>
              <a:gd name="adj1" fmla="val 60000"/>
              <a:gd name="adj2" fmla="val 50000"/>
            </a:avLst>
          </a:prstGeom>
          <a:solidFill>
            <a:schemeClr val="bg1">
              <a:lumMod val="65000"/>
            </a:schemeClr>
          </a:solidFill>
          <a:effectLst>
            <a:outerShdw blurRad="50800" dist="38100" dir="8100000" algn="tr" rotWithShape="0">
              <a:prstClr val="black">
                <a:alpha val="40000"/>
              </a:prstClr>
            </a:outerShdw>
          </a:effectLst>
        </p:spPr>
        <p:style>
          <a:lnRef idx="0">
            <a:schemeClr val="dk2">
              <a:tint val="60000"/>
              <a:hueOff val="0"/>
              <a:satOff val="0"/>
              <a:lumOff val="0"/>
              <a:alphaOff val="0"/>
            </a:schemeClr>
          </a:lnRef>
          <a:fillRef idx="1">
            <a:schemeClr val="dk2">
              <a:tint val="60000"/>
              <a:hueOff val="0"/>
              <a:satOff val="0"/>
              <a:lumOff val="0"/>
              <a:alphaOff val="0"/>
            </a:schemeClr>
          </a:fillRef>
          <a:effectRef idx="0">
            <a:scrgbClr r="0" g="0" b="0"/>
          </a:effectRef>
          <a:fontRef idx="minor">
            <a:schemeClr val="lt1"/>
          </a:fontRef>
        </p:style>
      </p:sp>
      <p:sp>
        <p:nvSpPr>
          <p:cNvPr id="18" name="任意多边形 17"/>
          <p:cNvSpPr/>
          <p:nvPr/>
        </p:nvSpPr>
        <p:spPr>
          <a:xfrm>
            <a:off x="6795036" y="3469065"/>
            <a:ext cx="1423549" cy="1138839"/>
          </a:xfrm>
          <a:custGeom>
            <a:avLst/>
            <a:gdLst>
              <a:gd name="connsiteX0" fmla="*/ 0 w 1423549"/>
              <a:gd name="connsiteY0" fmla="*/ 113884 h 1138839"/>
              <a:gd name="connsiteX1" fmla="*/ 113884 w 1423549"/>
              <a:gd name="connsiteY1" fmla="*/ 0 h 1138839"/>
              <a:gd name="connsiteX2" fmla="*/ 1309665 w 1423549"/>
              <a:gd name="connsiteY2" fmla="*/ 0 h 1138839"/>
              <a:gd name="connsiteX3" fmla="*/ 1423549 w 1423549"/>
              <a:gd name="connsiteY3" fmla="*/ 113884 h 1138839"/>
              <a:gd name="connsiteX4" fmla="*/ 1423549 w 1423549"/>
              <a:gd name="connsiteY4" fmla="*/ 1024955 h 1138839"/>
              <a:gd name="connsiteX5" fmla="*/ 1309665 w 1423549"/>
              <a:gd name="connsiteY5" fmla="*/ 1138839 h 1138839"/>
              <a:gd name="connsiteX6" fmla="*/ 113884 w 1423549"/>
              <a:gd name="connsiteY6" fmla="*/ 1138839 h 1138839"/>
              <a:gd name="connsiteX7" fmla="*/ 0 w 1423549"/>
              <a:gd name="connsiteY7" fmla="*/ 1024955 h 1138839"/>
              <a:gd name="connsiteX8" fmla="*/ 0 w 1423549"/>
              <a:gd name="connsiteY8" fmla="*/ 113884 h 1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549" h="1138839">
                <a:moveTo>
                  <a:pt x="0" y="113884"/>
                </a:moveTo>
                <a:cubicBezTo>
                  <a:pt x="0" y="50988"/>
                  <a:pt x="50988" y="0"/>
                  <a:pt x="113884" y="0"/>
                </a:cubicBezTo>
                <a:lnTo>
                  <a:pt x="1309665" y="0"/>
                </a:lnTo>
                <a:cubicBezTo>
                  <a:pt x="1372561" y="0"/>
                  <a:pt x="1423549" y="50988"/>
                  <a:pt x="1423549" y="113884"/>
                </a:cubicBezTo>
                <a:lnTo>
                  <a:pt x="1423549" y="1024955"/>
                </a:lnTo>
                <a:cubicBezTo>
                  <a:pt x="1423549" y="1087851"/>
                  <a:pt x="1372561" y="1138839"/>
                  <a:pt x="1309665" y="1138839"/>
                </a:cubicBezTo>
                <a:lnTo>
                  <a:pt x="113884" y="1138839"/>
                </a:lnTo>
                <a:cubicBezTo>
                  <a:pt x="50988" y="1138839"/>
                  <a:pt x="0" y="1087851"/>
                  <a:pt x="0" y="1024955"/>
                </a:cubicBezTo>
                <a:lnTo>
                  <a:pt x="0" y="113884"/>
                </a:lnTo>
                <a:close/>
              </a:path>
            </a:pathLst>
          </a:custGeom>
          <a:solidFill>
            <a:schemeClr val="accent6">
              <a:lumMod val="75000"/>
            </a:schemeClr>
          </a:solidFill>
          <a:effectLst>
            <a:outerShdw blurRad="50800" dist="38100" dir="8100000" algn="tr" rotWithShape="0">
              <a:prstClr val="black">
                <a:alpha val="40000"/>
              </a:prstClr>
            </a:outerShdw>
          </a:effectLst>
        </p:spPr>
        <p:style>
          <a:lnRef idx="2">
            <a:schemeClr val="lt2">
              <a:hueOff val="0"/>
              <a:satOff val="0"/>
              <a:lumOff val="0"/>
              <a:alphaOff val="0"/>
            </a:schemeClr>
          </a:lnRef>
          <a:fillRef idx="1">
            <a:schemeClr val="dk2">
              <a:hueOff val="0"/>
              <a:satOff val="0"/>
              <a:lumOff val="0"/>
              <a:alphaOff val="0"/>
            </a:schemeClr>
          </a:fillRef>
          <a:effectRef idx="0">
            <a:scrgbClr r="0" g="0" b="0"/>
          </a:effectRef>
          <a:fontRef idx="minor">
            <a:schemeClr val="lt1"/>
          </a:fontRef>
        </p:style>
        <p:txBody>
          <a:bodyPr spcFirstLastPara="0" vert="horz" wrap="square" lIns="71455" tIns="71455" rIns="71455" bIns="71455" numCol="1" spcCol="1270" anchor="ctr" anchorCtr="0">
            <a:noAutofit/>
          </a:bodyPr>
          <a:lstStyle/>
          <a:p>
            <a:pPr lvl="0" algn="ctr" defTabSz="889000">
              <a:lnSpc>
                <a:spcPct val="90000"/>
              </a:lnSpc>
              <a:spcBef>
                <a:spcPct val="0"/>
              </a:spcBef>
              <a:spcAft>
                <a:spcPct val="35000"/>
              </a:spcAft>
            </a:pPr>
            <a:r>
              <a:rPr lang="zh-CN" altLang="zh-CN" sz="2000" kern="1200" dirty="0">
                <a:latin typeface="隶书" panose="02010509060101010101" pitchFamily="49" charset="-122"/>
                <a:ea typeface="隶书" panose="02010509060101010101" pitchFamily="49" charset="-122"/>
              </a:rPr>
              <a:t>人人都是源头数据的采集者</a:t>
            </a:r>
            <a:endParaRPr lang="zh-CN" altLang="en-US" sz="2000" kern="1200" dirty="0"/>
          </a:p>
        </p:txBody>
      </p:sp>
      <p:sp>
        <p:nvSpPr>
          <p:cNvPr id="19" name="左箭头 18"/>
          <p:cNvSpPr/>
          <p:nvPr/>
        </p:nvSpPr>
        <p:spPr>
          <a:xfrm rot="16200000">
            <a:off x="8566391" y="3564721"/>
            <a:ext cx="1215399" cy="427064"/>
          </a:xfrm>
          <a:prstGeom prst="leftArrow">
            <a:avLst>
              <a:gd name="adj1" fmla="val 60000"/>
              <a:gd name="adj2" fmla="val 50000"/>
            </a:avLst>
          </a:prstGeom>
          <a:solidFill>
            <a:schemeClr val="bg1">
              <a:lumMod val="65000"/>
            </a:schemeClr>
          </a:solidFill>
          <a:effectLst>
            <a:outerShdw blurRad="50800" dist="38100" dir="8100000" algn="tr" rotWithShape="0">
              <a:prstClr val="black">
                <a:alpha val="40000"/>
              </a:prstClr>
            </a:outerShdw>
          </a:effectLst>
        </p:spPr>
        <p:style>
          <a:lnRef idx="0">
            <a:schemeClr val="dk2">
              <a:tint val="60000"/>
              <a:hueOff val="0"/>
              <a:satOff val="0"/>
              <a:lumOff val="0"/>
              <a:alphaOff val="0"/>
            </a:schemeClr>
          </a:lnRef>
          <a:fillRef idx="1">
            <a:schemeClr val="dk2">
              <a:tint val="60000"/>
              <a:hueOff val="0"/>
              <a:satOff val="0"/>
              <a:lumOff val="0"/>
              <a:alphaOff val="0"/>
            </a:schemeClr>
          </a:fillRef>
          <a:effectRef idx="0">
            <a:scrgbClr r="0" g="0" b="0"/>
          </a:effectRef>
          <a:fontRef idx="minor">
            <a:schemeClr val="lt1"/>
          </a:fontRef>
        </p:style>
      </p:sp>
      <p:sp>
        <p:nvSpPr>
          <p:cNvPr id="20" name="任意多边形 19"/>
          <p:cNvSpPr/>
          <p:nvPr/>
        </p:nvSpPr>
        <p:spPr>
          <a:xfrm>
            <a:off x="8462316" y="2601134"/>
            <a:ext cx="1423549" cy="1138839"/>
          </a:xfrm>
          <a:custGeom>
            <a:avLst/>
            <a:gdLst>
              <a:gd name="connsiteX0" fmla="*/ 0 w 1423549"/>
              <a:gd name="connsiteY0" fmla="*/ 113884 h 1138839"/>
              <a:gd name="connsiteX1" fmla="*/ 113884 w 1423549"/>
              <a:gd name="connsiteY1" fmla="*/ 0 h 1138839"/>
              <a:gd name="connsiteX2" fmla="*/ 1309665 w 1423549"/>
              <a:gd name="connsiteY2" fmla="*/ 0 h 1138839"/>
              <a:gd name="connsiteX3" fmla="*/ 1423549 w 1423549"/>
              <a:gd name="connsiteY3" fmla="*/ 113884 h 1138839"/>
              <a:gd name="connsiteX4" fmla="*/ 1423549 w 1423549"/>
              <a:gd name="connsiteY4" fmla="*/ 1024955 h 1138839"/>
              <a:gd name="connsiteX5" fmla="*/ 1309665 w 1423549"/>
              <a:gd name="connsiteY5" fmla="*/ 1138839 h 1138839"/>
              <a:gd name="connsiteX6" fmla="*/ 113884 w 1423549"/>
              <a:gd name="connsiteY6" fmla="*/ 1138839 h 1138839"/>
              <a:gd name="connsiteX7" fmla="*/ 0 w 1423549"/>
              <a:gd name="connsiteY7" fmla="*/ 1024955 h 1138839"/>
              <a:gd name="connsiteX8" fmla="*/ 0 w 1423549"/>
              <a:gd name="connsiteY8" fmla="*/ 113884 h 1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549" h="1138839">
                <a:moveTo>
                  <a:pt x="0" y="113884"/>
                </a:moveTo>
                <a:cubicBezTo>
                  <a:pt x="0" y="50988"/>
                  <a:pt x="50988" y="0"/>
                  <a:pt x="113884" y="0"/>
                </a:cubicBezTo>
                <a:lnTo>
                  <a:pt x="1309665" y="0"/>
                </a:lnTo>
                <a:cubicBezTo>
                  <a:pt x="1372561" y="0"/>
                  <a:pt x="1423549" y="50988"/>
                  <a:pt x="1423549" y="113884"/>
                </a:cubicBezTo>
                <a:lnTo>
                  <a:pt x="1423549" y="1024955"/>
                </a:lnTo>
                <a:cubicBezTo>
                  <a:pt x="1423549" y="1087851"/>
                  <a:pt x="1372561" y="1138839"/>
                  <a:pt x="1309665" y="1138839"/>
                </a:cubicBezTo>
                <a:lnTo>
                  <a:pt x="113884" y="1138839"/>
                </a:lnTo>
                <a:cubicBezTo>
                  <a:pt x="50988" y="1138839"/>
                  <a:pt x="0" y="1087851"/>
                  <a:pt x="0" y="1024955"/>
                </a:cubicBezTo>
                <a:lnTo>
                  <a:pt x="0" y="113884"/>
                </a:lnTo>
                <a:close/>
              </a:path>
            </a:pathLst>
          </a:custGeom>
          <a:solidFill>
            <a:schemeClr val="accent2">
              <a:lumMod val="75000"/>
            </a:schemeClr>
          </a:solidFill>
          <a:effectLst>
            <a:outerShdw blurRad="50800" dist="38100" dir="8100000" algn="tr" rotWithShape="0">
              <a:prstClr val="black">
                <a:alpha val="40000"/>
              </a:prstClr>
            </a:outerShdw>
          </a:effectLst>
        </p:spPr>
        <p:style>
          <a:lnRef idx="2">
            <a:schemeClr val="lt2">
              <a:hueOff val="0"/>
              <a:satOff val="0"/>
              <a:lumOff val="0"/>
              <a:alphaOff val="0"/>
            </a:schemeClr>
          </a:lnRef>
          <a:fillRef idx="1">
            <a:schemeClr val="dk2">
              <a:hueOff val="0"/>
              <a:satOff val="0"/>
              <a:lumOff val="0"/>
              <a:alphaOff val="0"/>
            </a:schemeClr>
          </a:fillRef>
          <a:effectRef idx="0">
            <a:scrgbClr r="0" g="0" b="0"/>
          </a:effectRef>
          <a:fontRef idx="minor">
            <a:schemeClr val="lt1"/>
          </a:fontRef>
        </p:style>
        <p:txBody>
          <a:bodyPr spcFirstLastPara="0" vert="horz" wrap="square" lIns="71455" tIns="71455" rIns="71455" bIns="71455" numCol="1" spcCol="1270" anchor="ctr" anchorCtr="0">
            <a:noAutofit/>
          </a:bodyPr>
          <a:lstStyle/>
          <a:p>
            <a:pPr lvl="0" algn="ctr" defTabSz="889000">
              <a:lnSpc>
                <a:spcPct val="90000"/>
              </a:lnSpc>
              <a:spcBef>
                <a:spcPct val="0"/>
              </a:spcBef>
              <a:spcAft>
                <a:spcPct val="35000"/>
              </a:spcAft>
            </a:pPr>
            <a:r>
              <a:rPr lang="zh-CN" altLang="zh-CN" sz="2000" kern="1200" dirty="0">
                <a:latin typeface="隶书" panose="02010509060101010101" pitchFamily="49" charset="-122"/>
                <a:ea typeface="隶书" panose="02010509060101010101" pitchFamily="49" charset="-122"/>
              </a:rPr>
              <a:t>源头数据一经产生立即采集</a:t>
            </a:r>
            <a:endParaRPr lang="zh-CN" altLang="en-US" sz="2000" kern="1200" dirty="0"/>
          </a:p>
        </p:txBody>
      </p:sp>
      <p:sp>
        <p:nvSpPr>
          <p:cNvPr id="21" name="左箭头 20"/>
          <p:cNvSpPr/>
          <p:nvPr/>
        </p:nvSpPr>
        <p:spPr>
          <a:xfrm rot="19500000">
            <a:off x="9735873" y="4173515"/>
            <a:ext cx="1215399" cy="427064"/>
          </a:xfrm>
          <a:prstGeom prst="leftArrow">
            <a:avLst>
              <a:gd name="adj1" fmla="val 60000"/>
              <a:gd name="adj2" fmla="val 50000"/>
            </a:avLst>
          </a:prstGeom>
          <a:solidFill>
            <a:schemeClr val="bg1">
              <a:lumMod val="65000"/>
            </a:schemeClr>
          </a:solidFill>
          <a:effectLst>
            <a:outerShdw blurRad="50800" dist="38100" dir="8100000" algn="tr" rotWithShape="0">
              <a:prstClr val="black">
                <a:alpha val="40000"/>
              </a:prstClr>
            </a:outerShdw>
          </a:effectLst>
        </p:spPr>
        <p:style>
          <a:lnRef idx="0">
            <a:schemeClr val="dk2">
              <a:tint val="60000"/>
              <a:hueOff val="0"/>
              <a:satOff val="0"/>
              <a:lumOff val="0"/>
              <a:alphaOff val="0"/>
            </a:schemeClr>
          </a:lnRef>
          <a:fillRef idx="1">
            <a:schemeClr val="dk2">
              <a:tint val="60000"/>
              <a:hueOff val="0"/>
              <a:satOff val="0"/>
              <a:lumOff val="0"/>
              <a:alphaOff val="0"/>
            </a:schemeClr>
          </a:fillRef>
          <a:effectRef idx="0">
            <a:scrgbClr r="0" g="0" b="0"/>
          </a:effectRef>
          <a:fontRef idx="minor">
            <a:schemeClr val="lt1"/>
          </a:fontRef>
        </p:style>
      </p:sp>
      <p:sp>
        <p:nvSpPr>
          <p:cNvPr id="22" name="任意多边形 21"/>
          <p:cNvSpPr/>
          <p:nvPr/>
        </p:nvSpPr>
        <p:spPr>
          <a:xfrm>
            <a:off x="10129596" y="3469065"/>
            <a:ext cx="1423549" cy="1138839"/>
          </a:xfrm>
          <a:custGeom>
            <a:avLst/>
            <a:gdLst>
              <a:gd name="connsiteX0" fmla="*/ 0 w 1423549"/>
              <a:gd name="connsiteY0" fmla="*/ 113884 h 1138839"/>
              <a:gd name="connsiteX1" fmla="*/ 113884 w 1423549"/>
              <a:gd name="connsiteY1" fmla="*/ 0 h 1138839"/>
              <a:gd name="connsiteX2" fmla="*/ 1309665 w 1423549"/>
              <a:gd name="connsiteY2" fmla="*/ 0 h 1138839"/>
              <a:gd name="connsiteX3" fmla="*/ 1423549 w 1423549"/>
              <a:gd name="connsiteY3" fmla="*/ 113884 h 1138839"/>
              <a:gd name="connsiteX4" fmla="*/ 1423549 w 1423549"/>
              <a:gd name="connsiteY4" fmla="*/ 1024955 h 1138839"/>
              <a:gd name="connsiteX5" fmla="*/ 1309665 w 1423549"/>
              <a:gd name="connsiteY5" fmla="*/ 1138839 h 1138839"/>
              <a:gd name="connsiteX6" fmla="*/ 113884 w 1423549"/>
              <a:gd name="connsiteY6" fmla="*/ 1138839 h 1138839"/>
              <a:gd name="connsiteX7" fmla="*/ 0 w 1423549"/>
              <a:gd name="connsiteY7" fmla="*/ 1024955 h 1138839"/>
              <a:gd name="connsiteX8" fmla="*/ 0 w 1423549"/>
              <a:gd name="connsiteY8" fmla="*/ 113884 h 1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549" h="1138839">
                <a:moveTo>
                  <a:pt x="0" y="113884"/>
                </a:moveTo>
                <a:cubicBezTo>
                  <a:pt x="0" y="50988"/>
                  <a:pt x="50988" y="0"/>
                  <a:pt x="113884" y="0"/>
                </a:cubicBezTo>
                <a:lnTo>
                  <a:pt x="1309665" y="0"/>
                </a:lnTo>
                <a:cubicBezTo>
                  <a:pt x="1372561" y="0"/>
                  <a:pt x="1423549" y="50988"/>
                  <a:pt x="1423549" y="113884"/>
                </a:cubicBezTo>
                <a:lnTo>
                  <a:pt x="1423549" y="1024955"/>
                </a:lnTo>
                <a:cubicBezTo>
                  <a:pt x="1423549" y="1087851"/>
                  <a:pt x="1372561" y="1138839"/>
                  <a:pt x="1309665" y="1138839"/>
                </a:cubicBezTo>
                <a:lnTo>
                  <a:pt x="113884" y="1138839"/>
                </a:lnTo>
                <a:cubicBezTo>
                  <a:pt x="50988" y="1138839"/>
                  <a:pt x="0" y="1087851"/>
                  <a:pt x="0" y="1024955"/>
                </a:cubicBezTo>
                <a:lnTo>
                  <a:pt x="0" y="113884"/>
                </a:lnTo>
                <a:close/>
              </a:path>
            </a:pathLst>
          </a:custGeom>
          <a:solidFill>
            <a:schemeClr val="accent6">
              <a:lumMod val="75000"/>
            </a:schemeClr>
          </a:solidFill>
          <a:effectLst>
            <a:outerShdw blurRad="50800" dist="38100" dir="8100000" algn="tr" rotWithShape="0">
              <a:prstClr val="black">
                <a:alpha val="40000"/>
              </a:prstClr>
            </a:outerShdw>
          </a:effectLst>
        </p:spPr>
        <p:style>
          <a:lnRef idx="2">
            <a:schemeClr val="lt2">
              <a:hueOff val="0"/>
              <a:satOff val="0"/>
              <a:lumOff val="0"/>
              <a:alphaOff val="0"/>
            </a:schemeClr>
          </a:lnRef>
          <a:fillRef idx="1">
            <a:schemeClr val="dk2">
              <a:hueOff val="0"/>
              <a:satOff val="0"/>
              <a:lumOff val="0"/>
              <a:alphaOff val="0"/>
            </a:schemeClr>
          </a:fillRef>
          <a:effectRef idx="0">
            <a:scrgbClr r="0" g="0" b="0"/>
          </a:effectRef>
          <a:fontRef idx="minor">
            <a:schemeClr val="lt1"/>
          </a:fontRef>
        </p:style>
        <p:txBody>
          <a:bodyPr spcFirstLastPara="0" vert="horz" wrap="square" lIns="71455" tIns="71455" rIns="71455" bIns="71455" numCol="1" spcCol="1270" anchor="ctr" anchorCtr="0">
            <a:noAutofit/>
          </a:bodyPr>
          <a:lstStyle/>
          <a:p>
            <a:pPr lvl="0" algn="ctr" defTabSz="889000">
              <a:lnSpc>
                <a:spcPct val="90000"/>
              </a:lnSpc>
              <a:spcBef>
                <a:spcPct val="0"/>
              </a:spcBef>
              <a:spcAft>
                <a:spcPct val="35000"/>
              </a:spcAft>
            </a:pPr>
            <a:r>
              <a:rPr lang="zh-CN" altLang="zh-CN" sz="2000" kern="1200" dirty="0">
                <a:latin typeface="隶书" panose="02010509060101010101" pitchFamily="49" charset="-122"/>
                <a:ea typeface="隶书" panose="02010509060101010101" pitchFamily="49" charset="-122"/>
              </a:rPr>
              <a:t>人人都是数据的使用和监督者</a:t>
            </a:r>
            <a:endParaRPr lang="zh-CN" altLang="en-US" sz="2000" kern="1200" dirty="0"/>
          </a:p>
        </p:txBody>
      </p:sp>
      <p:cxnSp>
        <p:nvCxnSpPr>
          <p:cNvPr id="8" name="直接连接符 7"/>
          <p:cNvCxnSpPr/>
          <p:nvPr/>
        </p:nvCxnSpPr>
        <p:spPr>
          <a:xfrm>
            <a:off x="6303891" y="1845019"/>
            <a:ext cx="0" cy="1624046"/>
          </a:xfrm>
          <a:prstGeom prst="line">
            <a:avLst/>
          </a:prstGeom>
          <a:ln w="28575">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a:cxnSpLocks/>
          </p:cNvCxnSpPr>
          <p:nvPr/>
        </p:nvCxnSpPr>
        <p:spPr>
          <a:xfrm>
            <a:off x="6303891" y="2939229"/>
            <a:ext cx="21261" cy="3918771"/>
          </a:xfrm>
          <a:prstGeom prst="line">
            <a:avLst/>
          </a:prstGeom>
          <a:ln w="28575">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27" name="椭圆 45"/>
          <p:cNvSpPr>
            <a:spLocks noChangeArrowheads="1"/>
          </p:cNvSpPr>
          <p:nvPr/>
        </p:nvSpPr>
        <p:spPr bwMode="auto">
          <a:xfrm>
            <a:off x="6226652" y="3610249"/>
            <a:ext cx="169132" cy="168004"/>
          </a:xfrm>
          <a:prstGeom prst="ellipse">
            <a:avLst/>
          </a:prstGeom>
          <a:solidFill>
            <a:schemeClr val="bg1">
              <a:lumMod val="50000"/>
            </a:schemeClr>
          </a:solidFill>
          <a:ln>
            <a:noFill/>
          </a:ln>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5">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3" name="直接连接符 2"/>
          <p:cNvCxnSpPr>
            <a:cxnSpLocks/>
          </p:cNvCxnSpPr>
          <p:nvPr/>
        </p:nvCxnSpPr>
        <p:spPr>
          <a:xfrm>
            <a:off x="-387626" y="1867014"/>
            <a:ext cx="10000101"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椭圆 45"/>
          <p:cNvSpPr>
            <a:spLocks noChangeArrowheads="1"/>
          </p:cNvSpPr>
          <p:nvPr/>
        </p:nvSpPr>
        <p:spPr bwMode="auto">
          <a:xfrm>
            <a:off x="9554165" y="1783012"/>
            <a:ext cx="169132" cy="168004"/>
          </a:xfrm>
          <a:prstGeom prst="ellipse">
            <a:avLst/>
          </a:prstGeom>
          <a:solidFill>
            <a:schemeClr val="bg1">
              <a:lumMod val="50000"/>
            </a:schemeClr>
          </a:solidFill>
          <a:ln>
            <a:noFill/>
          </a:ln>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5">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矩形 24">
            <a:extLst>
              <a:ext uri="{FF2B5EF4-FFF2-40B4-BE49-F238E27FC236}">
                <a16:creationId xmlns:a16="http://schemas.microsoft.com/office/drawing/2014/main" id="{E02B0CC2-4145-48F1-A0E8-6488AABBB699}"/>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26" name="矩形 25">
            <a:extLst>
              <a:ext uri="{FF2B5EF4-FFF2-40B4-BE49-F238E27FC236}">
                <a16:creationId xmlns:a16="http://schemas.microsoft.com/office/drawing/2014/main" id="{3C0C94B4-7BA9-4405-AB88-8A214CFDFE15}"/>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F82530E6-F774-4E12-8A5B-2EECD3B41985}"/>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矩形 28">
            <a:extLst>
              <a:ext uri="{FF2B5EF4-FFF2-40B4-BE49-F238E27FC236}">
                <a16:creationId xmlns:a16="http://schemas.microsoft.com/office/drawing/2014/main" id="{98C885C2-AB03-4A5D-BABE-48B9283BFDC7}"/>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标题 1">
            <a:extLst>
              <a:ext uri="{FF2B5EF4-FFF2-40B4-BE49-F238E27FC236}">
                <a16:creationId xmlns:a16="http://schemas.microsoft.com/office/drawing/2014/main" id="{72973C0E-A0B6-465B-B55E-FDE0E3A4BC8A}"/>
              </a:ext>
            </a:extLst>
          </p:cNvPr>
          <p:cNvSpPr txBox="1">
            <a:spLocks/>
          </p:cNvSpPr>
          <p:nvPr/>
        </p:nvSpPr>
        <p:spPr>
          <a:xfrm>
            <a:off x="1290227" y="52764"/>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诊改是学校治理的制度机制建设</a:t>
            </a:r>
          </a:p>
        </p:txBody>
      </p:sp>
      <p:sp>
        <p:nvSpPr>
          <p:cNvPr id="31" name="矩形 30">
            <a:extLst>
              <a:ext uri="{FF2B5EF4-FFF2-40B4-BE49-F238E27FC236}">
                <a16:creationId xmlns:a16="http://schemas.microsoft.com/office/drawing/2014/main" id="{0EE0EF57-CCF7-498A-BD9F-19CF4C4DA229}"/>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32" name="矩形 31">
            <a:extLst>
              <a:ext uri="{FF2B5EF4-FFF2-40B4-BE49-F238E27FC236}">
                <a16:creationId xmlns:a16="http://schemas.microsoft.com/office/drawing/2014/main" id="{6330A868-03A5-40A5-92AA-320D846293A5}"/>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01945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250"/>
                                        <p:tgtEl>
                                          <p:spTgt spid="23"/>
                                        </p:tgtEl>
                                      </p:cBhvr>
                                    </p:animEffect>
                                  </p:childTnLst>
                                </p:cTn>
                              </p:par>
                            </p:childTnLst>
                          </p:cTn>
                        </p:par>
                        <p:par>
                          <p:cTn id="18" fill="hold">
                            <p:stCondLst>
                              <p:cond delay="125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250"/>
                                        <p:tgtEl>
                                          <p:spTgt spid="27"/>
                                        </p:tgtEl>
                                      </p:cBhvr>
                                    </p:animEffect>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250"/>
                                        <p:tgtEl>
                                          <p:spTgt spid="24"/>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par>
                          <p:cTn id="57" fill="hold">
                            <p:stCondLst>
                              <p:cond delay="3000"/>
                            </p:stCondLst>
                            <p:childTnLst>
                              <p:par>
                                <p:cTn id="58" presetID="2" presetClass="entr" presetSubtype="9"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0-#ppt_w/2"/>
                                          </p:val>
                                        </p:tav>
                                        <p:tav tm="100000">
                                          <p:val>
                                            <p:strVal val="#ppt_x"/>
                                          </p:val>
                                        </p:tav>
                                      </p:tavLst>
                                    </p:anim>
                                    <p:anim calcmode="lin" valueType="num">
                                      <p:cBhvr additive="base">
                                        <p:cTn id="61" dur="500" fill="hold"/>
                                        <p:tgtEl>
                                          <p:spTgt spid="18"/>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0-#ppt_h/2"/>
                                          </p:val>
                                        </p:tav>
                                        <p:tav tm="100000">
                                          <p:val>
                                            <p:strVal val="#ppt_y"/>
                                          </p:val>
                                        </p:tav>
                                      </p:tavLst>
                                    </p:anim>
                                  </p:childTnLst>
                                </p:cTn>
                              </p:par>
                              <p:par>
                                <p:cTn id="66" presetID="2" presetClass="entr" presetSubtype="3"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1"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childTnLst>
                          </p:cTn>
                        </p:par>
                        <p:par>
                          <p:cTn id="77" fill="hold">
                            <p:stCondLst>
                              <p:cond delay="3500"/>
                            </p:stCondLst>
                            <p:childTnLst>
                              <p:par>
                                <p:cTn id="78" presetID="31"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750" fill="hold"/>
                                        <p:tgtEl>
                                          <p:spTgt spid="16"/>
                                        </p:tgtEl>
                                        <p:attrNameLst>
                                          <p:attrName>ppt_w</p:attrName>
                                        </p:attrNameLst>
                                      </p:cBhvr>
                                      <p:tavLst>
                                        <p:tav tm="0">
                                          <p:val>
                                            <p:fltVal val="0"/>
                                          </p:val>
                                        </p:tav>
                                        <p:tav tm="100000">
                                          <p:val>
                                            <p:strVal val="#ppt_w"/>
                                          </p:val>
                                        </p:tav>
                                      </p:tavLst>
                                    </p:anim>
                                    <p:anim calcmode="lin" valueType="num">
                                      <p:cBhvr>
                                        <p:cTn id="81" dur="750" fill="hold"/>
                                        <p:tgtEl>
                                          <p:spTgt spid="16"/>
                                        </p:tgtEl>
                                        <p:attrNameLst>
                                          <p:attrName>ppt_h</p:attrName>
                                        </p:attrNameLst>
                                      </p:cBhvr>
                                      <p:tavLst>
                                        <p:tav tm="0">
                                          <p:val>
                                            <p:fltVal val="0"/>
                                          </p:val>
                                        </p:tav>
                                        <p:tav tm="100000">
                                          <p:val>
                                            <p:strVal val="#ppt_h"/>
                                          </p:val>
                                        </p:tav>
                                      </p:tavLst>
                                    </p:anim>
                                    <p:anim calcmode="lin" valueType="num">
                                      <p:cBhvr>
                                        <p:cTn id="82" dur="750" fill="hold"/>
                                        <p:tgtEl>
                                          <p:spTgt spid="16"/>
                                        </p:tgtEl>
                                        <p:attrNameLst>
                                          <p:attrName>style.rotation</p:attrName>
                                        </p:attrNameLst>
                                      </p:cBhvr>
                                      <p:tavLst>
                                        <p:tav tm="0">
                                          <p:val>
                                            <p:fltVal val="90"/>
                                          </p:val>
                                        </p:tav>
                                        <p:tav tm="100000">
                                          <p:val>
                                            <p:fltVal val="0"/>
                                          </p:val>
                                        </p:tav>
                                      </p:tavLst>
                                    </p:anim>
                                    <p:animEffect transition="in" filter="fade">
                                      <p:cBhvr>
                                        <p:cTn id="8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P spid="16" grpId="0" animBg="1"/>
      <p:bldP spid="18" grpId="0" animBg="1"/>
      <p:bldP spid="20" grpId="0" animBg="1"/>
      <p:bldP spid="22" grpId="0" animBg="1"/>
      <p:bldP spid="27"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663712" y="1151309"/>
            <a:ext cx="6096000" cy="679809"/>
            <a:chOff x="584200" y="256786"/>
            <a:chExt cx="6096000" cy="679809"/>
          </a:xfrm>
        </p:grpSpPr>
        <p:sp>
          <p:nvSpPr>
            <p:cNvPr id="16" name="矩形 15"/>
            <p:cNvSpPr/>
            <p:nvPr/>
          </p:nvSpPr>
          <p:spPr>
            <a:xfrm>
              <a:off x="584200" y="256786"/>
              <a:ext cx="6096000" cy="679809"/>
            </a:xfrm>
            <a:prstGeom prst="rect">
              <a:avLst/>
            </a:prstGeom>
            <a:solidFill>
              <a:schemeClr val="accent2">
                <a:lumMod val="7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93749" y="301386"/>
              <a:ext cx="5211683" cy="523220"/>
            </a:xfrm>
            <a:prstGeom prst="rect">
              <a:avLst/>
            </a:prstGeom>
          </p:spPr>
          <p:txBody>
            <a:bodyPr wrap="none">
              <a:spAutoFit/>
            </a:bodyPr>
            <a:lstStyle/>
            <a:p>
              <a:r>
                <a:rPr lang="zh-CN" altLang="en-US" sz="2800" dirty="0">
                  <a:solidFill>
                    <a:schemeClr val="bg1"/>
                  </a:solidFill>
                  <a:latin typeface="华文中宋" pitchFamily="2" charset="-122"/>
                  <a:ea typeface="华文中宋" pitchFamily="2" charset="-122"/>
                </a:rPr>
                <a:t>诊改的设计是一次制度机制创新</a:t>
              </a:r>
              <a:endParaRPr lang="zh-CN" altLang="en-US" sz="2400" dirty="0">
                <a:solidFill>
                  <a:schemeClr val="bg1"/>
                </a:solidFill>
                <a:latin typeface="华文中宋" pitchFamily="2" charset="-122"/>
                <a:ea typeface="华文中宋" pitchFamily="2" charset="-122"/>
              </a:endParaRPr>
            </a:p>
          </p:txBody>
        </p:sp>
      </p:grpSp>
      <p:sp>
        <p:nvSpPr>
          <p:cNvPr id="6" name="矩形 5"/>
          <p:cNvSpPr/>
          <p:nvPr/>
        </p:nvSpPr>
        <p:spPr>
          <a:xfrm>
            <a:off x="1152662" y="1979067"/>
            <a:ext cx="9899650" cy="400110"/>
          </a:xfrm>
          <a:prstGeom prst="rect">
            <a:avLst/>
          </a:prstGeom>
        </p:spPr>
        <p:txBody>
          <a:bodyPr wrap="square">
            <a:spAutoFit/>
          </a:bodyPr>
          <a:lstStyle/>
          <a:p>
            <a:r>
              <a:rPr lang="zh-CN" altLang="en-US" sz="2000" dirty="0">
                <a:solidFill>
                  <a:prstClr val="black"/>
                </a:solidFill>
                <a:latin typeface="隶书" panose="02010509060101010101" pitchFamily="49" charset="-122"/>
                <a:ea typeface="隶书" panose="02010509060101010101" pitchFamily="49" charset="-122"/>
              </a:rPr>
              <a:t>落实教育部</a:t>
            </a:r>
            <a:r>
              <a:rPr lang="en-US" altLang="zh-CN" sz="2000" dirty="0">
                <a:solidFill>
                  <a:prstClr val="black"/>
                </a:solidFill>
                <a:latin typeface="隶书" panose="02010509060101010101" pitchFamily="49" charset="-122"/>
                <a:ea typeface="隶书" panose="02010509060101010101" pitchFamily="49" charset="-122"/>
              </a:rPr>
              <a:t>《</a:t>
            </a:r>
            <a:r>
              <a:rPr lang="zh-CN" altLang="en-US" sz="2000" dirty="0">
                <a:solidFill>
                  <a:prstClr val="black"/>
                </a:solidFill>
                <a:latin typeface="隶书" panose="02010509060101010101" pitchFamily="49" charset="-122"/>
                <a:ea typeface="隶书" panose="02010509060101010101" pitchFamily="49" charset="-122"/>
              </a:rPr>
              <a:t>关于深入推进教育管办评分离促进政府职能转变的若干意见</a:t>
            </a:r>
            <a:r>
              <a:rPr lang="en-US" altLang="zh-CN" sz="2000" dirty="0">
                <a:solidFill>
                  <a:prstClr val="black"/>
                </a:solidFill>
                <a:latin typeface="隶书" panose="02010509060101010101" pitchFamily="49" charset="-122"/>
                <a:ea typeface="隶书" panose="02010509060101010101" pitchFamily="49" charset="-122"/>
              </a:rPr>
              <a:t>》</a:t>
            </a:r>
            <a:r>
              <a:rPr lang="zh-CN" altLang="en-US" sz="2000" dirty="0">
                <a:solidFill>
                  <a:prstClr val="black"/>
                </a:solidFill>
                <a:latin typeface="隶书" panose="02010509060101010101" pitchFamily="49" charset="-122"/>
                <a:ea typeface="隶书" panose="02010509060101010101" pitchFamily="49" charset="-122"/>
              </a:rPr>
              <a:t>的有力举措</a:t>
            </a:r>
            <a:endParaRPr lang="zh-CN" altLang="en-US" dirty="0"/>
          </a:p>
        </p:txBody>
      </p:sp>
      <p:sp>
        <p:nvSpPr>
          <p:cNvPr id="7" name="矩形 6"/>
          <p:cNvSpPr/>
          <p:nvPr/>
        </p:nvSpPr>
        <p:spPr>
          <a:xfrm>
            <a:off x="1152662" y="2473244"/>
            <a:ext cx="3797300" cy="369332"/>
          </a:xfrm>
          <a:prstGeom prst="rect">
            <a:avLst/>
          </a:prstGeom>
        </p:spPr>
        <p:txBody>
          <a:bodyPr wrap="square">
            <a:spAutoFit/>
          </a:bodyPr>
          <a:lstStyle/>
          <a:p>
            <a:pPr lvl="0">
              <a:lnSpc>
                <a:spcPct val="90000"/>
              </a:lnSpc>
              <a:spcBef>
                <a:spcPts val="1000"/>
              </a:spcBef>
            </a:pPr>
            <a:r>
              <a:rPr lang="zh-CN" altLang="en-US" sz="2000" dirty="0">
                <a:solidFill>
                  <a:prstClr val="black"/>
                </a:solidFill>
                <a:latin typeface="隶书" panose="02010509060101010101" pitchFamily="49" charset="-122"/>
                <a:ea typeface="隶书" panose="02010509060101010101" pitchFamily="49" charset="-122"/>
              </a:rPr>
              <a:t>促使政府职能转变的制度设计</a:t>
            </a:r>
            <a:endParaRPr lang="en-US" altLang="zh-CN" sz="2000" dirty="0">
              <a:solidFill>
                <a:prstClr val="black"/>
              </a:solidFill>
              <a:latin typeface="隶书" panose="02010509060101010101" pitchFamily="49" charset="-122"/>
              <a:ea typeface="隶书" panose="02010509060101010101" pitchFamily="49" charset="-122"/>
            </a:endParaRPr>
          </a:p>
        </p:txBody>
      </p:sp>
      <p:grpSp>
        <p:nvGrpSpPr>
          <p:cNvPr id="29" name="组合 28"/>
          <p:cNvGrpSpPr/>
          <p:nvPr/>
        </p:nvGrpSpPr>
        <p:grpSpPr>
          <a:xfrm>
            <a:off x="2393131" y="3961199"/>
            <a:ext cx="7441564" cy="2451011"/>
            <a:chOff x="2891160" y="3753470"/>
            <a:chExt cx="7441564" cy="2451014"/>
          </a:xfrm>
        </p:grpSpPr>
        <p:sp>
          <p:nvSpPr>
            <p:cNvPr id="30" name="任意多边形 29"/>
            <p:cNvSpPr/>
            <p:nvPr/>
          </p:nvSpPr>
          <p:spPr>
            <a:xfrm>
              <a:off x="2891160" y="3753470"/>
              <a:ext cx="1694638" cy="2451009"/>
            </a:xfrm>
            <a:custGeom>
              <a:avLst/>
              <a:gdLst>
                <a:gd name="connsiteX0" fmla="*/ 0 w 1694638"/>
                <a:gd name="connsiteY0" fmla="*/ 0 h 2451016"/>
                <a:gd name="connsiteX1" fmla="*/ 1694638 w 1694638"/>
                <a:gd name="connsiteY1" fmla="*/ 0 h 2451016"/>
                <a:gd name="connsiteX2" fmla="*/ 1694638 w 1694638"/>
                <a:gd name="connsiteY2" fmla="*/ 2451016 h 2451016"/>
                <a:gd name="connsiteX3" fmla="*/ 0 w 1694638"/>
                <a:gd name="connsiteY3" fmla="*/ 2451016 h 2451016"/>
                <a:gd name="connsiteX4" fmla="*/ 0 w 1694638"/>
                <a:gd name="connsiteY4" fmla="*/ 0 h 245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638" h="2451016">
                  <a:moveTo>
                    <a:pt x="0" y="0"/>
                  </a:moveTo>
                  <a:lnTo>
                    <a:pt x="1694638" y="0"/>
                  </a:lnTo>
                  <a:lnTo>
                    <a:pt x="1694638" y="2451016"/>
                  </a:lnTo>
                  <a:lnTo>
                    <a:pt x="0" y="2451016"/>
                  </a:lnTo>
                  <a:lnTo>
                    <a:pt x="0" y="0"/>
                  </a:lnTo>
                  <a:close/>
                </a:path>
              </a:pathLst>
            </a:custGeom>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143" tIns="142240" rIns="142239" bIns="142240" numCol="1" spcCol="1270" anchor="ctr" anchorCtr="0">
              <a:noAutofit/>
            </a:bodyPr>
            <a:lstStyle/>
            <a:p>
              <a:pPr lvl="0" algn="ctr" defTabSz="889000">
                <a:lnSpc>
                  <a:spcPts val="3000"/>
                </a:lnSpc>
                <a:spcBef>
                  <a:spcPct val="0"/>
                </a:spcBef>
                <a:spcAft>
                  <a:spcPct val="35000"/>
                </a:spcAft>
              </a:pPr>
              <a:r>
                <a:rPr lang="zh-CN" altLang="en-US" sz="2000" kern="1200" dirty="0">
                  <a:solidFill>
                    <a:prstClr val="black"/>
                  </a:solidFill>
                  <a:latin typeface="华文中宋" pitchFamily="2" charset="-122"/>
                  <a:ea typeface="华文中宋" pitchFamily="2" charset="-122"/>
                </a:rPr>
                <a:t>自主、全面、常态化，追求的是质量的持续改进</a:t>
              </a:r>
              <a:endParaRPr lang="zh-CN" altLang="en-US" sz="2000" kern="1200" dirty="0">
                <a:latin typeface="华文中宋" pitchFamily="2" charset="-122"/>
                <a:ea typeface="华文中宋" pitchFamily="2" charset="-122"/>
              </a:endParaRPr>
            </a:p>
          </p:txBody>
        </p:sp>
        <p:sp>
          <p:nvSpPr>
            <p:cNvPr id="32" name="任意多边形 31"/>
            <p:cNvSpPr/>
            <p:nvPr/>
          </p:nvSpPr>
          <p:spPr>
            <a:xfrm>
              <a:off x="5770509" y="3753470"/>
              <a:ext cx="1694638" cy="2451013"/>
            </a:xfrm>
            <a:custGeom>
              <a:avLst/>
              <a:gdLst>
                <a:gd name="connsiteX0" fmla="*/ 0 w 1694638"/>
                <a:gd name="connsiteY0" fmla="*/ 0 h 2446484"/>
                <a:gd name="connsiteX1" fmla="*/ 1694638 w 1694638"/>
                <a:gd name="connsiteY1" fmla="*/ 0 h 2446484"/>
                <a:gd name="connsiteX2" fmla="*/ 1694638 w 1694638"/>
                <a:gd name="connsiteY2" fmla="*/ 2446484 h 2446484"/>
                <a:gd name="connsiteX3" fmla="*/ 0 w 1694638"/>
                <a:gd name="connsiteY3" fmla="*/ 2446484 h 2446484"/>
                <a:gd name="connsiteX4" fmla="*/ 0 w 1694638"/>
                <a:gd name="connsiteY4" fmla="*/ 0 h 244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638" h="2446484">
                  <a:moveTo>
                    <a:pt x="0" y="0"/>
                  </a:moveTo>
                  <a:lnTo>
                    <a:pt x="1694638" y="0"/>
                  </a:lnTo>
                  <a:lnTo>
                    <a:pt x="1694638" y="2446484"/>
                  </a:lnTo>
                  <a:lnTo>
                    <a:pt x="0" y="2446484"/>
                  </a:lnTo>
                  <a:lnTo>
                    <a:pt x="0" y="0"/>
                  </a:lnTo>
                  <a:close/>
                </a:path>
              </a:pathLst>
            </a:custGeom>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142" tIns="142240" rIns="142240" bIns="142240" numCol="1" spcCol="1270" anchor="ctr" anchorCtr="0">
              <a:noAutofit/>
            </a:bodyPr>
            <a:lstStyle/>
            <a:p>
              <a:pPr lvl="0" defTabSz="889000">
                <a:lnSpc>
                  <a:spcPts val="3000"/>
                </a:lnSpc>
                <a:spcBef>
                  <a:spcPct val="0"/>
                </a:spcBef>
                <a:spcAft>
                  <a:spcPct val="35000"/>
                </a:spcAft>
              </a:pPr>
              <a:r>
                <a:rPr lang="zh-CN" altLang="en-US" sz="2000" kern="1200" dirty="0">
                  <a:solidFill>
                    <a:prstClr val="black"/>
                  </a:solidFill>
                  <a:latin typeface="华文中宋" pitchFamily="2" charset="-122"/>
                  <a:ea typeface="华文中宋" pitchFamily="2" charset="-122"/>
                </a:rPr>
                <a:t>“诊改”的成效在短期内难以用显性指标测量</a:t>
              </a:r>
              <a:endParaRPr lang="zh-CN" altLang="en-US" sz="2000" kern="1200" dirty="0">
                <a:latin typeface="华文中宋" pitchFamily="2" charset="-122"/>
                <a:ea typeface="华文中宋" pitchFamily="2" charset="-122"/>
              </a:endParaRPr>
            </a:p>
          </p:txBody>
        </p:sp>
        <p:sp>
          <p:nvSpPr>
            <p:cNvPr id="34" name="任意多边形 33"/>
            <p:cNvSpPr/>
            <p:nvPr/>
          </p:nvSpPr>
          <p:spPr>
            <a:xfrm>
              <a:off x="8638086" y="3753470"/>
              <a:ext cx="1694638" cy="2451014"/>
            </a:xfrm>
            <a:custGeom>
              <a:avLst/>
              <a:gdLst>
                <a:gd name="connsiteX0" fmla="*/ 0 w 1694638"/>
                <a:gd name="connsiteY0" fmla="*/ 0 h 2352418"/>
                <a:gd name="connsiteX1" fmla="*/ 1694638 w 1694638"/>
                <a:gd name="connsiteY1" fmla="*/ 0 h 2352418"/>
                <a:gd name="connsiteX2" fmla="*/ 1694638 w 1694638"/>
                <a:gd name="connsiteY2" fmla="*/ 2352418 h 2352418"/>
                <a:gd name="connsiteX3" fmla="*/ 0 w 1694638"/>
                <a:gd name="connsiteY3" fmla="*/ 2352418 h 2352418"/>
                <a:gd name="connsiteX4" fmla="*/ 0 w 1694638"/>
                <a:gd name="connsiteY4" fmla="*/ 0 h 235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638" h="2352418">
                  <a:moveTo>
                    <a:pt x="0" y="0"/>
                  </a:moveTo>
                  <a:lnTo>
                    <a:pt x="1694638" y="0"/>
                  </a:lnTo>
                  <a:lnTo>
                    <a:pt x="1694638" y="2352418"/>
                  </a:lnTo>
                  <a:lnTo>
                    <a:pt x="0" y="2352418"/>
                  </a:lnTo>
                  <a:lnTo>
                    <a:pt x="0" y="0"/>
                  </a:lnTo>
                  <a:close/>
                </a:path>
              </a:pathLst>
            </a:custGeom>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1143" tIns="142240" rIns="142239" bIns="142240" numCol="1" spcCol="1270" anchor="ctr" anchorCtr="0">
              <a:noAutofit/>
            </a:bodyPr>
            <a:lstStyle/>
            <a:p>
              <a:pPr lvl="0" algn="ctr" defTabSz="889000">
                <a:lnSpc>
                  <a:spcPts val="3000"/>
                </a:lnSpc>
                <a:spcBef>
                  <a:spcPct val="0"/>
                </a:spcBef>
                <a:spcAft>
                  <a:spcPct val="35000"/>
                </a:spcAft>
              </a:pPr>
              <a:r>
                <a:rPr lang="zh-CN" altLang="en-US" sz="2000" kern="1200" dirty="0">
                  <a:solidFill>
                    <a:prstClr val="black"/>
                  </a:solidFill>
                  <a:latin typeface="华文中宋" pitchFamily="2" charset="-122"/>
                  <a:ea typeface="华文中宋" pitchFamily="2" charset="-122"/>
                </a:rPr>
                <a:t>内生的</a:t>
              </a:r>
              <a:endParaRPr lang="en-US" altLang="zh-CN" sz="2000" kern="1200" dirty="0">
                <a:solidFill>
                  <a:prstClr val="black"/>
                </a:solidFill>
                <a:latin typeface="华文中宋" pitchFamily="2" charset="-122"/>
                <a:ea typeface="华文中宋" pitchFamily="2" charset="-122"/>
              </a:endParaRPr>
            </a:p>
            <a:p>
              <a:pPr lvl="0" algn="ctr" defTabSz="889000">
                <a:lnSpc>
                  <a:spcPts val="3000"/>
                </a:lnSpc>
                <a:spcBef>
                  <a:spcPct val="0"/>
                </a:spcBef>
                <a:spcAft>
                  <a:spcPct val="35000"/>
                </a:spcAft>
              </a:pPr>
              <a:r>
                <a:rPr lang="zh-CN" altLang="en-US" sz="2000" kern="1200" dirty="0">
                  <a:solidFill>
                    <a:prstClr val="black"/>
                  </a:solidFill>
                  <a:latin typeface="华文中宋" pitchFamily="2" charset="-122"/>
                  <a:ea typeface="华文中宋" pitchFamily="2" charset="-122"/>
                </a:rPr>
                <a:t>全程的</a:t>
              </a:r>
              <a:endParaRPr lang="en-US" altLang="zh-CN" sz="2000" kern="1200" dirty="0">
                <a:solidFill>
                  <a:prstClr val="black"/>
                </a:solidFill>
                <a:latin typeface="华文中宋" pitchFamily="2" charset="-122"/>
                <a:ea typeface="华文中宋" pitchFamily="2" charset="-122"/>
              </a:endParaRPr>
            </a:p>
            <a:p>
              <a:pPr lvl="0" algn="ctr" defTabSz="889000">
                <a:lnSpc>
                  <a:spcPts val="3000"/>
                </a:lnSpc>
                <a:spcBef>
                  <a:spcPct val="0"/>
                </a:spcBef>
                <a:spcAft>
                  <a:spcPct val="35000"/>
                </a:spcAft>
              </a:pPr>
              <a:r>
                <a:rPr lang="zh-CN" altLang="en-US" sz="2000" kern="1200" dirty="0">
                  <a:solidFill>
                    <a:prstClr val="black"/>
                  </a:solidFill>
                  <a:latin typeface="华文中宋" pitchFamily="2" charset="-122"/>
                  <a:ea typeface="华文中宋" pitchFamily="2" charset="-122"/>
                </a:rPr>
                <a:t>持续的</a:t>
              </a:r>
              <a:endParaRPr lang="zh-CN" altLang="en-US" sz="2000" kern="1200" dirty="0">
                <a:latin typeface="华文中宋" pitchFamily="2" charset="-122"/>
                <a:ea typeface="华文中宋" pitchFamily="2" charset="-122"/>
              </a:endParaRPr>
            </a:p>
          </p:txBody>
        </p:sp>
      </p:grpSp>
      <p:cxnSp>
        <p:nvCxnSpPr>
          <p:cNvPr id="14" name="直接连接符 13"/>
          <p:cNvCxnSpPr/>
          <p:nvPr/>
        </p:nvCxnSpPr>
        <p:spPr>
          <a:xfrm>
            <a:off x="0" y="2997200"/>
            <a:ext cx="12192000"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63937" y="2549889"/>
            <a:ext cx="255661" cy="248058"/>
            <a:chOff x="4317568" y="644069"/>
            <a:chExt cx="540000" cy="540000"/>
          </a:xfrm>
        </p:grpSpPr>
        <p:sp>
          <p:nvSpPr>
            <p:cNvPr id="22" name="椭圆 21"/>
            <p:cNvSpPr/>
            <p:nvPr/>
          </p:nvSpPr>
          <p:spPr>
            <a:xfrm>
              <a:off x="4317568" y="644069"/>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362992" y="689537"/>
              <a:ext cx="449152" cy="449064"/>
            </a:xfrm>
            <a:prstGeom prst="ellipse">
              <a:avLst/>
            </a:prstGeom>
            <a:solidFill>
              <a:schemeClr val="accent2">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63937" y="2086892"/>
            <a:ext cx="255661" cy="248058"/>
            <a:chOff x="4317568" y="644069"/>
            <a:chExt cx="540000" cy="540000"/>
          </a:xfrm>
        </p:grpSpPr>
        <p:sp>
          <p:nvSpPr>
            <p:cNvPr id="26" name="椭圆 25"/>
            <p:cNvSpPr/>
            <p:nvPr/>
          </p:nvSpPr>
          <p:spPr>
            <a:xfrm>
              <a:off x="4317568" y="644069"/>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362992" y="689537"/>
              <a:ext cx="449152" cy="449064"/>
            </a:xfrm>
            <a:prstGeom prst="ellipse">
              <a:avLst/>
            </a:prstGeom>
            <a:solidFill>
              <a:schemeClr val="accent2">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10834491" y="5689600"/>
            <a:ext cx="828807" cy="812800"/>
            <a:chOff x="10834491" y="5689600"/>
            <a:chExt cx="828806" cy="812800"/>
          </a:xfrm>
        </p:grpSpPr>
        <p:sp>
          <p:nvSpPr>
            <p:cNvPr id="28" name="椭圆 27"/>
            <p:cNvSpPr/>
            <p:nvPr/>
          </p:nvSpPr>
          <p:spPr>
            <a:xfrm>
              <a:off x="10834491" y="5689600"/>
              <a:ext cx="828806" cy="812800"/>
            </a:xfrm>
            <a:prstGeom prst="ellipse">
              <a:avLst/>
            </a:prstGeom>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7" name="右箭头 36">
              <a:hlinkClick r:id="rId3" action="ppaction://hlinksldjump"/>
            </p:cNvPr>
            <p:cNvSpPr/>
            <p:nvPr/>
          </p:nvSpPr>
          <p:spPr>
            <a:xfrm flipH="1">
              <a:off x="11047994" y="5930900"/>
              <a:ext cx="396000" cy="330200"/>
            </a:xfrm>
            <a:prstGeom prst="rightArrow">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a:extLst>
              <a:ext uri="{FF2B5EF4-FFF2-40B4-BE49-F238E27FC236}">
                <a16:creationId xmlns:a16="http://schemas.microsoft.com/office/drawing/2014/main" id="{58E10210-2792-495F-B97C-21BA85F137F3}"/>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9" name="矩形 38">
            <a:extLst>
              <a:ext uri="{FF2B5EF4-FFF2-40B4-BE49-F238E27FC236}">
                <a16:creationId xmlns:a16="http://schemas.microsoft.com/office/drawing/2014/main" id="{4378A03A-1F5B-4707-BB98-B59E2D290531}"/>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F3E9A82F-6E8E-49F3-B099-6F1257378278}"/>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矩形 40">
            <a:extLst>
              <a:ext uri="{FF2B5EF4-FFF2-40B4-BE49-F238E27FC236}">
                <a16:creationId xmlns:a16="http://schemas.microsoft.com/office/drawing/2014/main" id="{4E766468-92FB-4334-BA44-1CDB84132484}"/>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标题 1">
            <a:extLst>
              <a:ext uri="{FF2B5EF4-FFF2-40B4-BE49-F238E27FC236}">
                <a16:creationId xmlns:a16="http://schemas.microsoft.com/office/drawing/2014/main" id="{2B7E3BE9-5B5A-476E-8247-32466CB0C223}"/>
              </a:ext>
            </a:extLst>
          </p:cNvPr>
          <p:cNvSpPr txBox="1">
            <a:spLocks/>
          </p:cNvSpPr>
          <p:nvPr/>
        </p:nvSpPr>
        <p:spPr>
          <a:xfrm>
            <a:off x="1290227" y="52764"/>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诊改是学校治理的制度机制建设</a:t>
            </a:r>
          </a:p>
        </p:txBody>
      </p:sp>
      <p:sp>
        <p:nvSpPr>
          <p:cNvPr id="43" name="矩形 42">
            <a:extLst>
              <a:ext uri="{FF2B5EF4-FFF2-40B4-BE49-F238E27FC236}">
                <a16:creationId xmlns:a16="http://schemas.microsoft.com/office/drawing/2014/main" id="{BB38E8EC-38AB-42F1-9878-A604E2307FAE}"/>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grpSp>
        <p:nvGrpSpPr>
          <p:cNvPr id="56" name="组合 55">
            <a:extLst>
              <a:ext uri="{FF2B5EF4-FFF2-40B4-BE49-F238E27FC236}">
                <a16:creationId xmlns:a16="http://schemas.microsoft.com/office/drawing/2014/main" id="{B0DAABEA-0ADE-4077-A210-4267E9EEE3C4}"/>
              </a:ext>
            </a:extLst>
          </p:cNvPr>
          <p:cNvGrpSpPr/>
          <p:nvPr/>
        </p:nvGrpSpPr>
        <p:grpSpPr>
          <a:xfrm>
            <a:off x="2716283" y="3215463"/>
            <a:ext cx="1283270" cy="1129758"/>
            <a:chOff x="4317568" y="644069"/>
            <a:chExt cx="613375" cy="540000"/>
          </a:xfrm>
        </p:grpSpPr>
        <p:sp>
          <p:nvSpPr>
            <p:cNvPr id="57" name="椭圆 56">
              <a:extLst>
                <a:ext uri="{FF2B5EF4-FFF2-40B4-BE49-F238E27FC236}">
                  <a16:creationId xmlns:a16="http://schemas.microsoft.com/office/drawing/2014/main" id="{973BCB69-8988-4AE3-A1A3-A6C093E50A8D}"/>
                </a:ext>
              </a:extLst>
            </p:cNvPr>
            <p:cNvSpPr/>
            <p:nvPr/>
          </p:nvSpPr>
          <p:spPr>
            <a:xfrm>
              <a:off x="4317568" y="644069"/>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A3CAF81E-B166-4543-B78A-13FC75EBE101}"/>
                </a:ext>
              </a:extLst>
            </p:cNvPr>
            <p:cNvSpPr/>
            <p:nvPr/>
          </p:nvSpPr>
          <p:spPr>
            <a:xfrm>
              <a:off x="4362992" y="689537"/>
              <a:ext cx="449152" cy="449064"/>
            </a:xfrm>
            <a:prstGeom prst="ellipse">
              <a:avLst/>
            </a:prstGeom>
            <a:solidFill>
              <a:schemeClr val="accent5">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23">
              <a:extLst>
                <a:ext uri="{FF2B5EF4-FFF2-40B4-BE49-F238E27FC236}">
                  <a16:creationId xmlns:a16="http://schemas.microsoft.com/office/drawing/2014/main" id="{3710A08E-EA70-4FF5-86F0-788C3CF0040D}"/>
                </a:ext>
              </a:extLst>
            </p:cNvPr>
            <p:cNvSpPr txBox="1"/>
            <p:nvPr/>
          </p:nvSpPr>
          <p:spPr>
            <a:xfrm>
              <a:off x="4424979" y="803603"/>
              <a:ext cx="505964" cy="191244"/>
            </a:xfrm>
            <a:prstGeom prst="rect">
              <a:avLst/>
            </a:prstGeom>
            <a:noFill/>
          </p:spPr>
          <p:txBody>
            <a:bodyPr wrap="square" rtlCol="0">
              <a:spAutoFit/>
            </a:bodyPr>
            <a:lstStyle/>
            <a:p>
              <a:r>
                <a:rPr lang="zh-CN" altLang="en-US" sz="2000" dirty="0">
                  <a:solidFill>
                    <a:schemeClr val="bg1"/>
                  </a:solidFill>
                  <a:latin typeface="华文中宋" pitchFamily="2" charset="-122"/>
                  <a:ea typeface="华文中宋" pitchFamily="2" charset="-122"/>
                </a:rPr>
                <a:t>核心</a:t>
              </a:r>
            </a:p>
          </p:txBody>
        </p:sp>
      </p:grpSp>
      <p:grpSp>
        <p:nvGrpSpPr>
          <p:cNvPr id="60" name="组合 59">
            <a:extLst>
              <a:ext uri="{FF2B5EF4-FFF2-40B4-BE49-F238E27FC236}">
                <a16:creationId xmlns:a16="http://schemas.microsoft.com/office/drawing/2014/main" id="{1503B7AA-8D5B-439D-8530-52B6DAC2F2F8}"/>
              </a:ext>
            </a:extLst>
          </p:cNvPr>
          <p:cNvGrpSpPr/>
          <p:nvPr/>
        </p:nvGrpSpPr>
        <p:grpSpPr>
          <a:xfrm>
            <a:off x="5554920" y="3205609"/>
            <a:ext cx="1259959" cy="1129758"/>
            <a:chOff x="4317568" y="644069"/>
            <a:chExt cx="602233" cy="540000"/>
          </a:xfrm>
        </p:grpSpPr>
        <p:sp>
          <p:nvSpPr>
            <p:cNvPr id="61" name="椭圆 60">
              <a:extLst>
                <a:ext uri="{FF2B5EF4-FFF2-40B4-BE49-F238E27FC236}">
                  <a16:creationId xmlns:a16="http://schemas.microsoft.com/office/drawing/2014/main" id="{47C577C3-67A3-4439-BED2-75B814F4D564}"/>
                </a:ext>
              </a:extLst>
            </p:cNvPr>
            <p:cNvSpPr/>
            <p:nvPr/>
          </p:nvSpPr>
          <p:spPr>
            <a:xfrm>
              <a:off x="4317568" y="644069"/>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11CAD784-1FF3-4F65-B622-0383992A3B83}"/>
                </a:ext>
              </a:extLst>
            </p:cNvPr>
            <p:cNvSpPr/>
            <p:nvPr/>
          </p:nvSpPr>
          <p:spPr>
            <a:xfrm>
              <a:off x="4362992" y="689537"/>
              <a:ext cx="449152" cy="449064"/>
            </a:xfrm>
            <a:prstGeom prst="ellipse">
              <a:avLst/>
            </a:prstGeom>
            <a:solidFill>
              <a:schemeClr val="accent5">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23">
              <a:extLst>
                <a:ext uri="{FF2B5EF4-FFF2-40B4-BE49-F238E27FC236}">
                  <a16:creationId xmlns:a16="http://schemas.microsoft.com/office/drawing/2014/main" id="{72DE8F24-1174-4315-9D96-0FA5FF0FEE18}"/>
                </a:ext>
              </a:extLst>
            </p:cNvPr>
            <p:cNvSpPr txBox="1"/>
            <p:nvPr/>
          </p:nvSpPr>
          <p:spPr>
            <a:xfrm>
              <a:off x="4413837" y="800352"/>
              <a:ext cx="505964" cy="191244"/>
            </a:xfrm>
            <a:prstGeom prst="rect">
              <a:avLst/>
            </a:prstGeom>
            <a:noFill/>
          </p:spPr>
          <p:txBody>
            <a:bodyPr wrap="square" rtlCol="0">
              <a:spAutoFit/>
            </a:bodyPr>
            <a:lstStyle/>
            <a:p>
              <a:r>
                <a:rPr lang="zh-CN" altLang="en-US" sz="2000" dirty="0">
                  <a:solidFill>
                    <a:schemeClr val="bg1"/>
                  </a:solidFill>
                  <a:latin typeface="华文中宋" pitchFamily="2" charset="-122"/>
                  <a:ea typeface="华文中宋" pitchFamily="2" charset="-122"/>
                </a:rPr>
                <a:t>特点</a:t>
              </a:r>
            </a:p>
          </p:txBody>
        </p:sp>
      </p:grpSp>
      <p:grpSp>
        <p:nvGrpSpPr>
          <p:cNvPr id="64" name="组合 63">
            <a:extLst>
              <a:ext uri="{FF2B5EF4-FFF2-40B4-BE49-F238E27FC236}">
                <a16:creationId xmlns:a16="http://schemas.microsoft.com/office/drawing/2014/main" id="{94421D9D-84C6-4E61-BCB4-6E0ACEFB4DE1}"/>
              </a:ext>
            </a:extLst>
          </p:cNvPr>
          <p:cNvGrpSpPr/>
          <p:nvPr/>
        </p:nvGrpSpPr>
        <p:grpSpPr>
          <a:xfrm>
            <a:off x="8422497" y="3151825"/>
            <a:ext cx="1376627" cy="1129758"/>
            <a:chOff x="4317568" y="644069"/>
            <a:chExt cx="657998" cy="540000"/>
          </a:xfrm>
        </p:grpSpPr>
        <p:sp>
          <p:nvSpPr>
            <p:cNvPr id="65" name="椭圆 64">
              <a:extLst>
                <a:ext uri="{FF2B5EF4-FFF2-40B4-BE49-F238E27FC236}">
                  <a16:creationId xmlns:a16="http://schemas.microsoft.com/office/drawing/2014/main" id="{40014030-FA56-420F-A624-D7274D8707BF}"/>
                </a:ext>
              </a:extLst>
            </p:cNvPr>
            <p:cNvSpPr/>
            <p:nvPr/>
          </p:nvSpPr>
          <p:spPr>
            <a:xfrm>
              <a:off x="4317568" y="644069"/>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37FEC4AE-7807-437A-8B5A-55B9FE164A49}"/>
                </a:ext>
              </a:extLst>
            </p:cNvPr>
            <p:cNvSpPr/>
            <p:nvPr/>
          </p:nvSpPr>
          <p:spPr>
            <a:xfrm>
              <a:off x="4362992" y="689537"/>
              <a:ext cx="449152" cy="449064"/>
            </a:xfrm>
            <a:prstGeom prst="ellipse">
              <a:avLst/>
            </a:prstGeom>
            <a:solidFill>
              <a:schemeClr val="accent5">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23">
              <a:extLst>
                <a:ext uri="{FF2B5EF4-FFF2-40B4-BE49-F238E27FC236}">
                  <a16:creationId xmlns:a16="http://schemas.microsoft.com/office/drawing/2014/main" id="{A43E4118-9E81-4601-B7D6-A5A5E3CD8868}"/>
                </a:ext>
              </a:extLst>
            </p:cNvPr>
            <p:cNvSpPr txBox="1"/>
            <p:nvPr/>
          </p:nvSpPr>
          <p:spPr>
            <a:xfrm>
              <a:off x="4352587" y="805538"/>
              <a:ext cx="622979" cy="191244"/>
            </a:xfrm>
            <a:prstGeom prst="rect">
              <a:avLst/>
            </a:prstGeom>
            <a:noFill/>
          </p:spPr>
          <p:txBody>
            <a:bodyPr wrap="square" rtlCol="0">
              <a:spAutoFit/>
            </a:bodyPr>
            <a:lstStyle/>
            <a:p>
              <a:r>
                <a:rPr lang="zh-CN" altLang="en-US" sz="2000" dirty="0">
                  <a:solidFill>
                    <a:schemeClr val="bg1"/>
                  </a:solidFill>
                  <a:latin typeface="华文中宋" pitchFamily="2" charset="-122"/>
                  <a:ea typeface="华文中宋" pitchFamily="2" charset="-122"/>
                </a:rPr>
                <a:t>动力源</a:t>
              </a:r>
            </a:p>
          </p:txBody>
        </p:sp>
      </p:grpSp>
      <p:sp>
        <p:nvSpPr>
          <p:cNvPr id="44" name="矩形 43">
            <a:extLst>
              <a:ext uri="{FF2B5EF4-FFF2-40B4-BE49-F238E27FC236}">
                <a16:creationId xmlns:a16="http://schemas.microsoft.com/office/drawing/2014/main" id="{1F0D4C75-A23A-4177-AA6A-3F33C3642347}"/>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7271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Effect transition="in" filter="fade">
                                      <p:cBhvr>
                                        <p:cTn id="37" dur="500"/>
                                        <p:tgtEl>
                                          <p:spTgt spid="56"/>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childTnLst>
                          </p:cTn>
                        </p:par>
                        <p:par>
                          <p:cTn id="50" fill="hold">
                            <p:stCondLst>
                              <p:cond delay="3500"/>
                            </p:stCondLst>
                            <p:childTnLst>
                              <p:par>
                                <p:cTn id="51" presetID="42" presetClass="entr" presetSubtype="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anim calcmode="lin" valueType="num">
                                      <p:cBhvr>
                                        <p:cTn id="54" dur="500" fill="hold"/>
                                        <p:tgtEl>
                                          <p:spTgt spid="29"/>
                                        </p:tgtEl>
                                        <p:attrNameLst>
                                          <p:attrName>ppt_x</p:attrName>
                                        </p:attrNameLst>
                                      </p:cBhvr>
                                      <p:tavLst>
                                        <p:tav tm="0">
                                          <p:val>
                                            <p:strVal val="#ppt_x"/>
                                          </p:val>
                                        </p:tav>
                                        <p:tav tm="100000">
                                          <p:val>
                                            <p:strVal val="#ppt_x"/>
                                          </p:val>
                                        </p:tav>
                                      </p:tavLst>
                                    </p:anim>
                                    <p:anim calcmode="lin" valueType="num">
                                      <p:cBhvr>
                                        <p:cTn id="55" dur="500" fill="hold"/>
                                        <p:tgtEl>
                                          <p:spTgt spid="29"/>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anim calcmode="lin" valueType="num">
                                      <p:cBhvr>
                                        <p:cTn id="60" dur="500" fill="hold"/>
                                        <p:tgtEl>
                                          <p:spTgt spid="24"/>
                                        </p:tgtEl>
                                        <p:attrNameLst>
                                          <p:attrName>ppt_x</p:attrName>
                                        </p:attrNameLst>
                                      </p:cBhvr>
                                      <p:tavLst>
                                        <p:tav tm="0">
                                          <p:val>
                                            <p:strVal val="#ppt_x"/>
                                          </p:val>
                                        </p:tav>
                                        <p:tav tm="100000">
                                          <p:val>
                                            <p:strVal val="#ppt_x"/>
                                          </p:val>
                                        </p:tav>
                                      </p:tavLst>
                                    </p:anim>
                                    <p:anim calcmode="lin" valueType="num">
                                      <p:cBhvr>
                                        <p:cTn id="6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0E3E68-A38A-4EF9-AB4C-27EA51DC3312}"/>
              </a:ext>
            </a:extLst>
          </p:cNvPr>
          <p:cNvSpPr txBox="1">
            <a:spLocks/>
          </p:cNvSpPr>
          <p:nvPr/>
        </p:nvSpPr>
        <p:spPr>
          <a:xfrm>
            <a:off x="977509" y="856122"/>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tx2">
                    <a:lumMod val="75000"/>
                  </a:schemeClr>
                </a:solidFill>
                <a:latin typeface="微软雅黑" panose="020B0503020204020204" pitchFamily="34" charset="-122"/>
                <a:ea typeface="微软雅黑" panose="020B0503020204020204" pitchFamily="34" charset="-122"/>
              </a:rPr>
              <a:t>诊改是学校治理的理念变革</a:t>
            </a:r>
          </a:p>
        </p:txBody>
      </p:sp>
      <p:sp>
        <p:nvSpPr>
          <p:cNvPr id="7" name="直接连接符 60">
            <a:extLst>
              <a:ext uri="{FF2B5EF4-FFF2-40B4-BE49-F238E27FC236}">
                <a16:creationId xmlns:a16="http://schemas.microsoft.com/office/drawing/2014/main" id="{205BE30B-7504-4199-B95B-C869F0D1E254}"/>
              </a:ext>
            </a:extLst>
          </p:cNvPr>
          <p:cNvSpPr/>
          <p:nvPr/>
        </p:nvSpPr>
        <p:spPr>
          <a:xfrm>
            <a:off x="2868051" y="1459603"/>
            <a:ext cx="0" cy="5160687"/>
          </a:xfrm>
          <a:prstGeom prst="line">
            <a:avLst/>
          </a:prstGeom>
          <a:ln w="22225" cap="flat" cmpd="sng">
            <a:solidFill>
              <a:schemeClr val="bg2">
                <a:lumMod val="25000"/>
              </a:schemeClr>
            </a:solidFill>
            <a:prstDash val="solid"/>
            <a:miter/>
            <a:headEnd type="oval" w="lg" len="lg"/>
            <a:tailEnd type="oval" w="lg" len="lg"/>
          </a:ln>
        </p:spPr>
      </p:sp>
      <p:sp>
        <p:nvSpPr>
          <p:cNvPr id="8" name="矩形 61">
            <a:extLst>
              <a:ext uri="{FF2B5EF4-FFF2-40B4-BE49-F238E27FC236}">
                <a16:creationId xmlns:a16="http://schemas.microsoft.com/office/drawing/2014/main" id="{51B1F25C-D111-4D12-9254-0E6C66ED41E6}"/>
              </a:ext>
            </a:extLst>
          </p:cNvPr>
          <p:cNvSpPr/>
          <p:nvPr/>
        </p:nvSpPr>
        <p:spPr>
          <a:xfrm>
            <a:off x="2591446" y="1606714"/>
            <a:ext cx="581548" cy="593502"/>
          </a:xfrm>
          <a:prstGeom prst="rect">
            <a:avLst/>
          </a:prstGeom>
          <a:solidFill>
            <a:srgbClr val="74B23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indent="0" algn="ctr" eaLnBrk="1" hangingPunct="1">
              <a:lnSpc>
                <a:spcPct val="100000"/>
              </a:lnSpc>
              <a:spcBef>
                <a:spcPct val="0"/>
              </a:spcBef>
              <a:buNone/>
            </a:pPr>
            <a:r>
              <a:rPr lang="en-US" altLang="zh-CN" sz="2400" b="1" dirty="0">
                <a:solidFill>
                  <a:schemeClr val="bg1"/>
                </a:solidFill>
                <a:latin typeface="微软雅黑" panose="020B0503020204020204" charset="-122"/>
                <a:ea typeface="微软雅黑" panose="020B0503020204020204" charset="-122"/>
              </a:rPr>
              <a:t>1</a:t>
            </a:r>
            <a:endParaRPr lang="en-US" altLang="zh-CN" sz="24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9" name="矩形 62">
            <a:extLst>
              <a:ext uri="{FF2B5EF4-FFF2-40B4-BE49-F238E27FC236}">
                <a16:creationId xmlns:a16="http://schemas.microsoft.com/office/drawing/2014/main" id="{ED427F0B-0F32-4566-8777-15F7AAA5D1EC}"/>
              </a:ext>
            </a:extLst>
          </p:cNvPr>
          <p:cNvSpPr/>
          <p:nvPr/>
        </p:nvSpPr>
        <p:spPr>
          <a:xfrm>
            <a:off x="2591446" y="2315221"/>
            <a:ext cx="581548" cy="579959"/>
          </a:xfrm>
          <a:prstGeom prst="rect">
            <a:avLst/>
          </a:prstGeom>
          <a:solidFill>
            <a:srgbClr val="093759"/>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indent="0" algn="ctr" eaLnBrk="1" hangingPunct="1">
              <a:lnSpc>
                <a:spcPct val="100000"/>
              </a:lnSpc>
              <a:spcBef>
                <a:spcPct val="0"/>
              </a:spcBef>
              <a:buNone/>
            </a:pPr>
            <a:r>
              <a:rPr lang="en-US" altLang="zh-CN" sz="2400" b="1" dirty="0">
                <a:solidFill>
                  <a:srgbClr val="FFFFFF"/>
                </a:solidFill>
                <a:latin typeface="微软雅黑" panose="020B0503020204020204" charset="-122"/>
                <a:ea typeface="微软雅黑" panose="020B0503020204020204" charset="-122"/>
              </a:rPr>
              <a:t>2</a:t>
            </a:r>
            <a:endParaRPr lang="en-US" altLang="zh-CN" sz="2400" b="1" dirty="0">
              <a:solidFill>
                <a:srgbClr val="FFFFFF"/>
              </a:solidFill>
              <a:latin typeface="微软雅黑" panose="020B0503020204020204" charset="-122"/>
              <a:ea typeface="微软雅黑" panose="020B0503020204020204" charset="-122"/>
              <a:sym typeface="宋体" panose="02010600030101010101" pitchFamily="2" charset="-122"/>
            </a:endParaRPr>
          </a:p>
        </p:txBody>
      </p:sp>
      <p:sp>
        <p:nvSpPr>
          <p:cNvPr id="10" name="矩形 63">
            <a:extLst>
              <a:ext uri="{FF2B5EF4-FFF2-40B4-BE49-F238E27FC236}">
                <a16:creationId xmlns:a16="http://schemas.microsoft.com/office/drawing/2014/main" id="{3BE27FC6-7DD2-4E4E-940E-A155E268C827}"/>
              </a:ext>
            </a:extLst>
          </p:cNvPr>
          <p:cNvSpPr/>
          <p:nvPr/>
        </p:nvSpPr>
        <p:spPr>
          <a:xfrm>
            <a:off x="2577277" y="3011759"/>
            <a:ext cx="581548" cy="581018"/>
          </a:xfrm>
          <a:prstGeom prst="rect">
            <a:avLst/>
          </a:prstGeom>
          <a:solidFill>
            <a:srgbClr val="74B23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indent="0" algn="ctr" eaLnBrk="1" hangingPunct="1">
              <a:lnSpc>
                <a:spcPct val="100000"/>
              </a:lnSpc>
              <a:spcBef>
                <a:spcPct val="0"/>
              </a:spcBef>
              <a:buNone/>
            </a:pPr>
            <a:r>
              <a:rPr lang="en-US" altLang="zh-CN" sz="2400" b="1" dirty="0">
                <a:solidFill>
                  <a:schemeClr val="bg1"/>
                </a:solidFill>
                <a:latin typeface="微软雅黑" panose="020B0503020204020204" charset="-122"/>
                <a:ea typeface="微软雅黑" panose="020B0503020204020204" charset="-122"/>
              </a:rPr>
              <a:t>3</a:t>
            </a:r>
            <a:endParaRPr lang="en-US" altLang="zh-CN" sz="24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11" name="矩形 64">
            <a:extLst>
              <a:ext uri="{FF2B5EF4-FFF2-40B4-BE49-F238E27FC236}">
                <a16:creationId xmlns:a16="http://schemas.microsoft.com/office/drawing/2014/main" id="{E7EA82DE-B379-45BC-937E-435CFBB3F907}"/>
              </a:ext>
            </a:extLst>
          </p:cNvPr>
          <p:cNvSpPr/>
          <p:nvPr/>
        </p:nvSpPr>
        <p:spPr>
          <a:xfrm>
            <a:off x="2591446" y="3695305"/>
            <a:ext cx="581548" cy="581548"/>
          </a:xfrm>
          <a:prstGeom prst="rect">
            <a:avLst/>
          </a:prstGeom>
          <a:solidFill>
            <a:srgbClr val="093759"/>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indent="0" algn="ctr" eaLnBrk="1" hangingPunct="1">
              <a:lnSpc>
                <a:spcPct val="100000"/>
              </a:lnSpc>
              <a:spcBef>
                <a:spcPct val="0"/>
              </a:spcBef>
              <a:buNone/>
            </a:pPr>
            <a:r>
              <a:rPr lang="en-US" altLang="zh-CN" sz="2400" b="1" dirty="0">
                <a:solidFill>
                  <a:schemeClr val="bg1"/>
                </a:solidFill>
                <a:latin typeface="微软雅黑" panose="020B0503020204020204" charset="-122"/>
                <a:ea typeface="微软雅黑" panose="020B0503020204020204" charset="-122"/>
              </a:rPr>
              <a:t>4</a:t>
            </a:r>
            <a:endParaRPr lang="en-US" altLang="zh-CN" sz="24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12" name="文本框 11">
            <a:extLst>
              <a:ext uri="{FF2B5EF4-FFF2-40B4-BE49-F238E27FC236}">
                <a16:creationId xmlns:a16="http://schemas.microsoft.com/office/drawing/2014/main" id="{7B7EF63E-F0CB-47C6-BAF0-18703393FD5A}"/>
              </a:ext>
            </a:extLst>
          </p:cNvPr>
          <p:cNvSpPr txBox="1"/>
          <p:nvPr/>
        </p:nvSpPr>
        <p:spPr>
          <a:xfrm>
            <a:off x="3144657" y="1697254"/>
            <a:ext cx="5902685" cy="412421"/>
          </a:xfrm>
          <a:prstGeom prst="rect">
            <a:avLst/>
          </a:prstGeom>
          <a:noFill/>
        </p:spPr>
        <p:txBody>
          <a:bodyPr wrap="square" rtlCol="0">
            <a:spAutoFit/>
          </a:bodyPr>
          <a:lstStyle/>
          <a:p>
            <a:pPr>
              <a:lnSpc>
                <a:spcPct val="130000"/>
              </a:lnSpc>
            </a:pPr>
            <a:r>
              <a:rPr lang="zh-CN" altLang="zh-CN" sz="1600" b="1" dirty="0">
                <a:latin typeface="微软雅黑" panose="020B0503020204020204" pitchFamily="34" charset="-122"/>
                <a:ea typeface="微软雅黑" panose="020B0503020204020204" pitchFamily="34" charset="-122"/>
              </a:rPr>
              <a:t>“目标”</a:t>
            </a:r>
            <a:r>
              <a:rPr lang="zh-CN" altLang="zh-CN" sz="1600" dirty="0">
                <a:latin typeface="华文中宋" panose="02010600040101010101" pitchFamily="2" charset="-122"/>
                <a:ea typeface="华文中宋" panose="02010600040101010101" pitchFamily="2" charset="-122"/>
              </a:rPr>
              <a:t>上不仅要建立健全质量管理制度，更要形成质量文化</a:t>
            </a:r>
            <a:r>
              <a:rPr lang="zh-CN" altLang="en-US" sz="1600" dirty="0">
                <a:latin typeface="华文中宋" panose="02010600040101010101" pitchFamily="2" charset="-122"/>
                <a:ea typeface="华文中宋" panose="02010600040101010101" pitchFamily="2" charset="-122"/>
              </a:rPr>
              <a:t>。</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13" name="文本框 12">
            <a:extLst>
              <a:ext uri="{FF2B5EF4-FFF2-40B4-BE49-F238E27FC236}">
                <a16:creationId xmlns:a16="http://schemas.microsoft.com/office/drawing/2014/main" id="{B81200EA-3974-4974-890A-E2C33DBE5BBC}"/>
              </a:ext>
            </a:extLst>
          </p:cNvPr>
          <p:cNvSpPr txBox="1"/>
          <p:nvPr/>
        </p:nvSpPr>
        <p:spPr>
          <a:xfrm>
            <a:off x="3158825" y="2368710"/>
            <a:ext cx="6266026" cy="412421"/>
          </a:xfrm>
          <a:prstGeom prst="rect">
            <a:avLst/>
          </a:prstGeom>
          <a:noFill/>
        </p:spPr>
        <p:txBody>
          <a:bodyPr wrap="square" rtlCol="0">
            <a:spAutoFit/>
          </a:bodyPr>
          <a:lstStyle/>
          <a:p>
            <a:pPr>
              <a:lnSpc>
                <a:spcPct val="130000"/>
              </a:lnSpc>
            </a:pPr>
            <a:r>
              <a:rPr lang="zh-CN" altLang="zh-CN" sz="1600" b="1" dirty="0">
                <a:latin typeface="微软雅黑" panose="020B0503020204020204" pitchFamily="34" charset="-122"/>
                <a:ea typeface="微软雅黑" panose="020B0503020204020204" pitchFamily="34" charset="-122"/>
              </a:rPr>
              <a:t>“结构”</a:t>
            </a:r>
            <a:r>
              <a:rPr lang="zh-CN" altLang="zh-CN" sz="1600" dirty="0">
                <a:latin typeface="华文中宋" panose="02010600040101010101" pitchFamily="2" charset="-122"/>
                <a:ea typeface="华文中宋" panose="02010600040101010101" pitchFamily="2" charset="-122"/>
              </a:rPr>
              <a:t>上不再是由外而内的监控系统，而是内生动力的保证系统</a:t>
            </a:r>
            <a:r>
              <a:rPr lang="zh-CN" altLang="en-US" sz="1600" dirty="0">
                <a:latin typeface="华文中宋" panose="02010600040101010101" pitchFamily="2" charset="-122"/>
                <a:ea typeface="华文中宋" panose="02010600040101010101" pitchFamily="2" charset="-122"/>
              </a:rPr>
              <a:t>。</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14" name="文本框 13">
            <a:extLst>
              <a:ext uri="{FF2B5EF4-FFF2-40B4-BE49-F238E27FC236}">
                <a16:creationId xmlns:a16="http://schemas.microsoft.com/office/drawing/2014/main" id="{73B07EC0-71A3-48C4-B55F-6103A41D72E7}"/>
              </a:ext>
            </a:extLst>
          </p:cNvPr>
          <p:cNvSpPr txBox="1"/>
          <p:nvPr/>
        </p:nvSpPr>
        <p:spPr>
          <a:xfrm>
            <a:off x="3147312" y="3070365"/>
            <a:ext cx="6611239" cy="412421"/>
          </a:xfrm>
          <a:prstGeom prst="rect">
            <a:avLst/>
          </a:prstGeom>
          <a:noFill/>
        </p:spPr>
        <p:txBody>
          <a:bodyPr wrap="square" rtlCol="0">
            <a:spAutoFit/>
          </a:bodyPr>
          <a:lstStyle/>
          <a:p>
            <a:pPr>
              <a:lnSpc>
                <a:spcPct val="130000"/>
              </a:lnSpc>
            </a:pPr>
            <a:r>
              <a:rPr lang="zh-CN" altLang="zh-CN" sz="1600" b="1" dirty="0">
                <a:latin typeface="微软雅黑" panose="020B0503020204020204" pitchFamily="34" charset="-122"/>
                <a:ea typeface="微软雅黑" panose="020B0503020204020204" pitchFamily="34" charset="-122"/>
              </a:rPr>
              <a:t>“对象”</a:t>
            </a:r>
            <a:r>
              <a:rPr lang="zh-CN" altLang="zh-CN" sz="1600" dirty="0">
                <a:latin typeface="华文中宋" panose="02010600040101010101" pitchFamily="2" charset="-122"/>
                <a:ea typeface="华文中宋" panose="02010600040101010101" pitchFamily="2" charset="-122"/>
              </a:rPr>
              <a:t>上不仅是教学质量保证，还要涵盖学生教育和教学服务与管理</a:t>
            </a:r>
            <a:r>
              <a:rPr lang="zh-CN" altLang="en-US" sz="1600" dirty="0">
                <a:latin typeface="华文中宋" panose="02010600040101010101" pitchFamily="2" charset="-122"/>
                <a:ea typeface="华文中宋" panose="02010600040101010101" pitchFamily="2" charset="-122"/>
              </a:rPr>
              <a:t>。</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15" name="文本框 14">
            <a:extLst>
              <a:ext uri="{FF2B5EF4-FFF2-40B4-BE49-F238E27FC236}">
                <a16:creationId xmlns:a16="http://schemas.microsoft.com/office/drawing/2014/main" id="{55D2C88F-C641-421E-93B4-8C7A2A4DECD4}"/>
              </a:ext>
            </a:extLst>
          </p:cNvPr>
          <p:cNvSpPr txBox="1"/>
          <p:nvPr/>
        </p:nvSpPr>
        <p:spPr>
          <a:xfrm>
            <a:off x="3158825" y="3735689"/>
            <a:ext cx="5545943" cy="461665"/>
          </a:xfrm>
          <a:prstGeom prst="rect">
            <a:avLst/>
          </a:prstGeom>
          <a:noFill/>
        </p:spPr>
        <p:txBody>
          <a:bodyPr wrap="square" rtlCol="0">
            <a:spAutoFit/>
          </a:bodyPr>
          <a:lstStyle/>
          <a:p>
            <a:pPr>
              <a:lnSpc>
                <a:spcPct val="150000"/>
              </a:lnSpc>
            </a:pPr>
            <a:r>
              <a:rPr lang="zh-CN" altLang="zh-CN" sz="1600" b="1" dirty="0">
                <a:latin typeface="微软雅黑" panose="020B0503020204020204" pitchFamily="34" charset="-122"/>
                <a:ea typeface="微软雅黑" panose="020B0503020204020204" pitchFamily="34" charset="-122"/>
              </a:rPr>
              <a:t>“范围”</a:t>
            </a:r>
            <a:r>
              <a:rPr lang="zh-CN" altLang="zh-CN" sz="1600" dirty="0">
                <a:latin typeface="华文中宋" panose="02010600040101010101" pitchFamily="2" charset="-122"/>
                <a:ea typeface="华文中宋" panose="02010600040101010101" pitchFamily="2" charset="-122"/>
              </a:rPr>
              <a:t>上不仅是衡量招生就业指标，更要注重</a:t>
            </a:r>
            <a:r>
              <a:rPr lang="zh-CN" altLang="en-US" sz="1600" dirty="0">
                <a:latin typeface="华文中宋" panose="02010600040101010101" pitchFamily="2" charset="-122"/>
                <a:ea typeface="华文中宋" panose="02010600040101010101" pitchFamily="2" charset="-122"/>
              </a:rPr>
              <a:t>育人</a:t>
            </a:r>
            <a:r>
              <a:rPr lang="zh-CN" altLang="zh-CN" sz="1600" dirty="0">
                <a:latin typeface="华文中宋" panose="02010600040101010101" pitchFamily="2" charset="-122"/>
                <a:ea typeface="华文中宋" panose="02010600040101010101" pitchFamily="2" charset="-122"/>
              </a:rPr>
              <a:t>过程</a:t>
            </a:r>
            <a:r>
              <a:rPr lang="zh-CN" altLang="en-US" sz="1600" dirty="0">
                <a:latin typeface="华文中宋" panose="02010600040101010101" pitchFamily="2" charset="-122"/>
                <a:ea typeface="华文中宋" panose="02010600040101010101" pitchFamily="2" charset="-122"/>
              </a:rPr>
              <a:t>。</a:t>
            </a:r>
            <a:endParaRPr lang="en-US" altLang="zh-CN" sz="1600" dirty="0">
              <a:latin typeface="华文中宋" panose="02010600040101010101" pitchFamily="2" charset="-122"/>
              <a:ea typeface="华文中宋" panose="02010600040101010101" pitchFamily="2" charset="-122"/>
            </a:endParaRPr>
          </a:p>
        </p:txBody>
      </p:sp>
      <p:sp>
        <p:nvSpPr>
          <p:cNvPr id="16" name="矩形 64">
            <a:extLst>
              <a:ext uri="{FF2B5EF4-FFF2-40B4-BE49-F238E27FC236}">
                <a16:creationId xmlns:a16="http://schemas.microsoft.com/office/drawing/2014/main" id="{71B2CBD0-103F-4B70-B47D-16688268EED2}"/>
              </a:ext>
            </a:extLst>
          </p:cNvPr>
          <p:cNvSpPr/>
          <p:nvPr/>
        </p:nvSpPr>
        <p:spPr>
          <a:xfrm>
            <a:off x="2591446" y="4397968"/>
            <a:ext cx="581548" cy="581548"/>
          </a:xfrm>
          <a:prstGeom prst="rect">
            <a:avLst/>
          </a:prstGeom>
          <a:solidFill>
            <a:srgbClr val="74B23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indent="0" algn="ctr" eaLnBrk="1" hangingPunct="1">
              <a:lnSpc>
                <a:spcPct val="100000"/>
              </a:lnSpc>
              <a:spcBef>
                <a:spcPct val="0"/>
              </a:spcBef>
              <a:buNone/>
            </a:pPr>
            <a:r>
              <a:rPr lang="en-US" altLang="zh-CN" sz="2400" b="1" dirty="0">
                <a:solidFill>
                  <a:schemeClr val="bg1"/>
                </a:solidFill>
                <a:latin typeface="微软雅黑" panose="020B0503020204020204" charset="-122"/>
                <a:ea typeface="微软雅黑" panose="020B0503020204020204" charset="-122"/>
                <a:sym typeface="宋体" panose="02010600030101010101" pitchFamily="2" charset="-122"/>
              </a:rPr>
              <a:t>5</a:t>
            </a:r>
          </a:p>
        </p:txBody>
      </p:sp>
      <p:sp>
        <p:nvSpPr>
          <p:cNvPr id="18" name="矩形 64">
            <a:extLst>
              <a:ext uri="{FF2B5EF4-FFF2-40B4-BE49-F238E27FC236}">
                <a16:creationId xmlns:a16="http://schemas.microsoft.com/office/drawing/2014/main" id="{A7B56CF1-E66E-4FF2-A15D-22E76985E327}"/>
              </a:ext>
            </a:extLst>
          </p:cNvPr>
          <p:cNvSpPr/>
          <p:nvPr/>
        </p:nvSpPr>
        <p:spPr>
          <a:xfrm>
            <a:off x="2609738" y="5118048"/>
            <a:ext cx="581548" cy="581548"/>
          </a:xfrm>
          <a:prstGeom prst="rect">
            <a:avLst/>
          </a:prstGeom>
          <a:solidFill>
            <a:srgbClr val="093759"/>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indent="0" algn="ctr" eaLnBrk="1" hangingPunct="1">
              <a:lnSpc>
                <a:spcPct val="100000"/>
              </a:lnSpc>
              <a:spcBef>
                <a:spcPct val="0"/>
              </a:spcBef>
              <a:buNone/>
            </a:pPr>
            <a:r>
              <a:rPr lang="en-US" altLang="zh-CN" sz="2400" b="1" dirty="0">
                <a:solidFill>
                  <a:schemeClr val="bg1"/>
                </a:solidFill>
                <a:latin typeface="微软雅黑" panose="020B0503020204020204" charset="-122"/>
                <a:ea typeface="微软雅黑" panose="020B0503020204020204" charset="-122"/>
                <a:sym typeface="宋体" panose="02010600030101010101" pitchFamily="2" charset="-122"/>
              </a:rPr>
              <a:t>6</a:t>
            </a:r>
          </a:p>
        </p:txBody>
      </p:sp>
      <p:sp>
        <p:nvSpPr>
          <p:cNvPr id="19" name="矩形 64">
            <a:extLst>
              <a:ext uri="{FF2B5EF4-FFF2-40B4-BE49-F238E27FC236}">
                <a16:creationId xmlns:a16="http://schemas.microsoft.com/office/drawing/2014/main" id="{590A2761-49EF-418E-9D4C-5246D38A9E72}"/>
              </a:ext>
            </a:extLst>
          </p:cNvPr>
          <p:cNvSpPr/>
          <p:nvPr/>
        </p:nvSpPr>
        <p:spPr>
          <a:xfrm>
            <a:off x="2609738" y="5838128"/>
            <a:ext cx="581548" cy="581548"/>
          </a:xfrm>
          <a:prstGeom prst="rect">
            <a:avLst/>
          </a:prstGeom>
          <a:solidFill>
            <a:srgbClr val="74B23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indent="0" algn="ctr" eaLnBrk="1" hangingPunct="1">
              <a:lnSpc>
                <a:spcPct val="100000"/>
              </a:lnSpc>
              <a:spcBef>
                <a:spcPct val="0"/>
              </a:spcBef>
              <a:buNone/>
            </a:pPr>
            <a:r>
              <a:rPr lang="en-US" altLang="zh-CN" sz="2400" b="1" dirty="0">
                <a:solidFill>
                  <a:schemeClr val="bg1"/>
                </a:solidFill>
                <a:latin typeface="微软雅黑" panose="020B0503020204020204" charset="-122"/>
                <a:ea typeface="微软雅黑" panose="020B0503020204020204" charset="-122"/>
                <a:sym typeface="宋体" panose="02010600030101010101" pitchFamily="2" charset="-122"/>
              </a:rPr>
              <a:t>7</a:t>
            </a:r>
          </a:p>
        </p:txBody>
      </p:sp>
      <p:sp>
        <p:nvSpPr>
          <p:cNvPr id="21" name="文本框 20">
            <a:extLst>
              <a:ext uri="{FF2B5EF4-FFF2-40B4-BE49-F238E27FC236}">
                <a16:creationId xmlns:a16="http://schemas.microsoft.com/office/drawing/2014/main" id="{1A0A6D9D-3EFF-433C-BC01-FE21F5896F09}"/>
              </a:ext>
            </a:extLst>
          </p:cNvPr>
          <p:cNvSpPr txBox="1"/>
          <p:nvPr/>
        </p:nvSpPr>
        <p:spPr>
          <a:xfrm>
            <a:off x="3172994" y="4405567"/>
            <a:ext cx="5926855" cy="461665"/>
          </a:xfrm>
          <a:prstGeom prst="rect">
            <a:avLst/>
          </a:prstGeom>
          <a:noFill/>
        </p:spPr>
        <p:txBody>
          <a:bodyPr wrap="square" rtlCol="0">
            <a:spAutoFit/>
          </a:bodyPr>
          <a:lstStyle/>
          <a:p>
            <a:pPr>
              <a:lnSpc>
                <a:spcPct val="150000"/>
              </a:lnSpc>
            </a:pPr>
            <a:r>
              <a:rPr lang="zh-CN" altLang="zh-CN" sz="1600" b="1" dirty="0">
                <a:latin typeface="微软雅黑" panose="020B0503020204020204" pitchFamily="34" charset="-122"/>
                <a:ea typeface="微软雅黑" panose="020B0503020204020204" pitchFamily="34" charset="-122"/>
              </a:rPr>
              <a:t>“主体”</a:t>
            </a:r>
            <a:r>
              <a:rPr lang="zh-CN" altLang="zh-CN" sz="1600" dirty="0">
                <a:latin typeface="华文中宋" panose="02010600040101010101" pitchFamily="2" charset="-122"/>
                <a:ea typeface="华文中宋" panose="02010600040101010101" pitchFamily="2" charset="-122"/>
              </a:rPr>
              <a:t>上不仅限于质量管理人员，更要形成全员参与的机制</a:t>
            </a:r>
            <a:r>
              <a:rPr lang="zh-CN" altLang="en-US" sz="1600" dirty="0">
                <a:latin typeface="华文中宋" panose="02010600040101010101" pitchFamily="2" charset="-122"/>
                <a:ea typeface="华文中宋" panose="02010600040101010101" pitchFamily="2" charset="-122"/>
              </a:rPr>
              <a:t>。</a:t>
            </a:r>
            <a:endParaRPr lang="en-US" altLang="zh-CN" sz="1600" dirty="0">
              <a:latin typeface="华文中宋" panose="02010600040101010101" pitchFamily="2" charset="-122"/>
              <a:ea typeface="华文中宋" panose="02010600040101010101" pitchFamily="2" charset="-122"/>
            </a:endParaRPr>
          </a:p>
        </p:txBody>
      </p:sp>
      <p:sp>
        <p:nvSpPr>
          <p:cNvPr id="22" name="文本框 21">
            <a:extLst>
              <a:ext uri="{FF2B5EF4-FFF2-40B4-BE49-F238E27FC236}">
                <a16:creationId xmlns:a16="http://schemas.microsoft.com/office/drawing/2014/main" id="{993ABD46-4F18-48E2-A550-61ED6D1FCA49}"/>
              </a:ext>
            </a:extLst>
          </p:cNvPr>
          <p:cNvSpPr txBox="1"/>
          <p:nvPr/>
        </p:nvSpPr>
        <p:spPr>
          <a:xfrm>
            <a:off x="3144657" y="5713403"/>
            <a:ext cx="5826852" cy="830997"/>
          </a:xfrm>
          <a:prstGeom prst="rect">
            <a:avLst/>
          </a:prstGeom>
          <a:noFill/>
        </p:spPr>
        <p:txBody>
          <a:bodyPr wrap="square" rtlCol="0">
            <a:spAutoFit/>
          </a:bodyPr>
          <a:lstStyle/>
          <a:p>
            <a:pPr>
              <a:lnSpc>
                <a:spcPct val="150000"/>
              </a:lnSpc>
            </a:pPr>
            <a:r>
              <a:rPr lang="zh-CN" altLang="zh-CN" sz="1600" b="1" dirty="0">
                <a:latin typeface="微软雅黑" panose="020B0503020204020204" pitchFamily="34" charset="-122"/>
                <a:ea typeface="微软雅黑" panose="020B0503020204020204" pitchFamily="34" charset="-122"/>
              </a:rPr>
              <a:t>“范围”</a:t>
            </a:r>
            <a:r>
              <a:rPr lang="zh-CN" altLang="zh-CN" sz="1600" dirty="0">
                <a:latin typeface="华文中宋" panose="02010600040101010101" pitchFamily="2" charset="-122"/>
                <a:ea typeface="华文中宋" panose="02010600040101010101" pitchFamily="2" charset="-122"/>
              </a:rPr>
              <a:t>上不仅是衡量“结论”上不再是“过关式”的等级，</a:t>
            </a:r>
            <a:endParaRPr lang="en-US" altLang="zh-CN" sz="1600" dirty="0">
              <a:latin typeface="华文中宋" panose="02010600040101010101" pitchFamily="2" charset="-122"/>
              <a:ea typeface="华文中宋" panose="02010600040101010101" pitchFamily="2" charset="-122"/>
            </a:endParaRPr>
          </a:p>
          <a:p>
            <a:pPr>
              <a:lnSpc>
                <a:spcPct val="150000"/>
              </a:lnSpc>
            </a:pPr>
            <a:r>
              <a:rPr lang="en-US" altLang="zh-CN" sz="1600" dirty="0">
                <a:latin typeface="华文中宋" panose="02010600040101010101" pitchFamily="2" charset="-122"/>
                <a:ea typeface="华文中宋" panose="02010600040101010101" pitchFamily="2" charset="-122"/>
              </a:rPr>
              <a:t>             </a:t>
            </a:r>
            <a:r>
              <a:rPr lang="zh-CN" altLang="zh-CN" sz="1600" dirty="0">
                <a:latin typeface="华文中宋" panose="02010600040101010101" pitchFamily="2" charset="-122"/>
                <a:ea typeface="华文中宋" panose="02010600040101010101" pitchFamily="2" charset="-122"/>
              </a:rPr>
              <a:t>而是院校运行质量保证机制的良莠程度</a:t>
            </a:r>
            <a:r>
              <a:rPr lang="zh-CN" altLang="en-US" sz="1600" dirty="0">
                <a:latin typeface="华文中宋" panose="02010600040101010101" pitchFamily="2" charset="-122"/>
                <a:ea typeface="华文中宋" panose="02010600040101010101" pitchFamily="2" charset="-122"/>
              </a:rPr>
              <a:t>。</a:t>
            </a:r>
            <a:endParaRPr lang="en-US" altLang="zh-CN" sz="1600" dirty="0">
              <a:latin typeface="华文中宋" panose="02010600040101010101" pitchFamily="2" charset="-122"/>
              <a:ea typeface="华文中宋" panose="02010600040101010101" pitchFamily="2" charset="-122"/>
            </a:endParaRPr>
          </a:p>
        </p:txBody>
      </p:sp>
      <p:sp>
        <p:nvSpPr>
          <p:cNvPr id="23" name="文本框 22">
            <a:extLst>
              <a:ext uri="{FF2B5EF4-FFF2-40B4-BE49-F238E27FC236}">
                <a16:creationId xmlns:a16="http://schemas.microsoft.com/office/drawing/2014/main" id="{27693661-B95C-44C3-9E5E-1793477AE169}"/>
              </a:ext>
            </a:extLst>
          </p:cNvPr>
          <p:cNvSpPr txBox="1"/>
          <p:nvPr/>
        </p:nvSpPr>
        <p:spPr>
          <a:xfrm>
            <a:off x="3191286" y="5011937"/>
            <a:ext cx="7945180" cy="732508"/>
          </a:xfrm>
          <a:prstGeom prst="rect">
            <a:avLst/>
          </a:prstGeom>
          <a:noFill/>
        </p:spPr>
        <p:txBody>
          <a:bodyPr wrap="square" rtlCol="0">
            <a:spAutoFit/>
          </a:bodyPr>
          <a:lstStyle/>
          <a:p>
            <a:pPr>
              <a:lnSpc>
                <a:spcPct val="130000"/>
              </a:lnSpc>
            </a:pPr>
            <a:r>
              <a:rPr lang="zh-CN" altLang="zh-CN" sz="1600" b="1" dirty="0">
                <a:latin typeface="微软雅黑" panose="020B0503020204020204" pitchFamily="34" charset="-122"/>
                <a:ea typeface="微软雅黑" panose="020B0503020204020204" pitchFamily="34" charset="-122"/>
              </a:rPr>
              <a:t>“状态”</a:t>
            </a:r>
            <a:r>
              <a:rPr lang="zh-CN" altLang="zh-CN" sz="1600" dirty="0">
                <a:latin typeface="华文中宋" panose="02010600040101010101" pitchFamily="2" charset="-122"/>
                <a:ea typeface="华文中宋" panose="02010600040101010101" pitchFamily="2" charset="-122"/>
              </a:rPr>
              <a:t>上不再以阶段性的年度数据为唯一依据，</a:t>
            </a:r>
            <a:endParaRPr lang="en-US" altLang="zh-CN" sz="1600" dirty="0">
              <a:latin typeface="华文中宋" panose="02010600040101010101" pitchFamily="2" charset="-122"/>
              <a:ea typeface="华文中宋" panose="02010600040101010101" pitchFamily="2" charset="-122"/>
            </a:endParaRPr>
          </a:p>
          <a:p>
            <a:pPr>
              <a:lnSpc>
                <a:spcPct val="130000"/>
              </a:lnSpc>
            </a:pPr>
            <a:r>
              <a:rPr lang="en-US" altLang="zh-CN" sz="1600" dirty="0">
                <a:latin typeface="华文中宋" panose="02010600040101010101" pitchFamily="2" charset="-122"/>
                <a:ea typeface="华文中宋" panose="02010600040101010101" pitchFamily="2" charset="-122"/>
              </a:rPr>
              <a:t>             </a:t>
            </a:r>
            <a:r>
              <a:rPr lang="zh-CN" altLang="zh-CN" sz="1600" dirty="0">
                <a:latin typeface="华文中宋" panose="02010600040101010101" pitchFamily="2" charset="-122"/>
                <a:ea typeface="华文中宋" panose="02010600040101010101" pitchFamily="2" charset="-122"/>
              </a:rPr>
              <a:t>而是更加注重数据平台中的动态数据真实性和数据对教学过程的反馈作用</a:t>
            </a:r>
            <a:r>
              <a:rPr lang="zh-CN" altLang="en-US" sz="1600" dirty="0">
                <a:latin typeface="华文中宋" panose="02010600040101010101" pitchFamily="2" charset="-122"/>
                <a:ea typeface="华文中宋" panose="02010600040101010101" pitchFamily="2" charset="-122"/>
              </a:rPr>
              <a:t>。</a:t>
            </a:r>
            <a:r>
              <a:rPr lang="en-US" altLang="zh-CN" sz="1600" dirty="0">
                <a:latin typeface="华文中宋" panose="02010600040101010101" pitchFamily="2" charset="-122"/>
                <a:ea typeface="华文中宋" panose="02010600040101010101" pitchFamily="2" charset="-122"/>
              </a:rPr>
              <a:t>  </a:t>
            </a:r>
            <a:endParaRPr lang="zh-CN" altLang="en-US" sz="1600" dirty="0">
              <a:solidFill>
                <a:schemeClr val="tx1">
                  <a:lumMod val="85000"/>
                  <a:lumOff val="15000"/>
                </a:schemeClr>
              </a:solidFill>
              <a:latin typeface="微软雅黑" panose="020B0503020204020204" charset="-122"/>
              <a:ea typeface="微软雅黑" panose="020B0503020204020204" charset="-122"/>
            </a:endParaRPr>
          </a:p>
        </p:txBody>
      </p:sp>
      <p:sp>
        <p:nvSpPr>
          <p:cNvPr id="39" name="矩形 38">
            <a:extLst>
              <a:ext uri="{FF2B5EF4-FFF2-40B4-BE49-F238E27FC236}">
                <a16:creationId xmlns:a16="http://schemas.microsoft.com/office/drawing/2014/main" id="{8F20C6D3-4A7B-43B7-A478-116E4414DA10}"/>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0" name="矩形 39">
            <a:extLst>
              <a:ext uri="{FF2B5EF4-FFF2-40B4-BE49-F238E27FC236}">
                <a16:creationId xmlns:a16="http://schemas.microsoft.com/office/drawing/2014/main" id="{F8FFE0A5-356D-42F8-944C-8D9BF7AE031B}"/>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A077AA87-D76B-4290-AFE6-094F7046AA88}"/>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2" name="矩形 41">
            <a:extLst>
              <a:ext uri="{FF2B5EF4-FFF2-40B4-BE49-F238E27FC236}">
                <a16:creationId xmlns:a16="http://schemas.microsoft.com/office/drawing/2014/main" id="{AE5545DD-0827-4D14-A3CB-5761BAD1407E}"/>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标题 1">
            <a:extLst>
              <a:ext uri="{FF2B5EF4-FFF2-40B4-BE49-F238E27FC236}">
                <a16:creationId xmlns:a16="http://schemas.microsoft.com/office/drawing/2014/main" id="{0168D2C1-91BA-4C47-9FE7-315EFBFDC865}"/>
              </a:ext>
            </a:extLst>
          </p:cNvPr>
          <p:cNvSpPr txBox="1">
            <a:spLocks/>
          </p:cNvSpPr>
          <p:nvPr/>
        </p:nvSpPr>
        <p:spPr>
          <a:xfrm>
            <a:off x="1290227" y="52764"/>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诊改是学校治理的制度机制建设</a:t>
            </a:r>
          </a:p>
        </p:txBody>
      </p:sp>
      <p:sp>
        <p:nvSpPr>
          <p:cNvPr id="44" name="矩形 43">
            <a:extLst>
              <a:ext uri="{FF2B5EF4-FFF2-40B4-BE49-F238E27FC236}">
                <a16:creationId xmlns:a16="http://schemas.microsoft.com/office/drawing/2014/main" id="{2FEDA590-D25F-40AA-A426-0B8834A6C7CB}"/>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24" name="矩形 23">
            <a:extLst>
              <a:ext uri="{FF2B5EF4-FFF2-40B4-BE49-F238E27FC236}">
                <a16:creationId xmlns:a16="http://schemas.microsoft.com/office/drawing/2014/main" id="{FA875061-FC18-47BB-BC24-EB22EB8E96C1}"/>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093578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par>
                          <p:cTn id="29" fill="hold">
                            <p:stCondLst>
                              <p:cond delay="2000"/>
                            </p:stCondLst>
                            <p:childTnLst>
                              <p:par>
                                <p:cTn id="30" presetID="3" presetClass="entr" presetSubtype="1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par>
                          <p:cTn id="36" fill="hold">
                            <p:stCondLst>
                              <p:cond delay="2500"/>
                            </p:stCondLst>
                            <p:childTnLst>
                              <p:par>
                                <p:cTn id="37" presetID="3" presetClass="entr" presetSubtype="1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par>
                          <p:cTn id="40" fill="hold">
                            <p:stCondLst>
                              <p:cond delay="3000"/>
                            </p:stCondLst>
                            <p:childTnLst>
                              <p:par>
                                <p:cTn id="41" presetID="3"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par>
                          <p:cTn id="44" fill="hold">
                            <p:stCondLst>
                              <p:cond delay="3500"/>
                            </p:stCondLst>
                            <p:childTnLst>
                              <p:par>
                                <p:cTn id="45" presetID="3"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linds(horizontal)">
                                      <p:cBhvr>
                                        <p:cTn id="50" dur="500"/>
                                        <p:tgtEl>
                                          <p:spTgt spid="2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linds(horizontal)">
                                      <p:cBhvr>
                                        <p:cTn id="53" dur="500"/>
                                        <p:tgtEl>
                                          <p:spTgt spid="2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linds(horizontal)">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p:bldP spid="13" grpId="0"/>
      <p:bldP spid="14" grpId="0"/>
      <p:bldP spid="15" grpId="0"/>
      <p:bldP spid="16" grpId="0" bldLvl="0" animBg="1"/>
      <p:bldP spid="18" grpId="0" bldLvl="0" animBg="1"/>
      <p:bldP spid="19" grpId="0" bldLvl="0" animBg="1"/>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110191" y="3037541"/>
            <a:ext cx="2217624" cy="1711568"/>
            <a:chOff x="1110191" y="2098432"/>
            <a:chExt cx="2217624" cy="1711568"/>
          </a:xfrm>
        </p:grpSpPr>
        <p:sp>
          <p:nvSpPr>
            <p:cNvPr id="11" name="任意多边形 10"/>
            <p:cNvSpPr/>
            <p:nvPr/>
          </p:nvSpPr>
          <p:spPr>
            <a:xfrm>
              <a:off x="1110191" y="2098432"/>
              <a:ext cx="1872851" cy="1008276"/>
            </a:xfrm>
            <a:custGeom>
              <a:avLst/>
              <a:gdLst>
                <a:gd name="connsiteX0" fmla="*/ 0 w 1745974"/>
                <a:gd name="connsiteY0" fmla="*/ 82080 h 820800"/>
                <a:gd name="connsiteX1" fmla="*/ 82080 w 1745974"/>
                <a:gd name="connsiteY1" fmla="*/ 0 h 820800"/>
                <a:gd name="connsiteX2" fmla="*/ 1663894 w 1745974"/>
                <a:gd name="connsiteY2" fmla="*/ 0 h 820800"/>
                <a:gd name="connsiteX3" fmla="*/ 1745974 w 1745974"/>
                <a:gd name="connsiteY3" fmla="*/ 82080 h 820800"/>
                <a:gd name="connsiteX4" fmla="*/ 1745974 w 1745974"/>
                <a:gd name="connsiteY4" fmla="*/ 738720 h 820800"/>
                <a:gd name="connsiteX5" fmla="*/ 1663894 w 1745974"/>
                <a:gd name="connsiteY5" fmla="*/ 820800 h 820800"/>
                <a:gd name="connsiteX6" fmla="*/ 82080 w 1745974"/>
                <a:gd name="connsiteY6" fmla="*/ 820800 h 820800"/>
                <a:gd name="connsiteX7" fmla="*/ 0 w 1745974"/>
                <a:gd name="connsiteY7" fmla="*/ 738720 h 820800"/>
                <a:gd name="connsiteX8" fmla="*/ 0 w 1745974"/>
                <a:gd name="connsiteY8" fmla="*/ 82080 h 8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974" h="820800">
                  <a:moveTo>
                    <a:pt x="0" y="82080"/>
                  </a:moveTo>
                  <a:cubicBezTo>
                    <a:pt x="0" y="36748"/>
                    <a:pt x="36748" y="0"/>
                    <a:pt x="82080" y="0"/>
                  </a:cubicBezTo>
                  <a:lnTo>
                    <a:pt x="1663894" y="0"/>
                  </a:lnTo>
                  <a:cubicBezTo>
                    <a:pt x="1709226" y="0"/>
                    <a:pt x="1745974" y="36748"/>
                    <a:pt x="1745974" y="82080"/>
                  </a:cubicBezTo>
                  <a:lnTo>
                    <a:pt x="1745974" y="738720"/>
                  </a:lnTo>
                  <a:cubicBezTo>
                    <a:pt x="1745974" y="784052"/>
                    <a:pt x="1709226" y="820800"/>
                    <a:pt x="1663894" y="820800"/>
                  </a:cubicBezTo>
                  <a:lnTo>
                    <a:pt x="82080" y="820800"/>
                  </a:lnTo>
                  <a:cubicBezTo>
                    <a:pt x="36748" y="820800"/>
                    <a:pt x="0" y="784052"/>
                    <a:pt x="0" y="738720"/>
                  </a:cubicBezTo>
                  <a:lnTo>
                    <a:pt x="0" y="82080"/>
                  </a:ln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5128" tIns="135128" rIns="135128" bIns="345990" numCol="1" spcCol="1270" anchor="t" anchorCtr="0">
              <a:noAutofit/>
            </a:bodyPr>
            <a:lstStyle/>
            <a:p>
              <a:pPr lvl="0" algn="l" defTabSz="844550">
                <a:lnSpc>
                  <a:spcPts val="3200"/>
                </a:lnSpc>
                <a:spcBef>
                  <a:spcPct val="0"/>
                </a:spcBef>
                <a:spcAft>
                  <a:spcPct val="35000"/>
                </a:spcAft>
              </a:pPr>
              <a:r>
                <a:rPr lang="zh-CN" altLang="en-US" sz="2000" b="1" kern="1200" dirty="0">
                  <a:latin typeface="微软雅黑" panose="020B0503020204020204" pitchFamily="34" charset="-122"/>
                  <a:ea typeface="微软雅黑" panose="020B0503020204020204" pitchFamily="34" charset="-122"/>
                </a:rPr>
                <a:t>加强制度规范</a:t>
              </a:r>
            </a:p>
          </p:txBody>
        </p:sp>
        <p:sp>
          <p:nvSpPr>
            <p:cNvPr id="12" name="任意多边形 11"/>
            <p:cNvSpPr/>
            <p:nvPr/>
          </p:nvSpPr>
          <p:spPr>
            <a:xfrm>
              <a:off x="1467800" y="2770617"/>
              <a:ext cx="1860015" cy="1039383"/>
            </a:xfrm>
            <a:custGeom>
              <a:avLst/>
              <a:gdLst>
                <a:gd name="connsiteX0" fmla="*/ 0 w 1745974"/>
                <a:gd name="connsiteY0" fmla="*/ 109440 h 1094400"/>
                <a:gd name="connsiteX1" fmla="*/ 109440 w 1745974"/>
                <a:gd name="connsiteY1" fmla="*/ 0 h 1094400"/>
                <a:gd name="connsiteX2" fmla="*/ 1636534 w 1745974"/>
                <a:gd name="connsiteY2" fmla="*/ 0 h 1094400"/>
                <a:gd name="connsiteX3" fmla="*/ 1745974 w 1745974"/>
                <a:gd name="connsiteY3" fmla="*/ 109440 h 1094400"/>
                <a:gd name="connsiteX4" fmla="*/ 1745974 w 1745974"/>
                <a:gd name="connsiteY4" fmla="*/ 984960 h 1094400"/>
                <a:gd name="connsiteX5" fmla="*/ 1636534 w 1745974"/>
                <a:gd name="connsiteY5" fmla="*/ 1094400 h 1094400"/>
                <a:gd name="connsiteX6" fmla="*/ 109440 w 1745974"/>
                <a:gd name="connsiteY6" fmla="*/ 1094400 h 1094400"/>
                <a:gd name="connsiteX7" fmla="*/ 0 w 1745974"/>
                <a:gd name="connsiteY7" fmla="*/ 984960 h 1094400"/>
                <a:gd name="connsiteX8" fmla="*/ 0 w 1745974"/>
                <a:gd name="connsiteY8" fmla="*/ 109440 h 10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974" h="1094400">
                  <a:moveTo>
                    <a:pt x="0" y="109440"/>
                  </a:moveTo>
                  <a:cubicBezTo>
                    <a:pt x="0" y="48998"/>
                    <a:pt x="48998" y="0"/>
                    <a:pt x="109440" y="0"/>
                  </a:cubicBezTo>
                  <a:lnTo>
                    <a:pt x="1636534" y="0"/>
                  </a:lnTo>
                  <a:cubicBezTo>
                    <a:pt x="1696976" y="0"/>
                    <a:pt x="1745974" y="48998"/>
                    <a:pt x="1745974" y="109440"/>
                  </a:cubicBezTo>
                  <a:lnTo>
                    <a:pt x="1745974" y="984960"/>
                  </a:lnTo>
                  <a:cubicBezTo>
                    <a:pt x="1745974" y="1045402"/>
                    <a:pt x="1696976" y="1094400"/>
                    <a:pt x="1636534" y="1094400"/>
                  </a:cubicBezTo>
                  <a:lnTo>
                    <a:pt x="109440" y="1094400"/>
                  </a:lnTo>
                  <a:cubicBezTo>
                    <a:pt x="48998" y="1094400"/>
                    <a:pt x="0" y="1045402"/>
                    <a:pt x="0" y="984960"/>
                  </a:cubicBezTo>
                  <a:lnTo>
                    <a:pt x="0" y="10944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7182" tIns="167182" rIns="167182" bIns="167182" numCol="1" spcCol="1270" anchor="t" anchorCtr="0">
              <a:noAutofit/>
            </a:bodyPr>
            <a:lstStyle/>
            <a:p>
              <a:pPr marL="0" lvl="1" algn="l" defTabSz="844550">
                <a:lnSpc>
                  <a:spcPts val="3200"/>
                </a:lnSpc>
                <a:spcBef>
                  <a:spcPct val="0"/>
                </a:spcBef>
                <a:spcAft>
                  <a:spcPct val="15000"/>
                </a:spcAft>
              </a:pPr>
              <a:r>
                <a:rPr lang="zh-CN" altLang="en-US" sz="2400" kern="1200" dirty="0">
                  <a:latin typeface="微软雅黑" panose="020B0503020204020204" pitchFamily="34" charset="-122"/>
                  <a:ea typeface="微软雅黑" panose="020B0503020204020204" pitchFamily="34" charset="-122"/>
                </a:rPr>
                <a:t>让质量标准形成权威</a:t>
              </a:r>
            </a:p>
          </p:txBody>
        </p:sp>
      </p:grpSp>
      <p:grpSp>
        <p:nvGrpSpPr>
          <p:cNvPr id="24" name="组合 23"/>
          <p:cNvGrpSpPr/>
          <p:nvPr/>
        </p:nvGrpSpPr>
        <p:grpSpPr>
          <a:xfrm>
            <a:off x="3739055" y="3037541"/>
            <a:ext cx="2227029" cy="1711568"/>
            <a:chOff x="3621825" y="2098432"/>
            <a:chExt cx="2227029" cy="1711568"/>
          </a:xfrm>
        </p:grpSpPr>
        <p:sp>
          <p:nvSpPr>
            <p:cNvPr id="14" name="任意多边形 13"/>
            <p:cNvSpPr/>
            <p:nvPr/>
          </p:nvSpPr>
          <p:spPr>
            <a:xfrm>
              <a:off x="3621825" y="2098432"/>
              <a:ext cx="1882256" cy="1008276"/>
            </a:xfrm>
            <a:custGeom>
              <a:avLst/>
              <a:gdLst>
                <a:gd name="connsiteX0" fmla="*/ 0 w 1745974"/>
                <a:gd name="connsiteY0" fmla="*/ 82080 h 820800"/>
                <a:gd name="connsiteX1" fmla="*/ 82080 w 1745974"/>
                <a:gd name="connsiteY1" fmla="*/ 0 h 820800"/>
                <a:gd name="connsiteX2" fmla="*/ 1663894 w 1745974"/>
                <a:gd name="connsiteY2" fmla="*/ 0 h 820800"/>
                <a:gd name="connsiteX3" fmla="*/ 1745974 w 1745974"/>
                <a:gd name="connsiteY3" fmla="*/ 82080 h 820800"/>
                <a:gd name="connsiteX4" fmla="*/ 1745974 w 1745974"/>
                <a:gd name="connsiteY4" fmla="*/ 738720 h 820800"/>
                <a:gd name="connsiteX5" fmla="*/ 1663894 w 1745974"/>
                <a:gd name="connsiteY5" fmla="*/ 820800 h 820800"/>
                <a:gd name="connsiteX6" fmla="*/ 82080 w 1745974"/>
                <a:gd name="connsiteY6" fmla="*/ 820800 h 820800"/>
                <a:gd name="connsiteX7" fmla="*/ 0 w 1745974"/>
                <a:gd name="connsiteY7" fmla="*/ 738720 h 820800"/>
                <a:gd name="connsiteX8" fmla="*/ 0 w 1745974"/>
                <a:gd name="connsiteY8" fmla="*/ 82080 h 8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974" h="820800">
                  <a:moveTo>
                    <a:pt x="0" y="82080"/>
                  </a:moveTo>
                  <a:cubicBezTo>
                    <a:pt x="0" y="36748"/>
                    <a:pt x="36748" y="0"/>
                    <a:pt x="82080" y="0"/>
                  </a:cubicBezTo>
                  <a:lnTo>
                    <a:pt x="1663894" y="0"/>
                  </a:lnTo>
                  <a:cubicBezTo>
                    <a:pt x="1709226" y="0"/>
                    <a:pt x="1745974" y="36748"/>
                    <a:pt x="1745974" y="82080"/>
                  </a:cubicBezTo>
                  <a:lnTo>
                    <a:pt x="1745974" y="738720"/>
                  </a:lnTo>
                  <a:cubicBezTo>
                    <a:pt x="1745974" y="784052"/>
                    <a:pt x="1709226" y="820800"/>
                    <a:pt x="1663894" y="820800"/>
                  </a:cubicBezTo>
                  <a:lnTo>
                    <a:pt x="82080" y="820800"/>
                  </a:lnTo>
                  <a:cubicBezTo>
                    <a:pt x="36748" y="820800"/>
                    <a:pt x="0" y="784052"/>
                    <a:pt x="0" y="738720"/>
                  </a:cubicBezTo>
                  <a:lnTo>
                    <a:pt x="0" y="82080"/>
                  </a:ln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5128" tIns="135128" rIns="135128" bIns="345990" numCol="1" spcCol="1270" anchor="t" anchorCtr="0">
              <a:noAutofit/>
            </a:bodyPr>
            <a:lstStyle/>
            <a:p>
              <a:pPr lvl="0" algn="l" defTabSz="844550">
                <a:lnSpc>
                  <a:spcPts val="3200"/>
                </a:lnSpc>
                <a:spcBef>
                  <a:spcPct val="0"/>
                </a:spcBef>
                <a:spcAft>
                  <a:spcPct val="35000"/>
                </a:spcAft>
              </a:pPr>
              <a:r>
                <a:rPr lang="zh-CN" altLang="en-US" sz="2000" b="1" kern="1200" dirty="0">
                  <a:latin typeface="微软雅黑" panose="020B0503020204020204" pitchFamily="34" charset="-122"/>
                  <a:ea typeface="微软雅黑" panose="020B0503020204020204" pitchFamily="34" charset="-122"/>
                </a:rPr>
                <a:t>全员培训动员</a:t>
              </a:r>
            </a:p>
          </p:txBody>
        </p:sp>
        <p:sp>
          <p:nvSpPr>
            <p:cNvPr id="15" name="任意多边形 14"/>
            <p:cNvSpPr/>
            <p:nvPr/>
          </p:nvSpPr>
          <p:spPr>
            <a:xfrm>
              <a:off x="3979433" y="2770617"/>
              <a:ext cx="1869421" cy="1039383"/>
            </a:xfrm>
            <a:custGeom>
              <a:avLst/>
              <a:gdLst>
                <a:gd name="connsiteX0" fmla="*/ 0 w 1745974"/>
                <a:gd name="connsiteY0" fmla="*/ 109440 h 1094400"/>
                <a:gd name="connsiteX1" fmla="*/ 109440 w 1745974"/>
                <a:gd name="connsiteY1" fmla="*/ 0 h 1094400"/>
                <a:gd name="connsiteX2" fmla="*/ 1636534 w 1745974"/>
                <a:gd name="connsiteY2" fmla="*/ 0 h 1094400"/>
                <a:gd name="connsiteX3" fmla="*/ 1745974 w 1745974"/>
                <a:gd name="connsiteY3" fmla="*/ 109440 h 1094400"/>
                <a:gd name="connsiteX4" fmla="*/ 1745974 w 1745974"/>
                <a:gd name="connsiteY4" fmla="*/ 984960 h 1094400"/>
                <a:gd name="connsiteX5" fmla="*/ 1636534 w 1745974"/>
                <a:gd name="connsiteY5" fmla="*/ 1094400 h 1094400"/>
                <a:gd name="connsiteX6" fmla="*/ 109440 w 1745974"/>
                <a:gd name="connsiteY6" fmla="*/ 1094400 h 1094400"/>
                <a:gd name="connsiteX7" fmla="*/ 0 w 1745974"/>
                <a:gd name="connsiteY7" fmla="*/ 984960 h 1094400"/>
                <a:gd name="connsiteX8" fmla="*/ 0 w 1745974"/>
                <a:gd name="connsiteY8" fmla="*/ 109440 h 10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974" h="1094400">
                  <a:moveTo>
                    <a:pt x="0" y="109440"/>
                  </a:moveTo>
                  <a:cubicBezTo>
                    <a:pt x="0" y="48998"/>
                    <a:pt x="48998" y="0"/>
                    <a:pt x="109440" y="0"/>
                  </a:cubicBezTo>
                  <a:lnTo>
                    <a:pt x="1636534" y="0"/>
                  </a:lnTo>
                  <a:cubicBezTo>
                    <a:pt x="1696976" y="0"/>
                    <a:pt x="1745974" y="48998"/>
                    <a:pt x="1745974" y="109440"/>
                  </a:cubicBezTo>
                  <a:lnTo>
                    <a:pt x="1745974" y="984960"/>
                  </a:lnTo>
                  <a:cubicBezTo>
                    <a:pt x="1745974" y="1045402"/>
                    <a:pt x="1696976" y="1094400"/>
                    <a:pt x="1636534" y="1094400"/>
                  </a:cubicBezTo>
                  <a:lnTo>
                    <a:pt x="109440" y="1094400"/>
                  </a:lnTo>
                  <a:cubicBezTo>
                    <a:pt x="48998" y="1094400"/>
                    <a:pt x="0" y="1045402"/>
                    <a:pt x="0" y="984960"/>
                  </a:cubicBezTo>
                  <a:lnTo>
                    <a:pt x="0" y="10944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7182" tIns="167182" rIns="167182" bIns="167182" numCol="1" spcCol="1270" anchor="t" anchorCtr="0">
              <a:noAutofit/>
            </a:bodyPr>
            <a:lstStyle/>
            <a:p>
              <a:pPr marL="0" lvl="1" algn="l" defTabSz="844550">
                <a:lnSpc>
                  <a:spcPts val="3200"/>
                </a:lnSpc>
                <a:spcBef>
                  <a:spcPct val="0"/>
                </a:spcBef>
                <a:spcAft>
                  <a:spcPct val="15000"/>
                </a:spcAft>
              </a:pPr>
              <a:r>
                <a:rPr lang="zh-CN" altLang="en-US" sz="2400" kern="1200" dirty="0">
                  <a:latin typeface="微软雅黑" panose="020B0503020204020204" pitchFamily="34" charset="-122"/>
                  <a:ea typeface="微软雅黑" panose="020B0503020204020204" pitchFamily="34" charset="-122"/>
                </a:rPr>
                <a:t>让质量理念深入人心</a:t>
              </a:r>
            </a:p>
          </p:txBody>
        </p:sp>
      </p:grpSp>
      <p:grpSp>
        <p:nvGrpSpPr>
          <p:cNvPr id="23" name="组合 22"/>
          <p:cNvGrpSpPr/>
          <p:nvPr/>
        </p:nvGrpSpPr>
        <p:grpSpPr>
          <a:xfrm>
            <a:off x="6367918" y="3037541"/>
            <a:ext cx="2221445" cy="1711568"/>
            <a:chOff x="6426534" y="2098432"/>
            <a:chExt cx="2221444" cy="1711568"/>
          </a:xfrm>
        </p:grpSpPr>
        <p:sp>
          <p:nvSpPr>
            <p:cNvPr id="17" name="任意多边形 16"/>
            <p:cNvSpPr/>
            <p:nvPr/>
          </p:nvSpPr>
          <p:spPr>
            <a:xfrm>
              <a:off x="6426534" y="2098432"/>
              <a:ext cx="1861682" cy="1008276"/>
            </a:xfrm>
            <a:custGeom>
              <a:avLst/>
              <a:gdLst>
                <a:gd name="connsiteX0" fmla="*/ 0 w 1745974"/>
                <a:gd name="connsiteY0" fmla="*/ 82080 h 820800"/>
                <a:gd name="connsiteX1" fmla="*/ 82080 w 1745974"/>
                <a:gd name="connsiteY1" fmla="*/ 0 h 820800"/>
                <a:gd name="connsiteX2" fmla="*/ 1663894 w 1745974"/>
                <a:gd name="connsiteY2" fmla="*/ 0 h 820800"/>
                <a:gd name="connsiteX3" fmla="*/ 1745974 w 1745974"/>
                <a:gd name="connsiteY3" fmla="*/ 82080 h 820800"/>
                <a:gd name="connsiteX4" fmla="*/ 1745974 w 1745974"/>
                <a:gd name="connsiteY4" fmla="*/ 738720 h 820800"/>
                <a:gd name="connsiteX5" fmla="*/ 1663894 w 1745974"/>
                <a:gd name="connsiteY5" fmla="*/ 820800 h 820800"/>
                <a:gd name="connsiteX6" fmla="*/ 82080 w 1745974"/>
                <a:gd name="connsiteY6" fmla="*/ 820800 h 820800"/>
                <a:gd name="connsiteX7" fmla="*/ 0 w 1745974"/>
                <a:gd name="connsiteY7" fmla="*/ 738720 h 820800"/>
                <a:gd name="connsiteX8" fmla="*/ 0 w 1745974"/>
                <a:gd name="connsiteY8" fmla="*/ 82080 h 8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974" h="820800">
                  <a:moveTo>
                    <a:pt x="0" y="82080"/>
                  </a:moveTo>
                  <a:cubicBezTo>
                    <a:pt x="0" y="36748"/>
                    <a:pt x="36748" y="0"/>
                    <a:pt x="82080" y="0"/>
                  </a:cubicBezTo>
                  <a:lnTo>
                    <a:pt x="1663894" y="0"/>
                  </a:lnTo>
                  <a:cubicBezTo>
                    <a:pt x="1709226" y="0"/>
                    <a:pt x="1745974" y="36748"/>
                    <a:pt x="1745974" y="82080"/>
                  </a:cubicBezTo>
                  <a:lnTo>
                    <a:pt x="1745974" y="738720"/>
                  </a:lnTo>
                  <a:cubicBezTo>
                    <a:pt x="1745974" y="784052"/>
                    <a:pt x="1709226" y="820800"/>
                    <a:pt x="1663894" y="820800"/>
                  </a:cubicBezTo>
                  <a:lnTo>
                    <a:pt x="82080" y="820800"/>
                  </a:lnTo>
                  <a:cubicBezTo>
                    <a:pt x="36748" y="820800"/>
                    <a:pt x="0" y="784052"/>
                    <a:pt x="0" y="738720"/>
                  </a:cubicBezTo>
                  <a:lnTo>
                    <a:pt x="0" y="82080"/>
                  </a:ln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5128" tIns="135128" rIns="135128" bIns="345990" numCol="1" spcCol="1270" anchor="t" anchorCtr="0">
              <a:noAutofit/>
            </a:bodyPr>
            <a:lstStyle/>
            <a:p>
              <a:pPr lvl="0" algn="l" defTabSz="844550">
                <a:lnSpc>
                  <a:spcPts val="3200"/>
                </a:lnSpc>
                <a:spcBef>
                  <a:spcPct val="0"/>
                </a:spcBef>
                <a:spcAft>
                  <a:spcPct val="35000"/>
                </a:spcAft>
              </a:pPr>
              <a:r>
                <a:rPr lang="zh-CN" altLang="en-US" sz="2000" b="1" kern="1200" dirty="0">
                  <a:latin typeface="微软雅黑" panose="020B0503020204020204" pitchFamily="34" charset="-122"/>
                  <a:ea typeface="微软雅黑" panose="020B0503020204020204" pitchFamily="34" charset="-122"/>
                </a:rPr>
                <a:t>建设透明校园</a:t>
              </a:r>
            </a:p>
          </p:txBody>
        </p:sp>
        <p:sp>
          <p:nvSpPr>
            <p:cNvPr id="18" name="任意多边形 17"/>
            <p:cNvSpPr/>
            <p:nvPr/>
          </p:nvSpPr>
          <p:spPr>
            <a:xfrm>
              <a:off x="6784141" y="2770617"/>
              <a:ext cx="1863837" cy="1039383"/>
            </a:xfrm>
            <a:custGeom>
              <a:avLst/>
              <a:gdLst>
                <a:gd name="connsiteX0" fmla="*/ 0 w 1745974"/>
                <a:gd name="connsiteY0" fmla="*/ 109440 h 1094400"/>
                <a:gd name="connsiteX1" fmla="*/ 109440 w 1745974"/>
                <a:gd name="connsiteY1" fmla="*/ 0 h 1094400"/>
                <a:gd name="connsiteX2" fmla="*/ 1636534 w 1745974"/>
                <a:gd name="connsiteY2" fmla="*/ 0 h 1094400"/>
                <a:gd name="connsiteX3" fmla="*/ 1745974 w 1745974"/>
                <a:gd name="connsiteY3" fmla="*/ 109440 h 1094400"/>
                <a:gd name="connsiteX4" fmla="*/ 1745974 w 1745974"/>
                <a:gd name="connsiteY4" fmla="*/ 984960 h 1094400"/>
                <a:gd name="connsiteX5" fmla="*/ 1636534 w 1745974"/>
                <a:gd name="connsiteY5" fmla="*/ 1094400 h 1094400"/>
                <a:gd name="connsiteX6" fmla="*/ 109440 w 1745974"/>
                <a:gd name="connsiteY6" fmla="*/ 1094400 h 1094400"/>
                <a:gd name="connsiteX7" fmla="*/ 0 w 1745974"/>
                <a:gd name="connsiteY7" fmla="*/ 984960 h 1094400"/>
                <a:gd name="connsiteX8" fmla="*/ 0 w 1745974"/>
                <a:gd name="connsiteY8" fmla="*/ 109440 h 10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974" h="1094400">
                  <a:moveTo>
                    <a:pt x="0" y="109440"/>
                  </a:moveTo>
                  <a:cubicBezTo>
                    <a:pt x="0" y="48998"/>
                    <a:pt x="48998" y="0"/>
                    <a:pt x="109440" y="0"/>
                  </a:cubicBezTo>
                  <a:lnTo>
                    <a:pt x="1636534" y="0"/>
                  </a:lnTo>
                  <a:cubicBezTo>
                    <a:pt x="1696976" y="0"/>
                    <a:pt x="1745974" y="48998"/>
                    <a:pt x="1745974" y="109440"/>
                  </a:cubicBezTo>
                  <a:lnTo>
                    <a:pt x="1745974" y="984960"/>
                  </a:lnTo>
                  <a:cubicBezTo>
                    <a:pt x="1745974" y="1045402"/>
                    <a:pt x="1696976" y="1094400"/>
                    <a:pt x="1636534" y="1094400"/>
                  </a:cubicBezTo>
                  <a:lnTo>
                    <a:pt x="109440" y="1094400"/>
                  </a:lnTo>
                  <a:cubicBezTo>
                    <a:pt x="48998" y="1094400"/>
                    <a:pt x="0" y="1045402"/>
                    <a:pt x="0" y="984960"/>
                  </a:cubicBezTo>
                  <a:lnTo>
                    <a:pt x="0" y="10944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7182" tIns="167182" rIns="167182" bIns="167182" numCol="1" spcCol="1270" anchor="t" anchorCtr="0">
              <a:noAutofit/>
            </a:bodyPr>
            <a:lstStyle/>
            <a:p>
              <a:pPr marL="0" lvl="1" algn="l" defTabSz="844550">
                <a:lnSpc>
                  <a:spcPts val="3200"/>
                </a:lnSpc>
                <a:spcBef>
                  <a:spcPct val="0"/>
                </a:spcBef>
                <a:spcAft>
                  <a:spcPct val="15000"/>
                </a:spcAft>
              </a:pPr>
              <a:r>
                <a:rPr lang="zh-CN" altLang="en-US" sz="2400" kern="1200" dirty="0">
                  <a:latin typeface="微软雅黑" panose="020B0503020204020204" pitchFamily="34" charset="-122"/>
                  <a:ea typeface="微软雅黑" panose="020B0503020204020204" pitchFamily="34" charset="-122"/>
                </a:rPr>
                <a:t>让质量意识成为自觉</a:t>
              </a:r>
            </a:p>
          </p:txBody>
        </p:sp>
      </p:grpSp>
      <p:grpSp>
        <p:nvGrpSpPr>
          <p:cNvPr id="22" name="组合 21"/>
          <p:cNvGrpSpPr/>
          <p:nvPr/>
        </p:nvGrpSpPr>
        <p:grpSpPr>
          <a:xfrm>
            <a:off x="8996780" y="3037541"/>
            <a:ext cx="2320793" cy="1711568"/>
            <a:chOff x="8996781" y="2098432"/>
            <a:chExt cx="2320792" cy="1711568"/>
          </a:xfrm>
        </p:grpSpPr>
        <p:sp>
          <p:nvSpPr>
            <p:cNvPr id="20" name="任意多边形 19"/>
            <p:cNvSpPr/>
            <p:nvPr/>
          </p:nvSpPr>
          <p:spPr>
            <a:xfrm>
              <a:off x="8996781" y="2098432"/>
              <a:ext cx="1931049" cy="1008276"/>
            </a:xfrm>
            <a:custGeom>
              <a:avLst/>
              <a:gdLst>
                <a:gd name="connsiteX0" fmla="*/ 0 w 1745974"/>
                <a:gd name="connsiteY0" fmla="*/ 82080 h 820800"/>
                <a:gd name="connsiteX1" fmla="*/ 82080 w 1745974"/>
                <a:gd name="connsiteY1" fmla="*/ 0 h 820800"/>
                <a:gd name="connsiteX2" fmla="*/ 1663894 w 1745974"/>
                <a:gd name="connsiteY2" fmla="*/ 0 h 820800"/>
                <a:gd name="connsiteX3" fmla="*/ 1745974 w 1745974"/>
                <a:gd name="connsiteY3" fmla="*/ 82080 h 820800"/>
                <a:gd name="connsiteX4" fmla="*/ 1745974 w 1745974"/>
                <a:gd name="connsiteY4" fmla="*/ 738720 h 820800"/>
                <a:gd name="connsiteX5" fmla="*/ 1663894 w 1745974"/>
                <a:gd name="connsiteY5" fmla="*/ 820800 h 820800"/>
                <a:gd name="connsiteX6" fmla="*/ 82080 w 1745974"/>
                <a:gd name="connsiteY6" fmla="*/ 820800 h 820800"/>
                <a:gd name="connsiteX7" fmla="*/ 0 w 1745974"/>
                <a:gd name="connsiteY7" fmla="*/ 738720 h 820800"/>
                <a:gd name="connsiteX8" fmla="*/ 0 w 1745974"/>
                <a:gd name="connsiteY8" fmla="*/ 82080 h 8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974" h="820800">
                  <a:moveTo>
                    <a:pt x="0" y="82080"/>
                  </a:moveTo>
                  <a:cubicBezTo>
                    <a:pt x="0" y="36748"/>
                    <a:pt x="36748" y="0"/>
                    <a:pt x="82080" y="0"/>
                  </a:cubicBezTo>
                  <a:lnTo>
                    <a:pt x="1663894" y="0"/>
                  </a:lnTo>
                  <a:cubicBezTo>
                    <a:pt x="1709226" y="0"/>
                    <a:pt x="1745974" y="36748"/>
                    <a:pt x="1745974" y="82080"/>
                  </a:cubicBezTo>
                  <a:lnTo>
                    <a:pt x="1745974" y="738720"/>
                  </a:lnTo>
                  <a:cubicBezTo>
                    <a:pt x="1745974" y="784052"/>
                    <a:pt x="1709226" y="820800"/>
                    <a:pt x="1663894" y="820800"/>
                  </a:cubicBezTo>
                  <a:lnTo>
                    <a:pt x="82080" y="820800"/>
                  </a:lnTo>
                  <a:cubicBezTo>
                    <a:pt x="36748" y="820800"/>
                    <a:pt x="0" y="784052"/>
                    <a:pt x="0" y="738720"/>
                  </a:cubicBezTo>
                  <a:lnTo>
                    <a:pt x="0" y="82080"/>
                  </a:ln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5128" tIns="135128" rIns="135128" bIns="345990" numCol="1" spcCol="1270" anchor="t" anchorCtr="0">
              <a:noAutofit/>
            </a:bodyPr>
            <a:lstStyle/>
            <a:p>
              <a:pPr lvl="0" algn="l" defTabSz="844550">
                <a:lnSpc>
                  <a:spcPts val="3200"/>
                </a:lnSpc>
                <a:spcBef>
                  <a:spcPct val="0"/>
                </a:spcBef>
                <a:spcAft>
                  <a:spcPct val="35000"/>
                </a:spcAft>
              </a:pPr>
              <a:r>
                <a:rPr lang="zh-CN" altLang="en-US" sz="2000" b="1" kern="1200" dirty="0">
                  <a:latin typeface="微软雅黑" panose="020B0503020204020204" pitchFamily="34" charset="-122"/>
                  <a:ea typeface="微软雅黑" panose="020B0503020204020204" pitchFamily="34" charset="-122"/>
                </a:rPr>
                <a:t>开展各类活动</a:t>
              </a:r>
            </a:p>
          </p:txBody>
        </p:sp>
        <p:sp>
          <p:nvSpPr>
            <p:cNvPr id="21" name="任意多边形 20"/>
            <p:cNvSpPr/>
            <p:nvPr/>
          </p:nvSpPr>
          <p:spPr>
            <a:xfrm>
              <a:off x="9354390" y="2770617"/>
              <a:ext cx="1963183" cy="1039383"/>
            </a:xfrm>
            <a:custGeom>
              <a:avLst/>
              <a:gdLst>
                <a:gd name="connsiteX0" fmla="*/ 0 w 1745974"/>
                <a:gd name="connsiteY0" fmla="*/ 109440 h 1094400"/>
                <a:gd name="connsiteX1" fmla="*/ 109440 w 1745974"/>
                <a:gd name="connsiteY1" fmla="*/ 0 h 1094400"/>
                <a:gd name="connsiteX2" fmla="*/ 1636534 w 1745974"/>
                <a:gd name="connsiteY2" fmla="*/ 0 h 1094400"/>
                <a:gd name="connsiteX3" fmla="*/ 1745974 w 1745974"/>
                <a:gd name="connsiteY3" fmla="*/ 109440 h 1094400"/>
                <a:gd name="connsiteX4" fmla="*/ 1745974 w 1745974"/>
                <a:gd name="connsiteY4" fmla="*/ 984960 h 1094400"/>
                <a:gd name="connsiteX5" fmla="*/ 1636534 w 1745974"/>
                <a:gd name="connsiteY5" fmla="*/ 1094400 h 1094400"/>
                <a:gd name="connsiteX6" fmla="*/ 109440 w 1745974"/>
                <a:gd name="connsiteY6" fmla="*/ 1094400 h 1094400"/>
                <a:gd name="connsiteX7" fmla="*/ 0 w 1745974"/>
                <a:gd name="connsiteY7" fmla="*/ 984960 h 1094400"/>
                <a:gd name="connsiteX8" fmla="*/ 0 w 1745974"/>
                <a:gd name="connsiteY8" fmla="*/ 109440 h 10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5974" h="1094400">
                  <a:moveTo>
                    <a:pt x="0" y="109440"/>
                  </a:moveTo>
                  <a:cubicBezTo>
                    <a:pt x="0" y="48998"/>
                    <a:pt x="48998" y="0"/>
                    <a:pt x="109440" y="0"/>
                  </a:cubicBezTo>
                  <a:lnTo>
                    <a:pt x="1636534" y="0"/>
                  </a:lnTo>
                  <a:cubicBezTo>
                    <a:pt x="1696976" y="0"/>
                    <a:pt x="1745974" y="48998"/>
                    <a:pt x="1745974" y="109440"/>
                  </a:cubicBezTo>
                  <a:lnTo>
                    <a:pt x="1745974" y="984960"/>
                  </a:lnTo>
                  <a:cubicBezTo>
                    <a:pt x="1745974" y="1045402"/>
                    <a:pt x="1696976" y="1094400"/>
                    <a:pt x="1636534" y="1094400"/>
                  </a:cubicBezTo>
                  <a:lnTo>
                    <a:pt x="109440" y="1094400"/>
                  </a:lnTo>
                  <a:cubicBezTo>
                    <a:pt x="48998" y="1094400"/>
                    <a:pt x="0" y="1045402"/>
                    <a:pt x="0" y="984960"/>
                  </a:cubicBezTo>
                  <a:lnTo>
                    <a:pt x="0" y="10944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7182" tIns="167182" rIns="167182" bIns="167182" numCol="1" spcCol="1270" anchor="t" anchorCtr="0">
              <a:noAutofit/>
            </a:bodyPr>
            <a:lstStyle/>
            <a:p>
              <a:pPr marL="0" lvl="1" algn="l" defTabSz="844550">
                <a:lnSpc>
                  <a:spcPts val="3200"/>
                </a:lnSpc>
                <a:spcBef>
                  <a:spcPct val="0"/>
                </a:spcBef>
                <a:spcAft>
                  <a:spcPct val="15000"/>
                </a:spcAft>
              </a:pPr>
              <a:r>
                <a:rPr lang="zh-CN" altLang="en-US" sz="2400" kern="1200" dirty="0">
                  <a:latin typeface="微软雅黑" panose="020B0503020204020204" pitchFamily="34" charset="-122"/>
                  <a:ea typeface="微软雅黑" panose="020B0503020204020204" pitchFamily="34" charset="-122"/>
                </a:rPr>
                <a:t>让质量标杆引领提升</a:t>
              </a:r>
            </a:p>
          </p:txBody>
        </p:sp>
      </p:grpSp>
      <p:grpSp>
        <p:nvGrpSpPr>
          <p:cNvPr id="6" name="组合 5"/>
          <p:cNvGrpSpPr/>
          <p:nvPr/>
        </p:nvGrpSpPr>
        <p:grpSpPr>
          <a:xfrm>
            <a:off x="1130258" y="1787914"/>
            <a:ext cx="6096000" cy="937152"/>
            <a:chOff x="584200" y="256786"/>
            <a:chExt cx="6096000" cy="937152"/>
          </a:xfrm>
        </p:grpSpPr>
        <p:sp>
          <p:nvSpPr>
            <p:cNvPr id="7" name="矩形 6"/>
            <p:cNvSpPr/>
            <p:nvPr/>
          </p:nvSpPr>
          <p:spPr>
            <a:xfrm>
              <a:off x="584200" y="256786"/>
              <a:ext cx="6096000" cy="679809"/>
            </a:xfrm>
            <a:prstGeom prst="rect">
              <a:avLst/>
            </a:prstGeom>
            <a:solidFill>
              <a:schemeClr val="accent2">
                <a:lumMod val="7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3749" y="301386"/>
              <a:ext cx="5570756" cy="892552"/>
            </a:xfrm>
            <a:prstGeom prst="rect">
              <a:avLst/>
            </a:prstGeom>
          </p:spPr>
          <p:txBody>
            <a:bodyPr wrap="none">
              <a:spAutoFit/>
            </a:bodyPr>
            <a:lstStyle/>
            <a:p>
              <a:r>
                <a:rPr lang="zh-CN" altLang="en-US" sz="2800" dirty="0">
                  <a:solidFill>
                    <a:schemeClr val="bg1"/>
                  </a:solidFill>
                  <a:latin typeface="华文中宋" pitchFamily="2" charset="-122"/>
                  <a:ea typeface="华文中宋" pitchFamily="2" charset="-122"/>
                </a:rPr>
                <a:t>把培育学校质量文化作为中心任务</a:t>
              </a:r>
            </a:p>
            <a:p>
              <a:endParaRPr lang="zh-CN" altLang="en-US" sz="2400" dirty="0">
                <a:solidFill>
                  <a:schemeClr val="bg1"/>
                </a:solidFill>
                <a:latin typeface="华文中宋" pitchFamily="2" charset="-122"/>
                <a:ea typeface="华文中宋" pitchFamily="2" charset="-122"/>
              </a:endParaRPr>
            </a:p>
          </p:txBody>
        </p:sp>
      </p:grpSp>
      <p:cxnSp>
        <p:nvCxnSpPr>
          <p:cNvPr id="30" name="直接连接符 29"/>
          <p:cNvCxnSpPr/>
          <p:nvPr/>
        </p:nvCxnSpPr>
        <p:spPr>
          <a:xfrm>
            <a:off x="-36952" y="6015138"/>
            <a:ext cx="7057292"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a:cxnSpLocks/>
          </p:cNvCxnSpPr>
          <p:nvPr/>
        </p:nvCxnSpPr>
        <p:spPr>
          <a:xfrm>
            <a:off x="7407744" y="6015138"/>
            <a:ext cx="4784256"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椭圆 45"/>
          <p:cNvSpPr>
            <a:spLocks noChangeArrowheads="1"/>
          </p:cNvSpPr>
          <p:nvPr/>
        </p:nvSpPr>
        <p:spPr bwMode="auto">
          <a:xfrm>
            <a:off x="7141692" y="5932958"/>
            <a:ext cx="169132" cy="168004"/>
          </a:xfrm>
          <a:prstGeom prst="ellipse">
            <a:avLst/>
          </a:prstGeom>
          <a:solidFill>
            <a:schemeClr val="bg1">
              <a:lumMod val="50000"/>
            </a:schemeClr>
          </a:solidFill>
          <a:ln>
            <a:noFill/>
          </a:ln>
          <a:effectLst>
            <a:outerShdw blurRad="50800" dist="38100" dir="8100000" algn="tr" rotWithShape="0">
              <a:prstClr val="black">
                <a:alpha val="40000"/>
              </a:prstClr>
            </a:outerShdw>
          </a:effectLs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5">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矩形 25">
            <a:extLst>
              <a:ext uri="{FF2B5EF4-FFF2-40B4-BE49-F238E27FC236}">
                <a16:creationId xmlns:a16="http://schemas.microsoft.com/office/drawing/2014/main" id="{84D5ED3B-3521-4B8A-858E-E5399B7741D2}"/>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27" name="矩形 26">
            <a:extLst>
              <a:ext uri="{FF2B5EF4-FFF2-40B4-BE49-F238E27FC236}">
                <a16:creationId xmlns:a16="http://schemas.microsoft.com/office/drawing/2014/main" id="{455AD860-2323-4895-BD13-8A2220D6E9DB}"/>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0BE79A9F-D5A5-4001-A3CA-DCC00DDC5136}"/>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矩形 28">
            <a:extLst>
              <a:ext uri="{FF2B5EF4-FFF2-40B4-BE49-F238E27FC236}">
                <a16:creationId xmlns:a16="http://schemas.microsoft.com/office/drawing/2014/main" id="{5443AA5D-002A-4B8B-ADB7-AEDCDA3DCB52}"/>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标题 1">
            <a:extLst>
              <a:ext uri="{FF2B5EF4-FFF2-40B4-BE49-F238E27FC236}">
                <a16:creationId xmlns:a16="http://schemas.microsoft.com/office/drawing/2014/main" id="{D02EE346-0319-4444-985E-FE3647C0B7DF}"/>
              </a:ext>
            </a:extLst>
          </p:cNvPr>
          <p:cNvSpPr txBox="1">
            <a:spLocks/>
          </p:cNvSpPr>
          <p:nvPr/>
        </p:nvSpPr>
        <p:spPr>
          <a:xfrm>
            <a:off x="1290227" y="52764"/>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诊改是学校治理的制度机制建设</a:t>
            </a:r>
          </a:p>
        </p:txBody>
      </p:sp>
      <p:sp>
        <p:nvSpPr>
          <p:cNvPr id="32" name="矩形 31">
            <a:extLst>
              <a:ext uri="{FF2B5EF4-FFF2-40B4-BE49-F238E27FC236}">
                <a16:creationId xmlns:a16="http://schemas.microsoft.com/office/drawing/2014/main" id="{1EAF2BA3-1644-47C5-8936-A59D4ACBA79C}"/>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33" name="矩形 32">
            <a:extLst>
              <a:ext uri="{FF2B5EF4-FFF2-40B4-BE49-F238E27FC236}">
                <a16:creationId xmlns:a16="http://schemas.microsoft.com/office/drawing/2014/main" id="{63695817-211F-44A1-84CA-A05CF88B83A5}"/>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54461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250"/>
                                        <p:tgtEl>
                                          <p:spTgt spid="36"/>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a:extLst>
              <a:ext uri="{FF2B5EF4-FFF2-40B4-BE49-F238E27FC236}">
                <a16:creationId xmlns:a16="http://schemas.microsoft.com/office/drawing/2014/main" id="{8B741524-6494-41F5-8B5F-45B5FB1A4AB5}"/>
              </a:ext>
            </a:extLst>
          </p:cNvPr>
          <p:cNvSpPr/>
          <p:nvPr/>
        </p:nvSpPr>
        <p:spPr>
          <a:xfrm>
            <a:off x="4052915" y="4323468"/>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57C0B20A-1197-465E-9F5A-D2D1494AB43F}"/>
              </a:ext>
            </a:extLst>
          </p:cNvPr>
          <p:cNvGrpSpPr/>
          <p:nvPr/>
        </p:nvGrpSpPr>
        <p:grpSpPr>
          <a:xfrm>
            <a:off x="2194561" y="2299967"/>
            <a:ext cx="9997439" cy="1885681"/>
            <a:chOff x="2479061" y="1910828"/>
            <a:chExt cx="6664939" cy="1257117"/>
          </a:xfrm>
        </p:grpSpPr>
        <p:sp>
          <p:nvSpPr>
            <p:cNvPr id="14" name="矩形 13">
              <a:extLst>
                <a:ext uri="{FF2B5EF4-FFF2-40B4-BE49-F238E27FC236}">
                  <a16:creationId xmlns:a16="http://schemas.microsoft.com/office/drawing/2014/main" id="{A1EC4457-6534-41F4-99DA-F87DB42AD45C}"/>
                </a:ext>
              </a:extLst>
            </p:cNvPr>
            <p:cNvSpPr/>
            <p:nvPr/>
          </p:nvSpPr>
          <p:spPr>
            <a:xfrm>
              <a:off x="2479061" y="1910828"/>
              <a:ext cx="6664939" cy="1257117"/>
            </a:xfrm>
            <a:prstGeom prst="rect">
              <a:avLst/>
            </a:prstGeom>
            <a:solidFill>
              <a:srgbClr val="1A5889"/>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latin typeface="华文中宋" panose="02010600040101010101" pitchFamily="2" charset="-122"/>
                <a:ea typeface="华文中宋" panose="02010600040101010101" pitchFamily="2" charset="-122"/>
                <a:cs typeface="+mj-cs"/>
              </a:endParaRPr>
            </a:p>
          </p:txBody>
        </p:sp>
        <p:sp>
          <p:nvSpPr>
            <p:cNvPr id="17" name="矩形 16">
              <a:extLst>
                <a:ext uri="{FF2B5EF4-FFF2-40B4-BE49-F238E27FC236}">
                  <a16:creationId xmlns:a16="http://schemas.microsoft.com/office/drawing/2014/main" id="{D467C4B2-ABF5-4001-BB0E-95B5FAC3718E}"/>
                </a:ext>
              </a:extLst>
            </p:cNvPr>
            <p:cNvSpPr/>
            <p:nvPr/>
          </p:nvSpPr>
          <p:spPr>
            <a:xfrm>
              <a:off x="3622813" y="2192169"/>
              <a:ext cx="3354754" cy="615552"/>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诊改工作的准备</a:t>
              </a:r>
            </a:p>
          </p:txBody>
        </p:sp>
      </p:grpSp>
      <p:grpSp>
        <p:nvGrpSpPr>
          <p:cNvPr id="29" name="组合 28">
            <a:extLst>
              <a:ext uri="{FF2B5EF4-FFF2-40B4-BE49-F238E27FC236}">
                <a16:creationId xmlns:a16="http://schemas.microsoft.com/office/drawing/2014/main" id="{FAA02FFB-6870-47A5-AED4-3C199338E4C9}"/>
              </a:ext>
            </a:extLst>
          </p:cNvPr>
          <p:cNvGrpSpPr/>
          <p:nvPr/>
        </p:nvGrpSpPr>
        <p:grpSpPr>
          <a:xfrm>
            <a:off x="1310606" y="2228960"/>
            <a:ext cx="2042594" cy="2042594"/>
            <a:chOff x="4317568" y="644069"/>
            <a:chExt cx="540000" cy="540000"/>
          </a:xfrm>
        </p:grpSpPr>
        <p:sp>
          <p:nvSpPr>
            <p:cNvPr id="30" name="椭圆 29">
              <a:extLst>
                <a:ext uri="{FF2B5EF4-FFF2-40B4-BE49-F238E27FC236}">
                  <a16:creationId xmlns:a16="http://schemas.microsoft.com/office/drawing/2014/main" id="{2BF35268-3B3A-4782-BF5C-968A73CA1144}"/>
                </a:ext>
              </a:extLst>
            </p:cNvPr>
            <p:cNvSpPr/>
            <p:nvPr/>
          </p:nvSpPr>
          <p:spPr>
            <a:xfrm>
              <a:off x="4317568" y="644069"/>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4A0B996E-28B4-4511-B895-6B653E4C5ABD}"/>
                </a:ext>
              </a:extLst>
            </p:cNvPr>
            <p:cNvSpPr/>
            <p:nvPr/>
          </p:nvSpPr>
          <p:spPr>
            <a:xfrm>
              <a:off x="4362992" y="689537"/>
              <a:ext cx="449152" cy="449064"/>
            </a:xfrm>
            <a:prstGeom prst="ellipse">
              <a:avLst/>
            </a:prstGeom>
            <a:solidFill>
              <a:srgbClr val="1F4E7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23">
              <a:extLst>
                <a:ext uri="{FF2B5EF4-FFF2-40B4-BE49-F238E27FC236}">
                  <a16:creationId xmlns:a16="http://schemas.microsoft.com/office/drawing/2014/main" id="{B48B2DA9-027B-4A45-A112-9C7512420EE0}"/>
                </a:ext>
              </a:extLst>
            </p:cNvPr>
            <p:cNvSpPr txBox="1"/>
            <p:nvPr/>
          </p:nvSpPr>
          <p:spPr>
            <a:xfrm>
              <a:off x="4451400" y="753716"/>
              <a:ext cx="390203" cy="292921"/>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二</a:t>
              </a:r>
            </a:p>
          </p:txBody>
        </p:sp>
      </p:grpSp>
      <p:sp>
        <p:nvSpPr>
          <p:cNvPr id="33" name="文本框 10">
            <a:extLst>
              <a:ext uri="{FF2B5EF4-FFF2-40B4-BE49-F238E27FC236}">
                <a16:creationId xmlns:a16="http://schemas.microsoft.com/office/drawing/2014/main" id="{AFA047BF-6DB1-4FD6-8EA4-013E8F09493F}"/>
              </a:ext>
            </a:extLst>
          </p:cNvPr>
          <p:cNvSpPr txBox="1">
            <a:spLocks noChangeArrowheads="1"/>
          </p:cNvSpPr>
          <p:nvPr/>
        </p:nvSpPr>
        <p:spPr bwMode="auto">
          <a:xfrm>
            <a:off x="8489953" y="4215430"/>
            <a:ext cx="3249660" cy="492443"/>
          </a:xfrm>
          <a:prstGeom prst="rect">
            <a:avLst/>
          </a:prstGeom>
          <a:noFill/>
          <a:ln w="9525">
            <a:noFill/>
            <a:miter lim="800000"/>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、宣传发动，营造氛围</a:t>
            </a:r>
          </a:p>
        </p:txBody>
      </p:sp>
      <p:sp>
        <p:nvSpPr>
          <p:cNvPr id="34" name="文本框 10">
            <a:extLst>
              <a:ext uri="{FF2B5EF4-FFF2-40B4-BE49-F238E27FC236}">
                <a16:creationId xmlns:a16="http://schemas.microsoft.com/office/drawing/2014/main" id="{1D44EAE4-9580-4BE0-9D62-3CBA75946142}"/>
              </a:ext>
            </a:extLst>
          </p:cNvPr>
          <p:cNvSpPr txBox="1">
            <a:spLocks noChangeArrowheads="1"/>
          </p:cNvSpPr>
          <p:nvPr/>
        </p:nvSpPr>
        <p:spPr bwMode="auto">
          <a:xfrm>
            <a:off x="4052915" y="4215430"/>
            <a:ext cx="4330690" cy="492443"/>
          </a:xfrm>
          <a:prstGeom prst="rect">
            <a:avLst/>
          </a:prstGeom>
          <a:noFill/>
          <a:ln w="9525">
            <a:noFill/>
            <a:miter lim="800000"/>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、学习文件，理清概念，吃透精神</a:t>
            </a:r>
          </a:p>
        </p:txBody>
      </p:sp>
      <p:sp>
        <p:nvSpPr>
          <p:cNvPr id="25" name="椭圆 24">
            <a:extLst>
              <a:ext uri="{FF2B5EF4-FFF2-40B4-BE49-F238E27FC236}">
                <a16:creationId xmlns:a16="http://schemas.microsoft.com/office/drawing/2014/main" id="{3D00402A-0C70-4140-A2C6-276965D18455}"/>
              </a:ext>
            </a:extLst>
          </p:cNvPr>
          <p:cNvSpPr/>
          <p:nvPr/>
        </p:nvSpPr>
        <p:spPr>
          <a:xfrm>
            <a:off x="8489953" y="4303148"/>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0">
            <a:extLst>
              <a:ext uri="{FF2B5EF4-FFF2-40B4-BE49-F238E27FC236}">
                <a16:creationId xmlns:a16="http://schemas.microsoft.com/office/drawing/2014/main" id="{8115F771-74E8-4258-8869-8AFE6BCFCC60}"/>
              </a:ext>
            </a:extLst>
          </p:cNvPr>
          <p:cNvSpPr txBox="1">
            <a:spLocks noChangeArrowheads="1"/>
          </p:cNvSpPr>
          <p:nvPr/>
        </p:nvSpPr>
        <p:spPr bwMode="auto">
          <a:xfrm>
            <a:off x="4081789" y="4708831"/>
            <a:ext cx="4121177" cy="492443"/>
          </a:xfrm>
          <a:prstGeom prst="rect">
            <a:avLst/>
          </a:prstGeom>
          <a:noFill/>
          <a:ln w="9525">
            <a:noFill/>
            <a:miter lim="800000"/>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、成立工作机构，明确工作任务</a:t>
            </a:r>
          </a:p>
        </p:txBody>
      </p:sp>
      <p:sp>
        <p:nvSpPr>
          <p:cNvPr id="16" name="椭圆 15">
            <a:extLst>
              <a:ext uri="{FF2B5EF4-FFF2-40B4-BE49-F238E27FC236}">
                <a16:creationId xmlns:a16="http://schemas.microsoft.com/office/drawing/2014/main" id="{543C14E6-8F04-4886-A798-6080251B8318}"/>
              </a:ext>
            </a:extLst>
          </p:cNvPr>
          <p:cNvSpPr/>
          <p:nvPr/>
        </p:nvSpPr>
        <p:spPr>
          <a:xfrm>
            <a:off x="4081790" y="4796549"/>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0">
            <a:extLst>
              <a:ext uri="{FF2B5EF4-FFF2-40B4-BE49-F238E27FC236}">
                <a16:creationId xmlns:a16="http://schemas.microsoft.com/office/drawing/2014/main" id="{53B6520D-3EE4-4918-83B6-A5AAC333637C}"/>
              </a:ext>
            </a:extLst>
          </p:cNvPr>
          <p:cNvSpPr txBox="1">
            <a:spLocks noChangeArrowheads="1"/>
          </p:cNvSpPr>
          <p:nvPr/>
        </p:nvSpPr>
        <p:spPr bwMode="auto">
          <a:xfrm>
            <a:off x="8499578" y="4680441"/>
            <a:ext cx="3012237" cy="492443"/>
          </a:xfrm>
          <a:prstGeom prst="rect">
            <a:avLst/>
          </a:prstGeom>
          <a:noFill/>
          <a:ln w="9525">
            <a:noFill/>
            <a:miter lim="800000"/>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4  </a:t>
            </a:r>
            <a:r>
              <a:rPr lang="zh-CN" altLang="en-US" sz="2000" dirty="0">
                <a:latin typeface="微软雅黑" panose="020B0503020204020204" pitchFamily="34" charset="-122"/>
                <a:ea typeface="微软雅黑" panose="020B0503020204020204" pitchFamily="34" charset="-122"/>
              </a:rPr>
              <a:t>、研制诊改方案</a:t>
            </a:r>
          </a:p>
        </p:txBody>
      </p:sp>
      <p:sp>
        <p:nvSpPr>
          <p:cNvPr id="19" name="椭圆 18">
            <a:extLst>
              <a:ext uri="{FF2B5EF4-FFF2-40B4-BE49-F238E27FC236}">
                <a16:creationId xmlns:a16="http://schemas.microsoft.com/office/drawing/2014/main" id="{B82EDC5A-7FBB-43C8-9BD0-CAE977115F05}"/>
              </a:ext>
            </a:extLst>
          </p:cNvPr>
          <p:cNvSpPr/>
          <p:nvPr/>
        </p:nvSpPr>
        <p:spPr>
          <a:xfrm>
            <a:off x="8499578" y="4768159"/>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376605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p:bldP spid="34" grpId="0"/>
      <p:bldP spid="25" grpId="0" animBg="1"/>
      <p:bldP spid="15" grpId="0"/>
      <p:bldP spid="16" grpId="0" animBg="1"/>
      <p:bldP spid="18"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a:extLst>
              <a:ext uri="{FF2B5EF4-FFF2-40B4-BE49-F238E27FC236}">
                <a16:creationId xmlns:a16="http://schemas.microsoft.com/office/drawing/2014/main" id="{92A38F8D-9624-46D2-A6F2-BF2E1F8CEB78}"/>
              </a:ext>
            </a:extLst>
          </p:cNvPr>
          <p:cNvSpPr/>
          <p:nvPr/>
        </p:nvSpPr>
        <p:spPr>
          <a:xfrm>
            <a:off x="506525" y="1647071"/>
            <a:ext cx="6174268" cy="4593465"/>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6D40DCFA-A229-4FB1-9D6F-39A86636F089}"/>
              </a:ext>
            </a:extLst>
          </p:cNvPr>
          <p:cNvSpPr/>
          <p:nvPr/>
        </p:nvSpPr>
        <p:spPr>
          <a:xfrm>
            <a:off x="7007192" y="1647071"/>
            <a:ext cx="4329920" cy="4593465"/>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0657630C-9532-44FF-AE40-D28D01ED8921}"/>
              </a:ext>
            </a:extLst>
          </p:cNvPr>
          <p:cNvSpPr>
            <a:spLocks noGrp="1"/>
          </p:cNvSpPr>
          <p:nvPr>
            <p:ph type="title"/>
          </p:nvPr>
        </p:nvSpPr>
        <p:spPr>
          <a:xfrm>
            <a:off x="854889" y="2524377"/>
            <a:ext cx="5825904" cy="2432447"/>
          </a:xfrm>
        </p:spPr>
        <p:txBody>
          <a:bodyPr>
            <a:normAutofit/>
          </a:bodyPr>
          <a:lstStyle/>
          <a:p>
            <a:br>
              <a:rPr lang="en-US" altLang="zh-CN" sz="2800" b="1" dirty="0">
                <a:latin typeface="微软雅黑" panose="020B0503020204020204" pitchFamily="34" charset="-122"/>
                <a:ea typeface="微软雅黑" panose="020B0503020204020204" pitchFamily="34" charset="-122"/>
              </a:rPr>
            </a:br>
            <a:br>
              <a:rPr lang="en-US" altLang="zh-CN" sz="2800" b="1" dirty="0">
                <a:latin typeface="微软雅黑" panose="020B0503020204020204" pitchFamily="34" charset="-122"/>
                <a:ea typeface="微软雅黑" panose="020B0503020204020204" pitchFamily="34" charset="-122"/>
              </a:rPr>
            </a:br>
            <a:br>
              <a:rPr lang="en-US" altLang="zh-CN" sz="2800" b="1" dirty="0">
                <a:latin typeface="微软雅黑" panose="020B0503020204020204" pitchFamily="34" charset="-122"/>
                <a:ea typeface="微软雅黑" panose="020B0503020204020204" pitchFamily="34" charset="-122"/>
              </a:rPr>
            </a:br>
            <a:br>
              <a:rPr lang="en-US" altLang="zh-CN" sz="2800" b="1" dirty="0">
                <a:latin typeface="微软雅黑" panose="020B0503020204020204" pitchFamily="34" charset="-122"/>
                <a:ea typeface="微软雅黑" panose="020B0503020204020204" pitchFamily="34" charset="-122"/>
              </a:rPr>
            </a:br>
            <a:endParaRPr lang="zh-CN" altLang="en-US" sz="2800" b="1"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4B398BEA-11DF-4ED5-A636-FDF4A3482D39}"/>
              </a:ext>
            </a:extLst>
          </p:cNvPr>
          <p:cNvSpPr/>
          <p:nvPr/>
        </p:nvSpPr>
        <p:spPr>
          <a:xfrm>
            <a:off x="8279042" y="1901910"/>
            <a:ext cx="1884919" cy="50429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a:t>领导小组</a:t>
            </a:r>
          </a:p>
        </p:txBody>
      </p:sp>
      <p:sp>
        <p:nvSpPr>
          <p:cNvPr id="4" name="箭头: 下 3">
            <a:extLst>
              <a:ext uri="{FF2B5EF4-FFF2-40B4-BE49-F238E27FC236}">
                <a16:creationId xmlns:a16="http://schemas.microsoft.com/office/drawing/2014/main" id="{B2854D29-C73B-400B-B363-250E40FDA499}"/>
              </a:ext>
            </a:extLst>
          </p:cNvPr>
          <p:cNvSpPr/>
          <p:nvPr/>
        </p:nvSpPr>
        <p:spPr>
          <a:xfrm>
            <a:off x="9127417" y="2420292"/>
            <a:ext cx="206680" cy="479497"/>
          </a:xfrm>
          <a:prstGeom prst="downArrow">
            <a:avLst/>
          </a:prstGeom>
          <a:solidFill>
            <a:schemeClr val="accent1">
              <a:lumMod val="75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矩形 4">
            <a:extLst>
              <a:ext uri="{FF2B5EF4-FFF2-40B4-BE49-F238E27FC236}">
                <a16:creationId xmlns:a16="http://schemas.microsoft.com/office/drawing/2014/main" id="{37DC1858-D35F-4159-A515-0AB7D230BE8D}"/>
              </a:ext>
            </a:extLst>
          </p:cNvPr>
          <p:cNvSpPr/>
          <p:nvPr/>
        </p:nvSpPr>
        <p:spPr>
          <a:xfrm>
            <a:off x="7584868" y="2947824"/>
            <a:ext cx="3273268" cy="834986"/>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a:t>诊改工作组</a:t>
            </a:r>
            <a:endParaRPr lang="en-US" altLang="zh-CN" sz="2600" b="1" dirty="0"/>
          </a:p>
          <a:p>
            <a:pPr algn="ctr"/>
            <a:r>
              <a:rPr lang="zh-CN" altLang="en-US" sz="2600" dirty="0"/>
              <a:t>（质量管理委员会）</a:t>
            </a:r>
          </a:p>
        </p:txBody>
      </p:sp>
      <p:sp>
        <p:nvSpPr>
          <p:cNvPr id="13" name="矩形: 圆角 12">
            <a:extLst>
              <a:ext uri="{FF2B5EF4-FFF2-40B4-BE49-F238E27FC236}">
                <a16:creationId xmlns:a16="http://schemas.microsoft.com/office/drawing/2014/main" id="{86377A3C-15AD-4506-A171-FC8BC7E5C5F8}"/>
              </a:ext>
            </a:extLst>
          </p:cNvPr>
          <p:cNvSpPr/>
          <p:nvPr/>
        </p:nvSpPr>
        <p:spPr>
          <a:xfrm>
            <a:off x="7163959" y="4906619"/>
            <a:ext cx="1802249" cy="92516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a:t>质量管理办公室</a:t>
            </a:r>
          </a:p>
        </p:txBody>
      </p:sp>
      <p:sp>
        <p:nvSpPr>
          <p:cNvPr id="14" name="矩形: 圆角 13">
            <a:extLst>
              <a:ext uri="{FF2B5EF4-FFF2-40B4-BE49-F238E27FC236}">
                <a16:creationId xmlns:a16="http://schemas.microsoft.com/office/drawing/2014/main" id="{83209262-DCA8-4BAA-85EE-BC4665E9671E}"/>
              </a:ext>
            </a:extLst>
          </p:cNvPr>
          <p:cNvSpPr/>
          <p:nvPr/>
        </p:nvSpPr>
        <p:spPr>
          <a:xfrm>
            <a:off x="9544795" y="4877012"/>
            <a:ext cx="1661704" cy="91847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a:t>平台</a:t>
            </a:r>
            <a:endParaRPr lang="en-US" altLang="zh-CN" sz="2600" b="1" dirty="0"/>
          </a:p>
          <a:p>
            <a:pPr algn="ctr"/>
            <a:r>
              <a:rPr lang="zh-CN" altLang="en-US" sz="2600" b="1" dirty="0"/>
              <a:t>技术组</a:t>
            </a:r>
          </a:p>
        </p:txBody>
      </p:sp>
      <p:pic>
        <p:nvPicPr>
          <p:cNvPr id="23" name="Picture 6" descr="http://down.tutu001.com/d/file/20120320/60beacd94aec5ead406c464464_560.jpg">
            <a:extLst>
              <a:ext uri="{FF2B5EF4-FFF2-40B4-BE49-F238E27FC236}">
                <a16:creationId xmlns:a16="http://schemas.microsoft.com/office/drawing/2014/main" id="{C7F4B6E7-3194-43C2-A31A-D0B5E1BC7F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1">
            <a:extLst>
              <a:ext uri="{FF2B5EF4-FFF2-40B4-BE49-F238E27FC236}">
                <a16:creationId xmlns:a16="http://schemas.microsoft.com/office/drawing/2014/main" id="{B24BCF11-168A-4DFF-A0C1-263CC8511DAE}"/>
              </a:ext>
            </a:extLst>
          </p:cNvPr>
          <p:cNvSpPr txBox="1"/>
          <p:nvPr/>
        </p:nvSpPr>
        <p:spPr>
          <a:xfrm>
            <a:off x="419101" y="293241"/>
            <a:ext cx="5880100" cy="1077218"/>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二、</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诊改工作的准备</a:t>
            </a:r>
            <a:br>
              <a:rPr lang="en-US" altLang="zh-CN"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br>
            <a:endParaRPr lang="zh-CN" altLang="en-US" sz="3200" dirty="0">
              <a:solidFill>
                <a:schemeClr val="bg1"/>
              </a:solidFill>
              <a:effectLst>
                <a:outerShdw blurRad="50800" dist="38100" dir="2700000" algn="tl" rotWithShape="0">
                  <a:prstClr val="black">
                    <a:alpha val="40000"/>
                  </a:prstClr>
                </a:outerShdw>
              </a:effectLst>
            </a:endParaRPr>
          </a:p>
        </p:txBody>
      </p:sp>
      <p:sp>
        <p:nvSpPr>
          <p:cNvPr id="15" name="矩形 14">
            <a:extLst>
              <a:ext uri="{FF2B5EF4-FFF2-40B4-BE49-F238E27FC236}">
                <a16:creationId xmlns:a16="http://schemas.microsoft.com/office/drawing/2014/main" id="{36B60B68-374F-4EA6-9321-49373C334D8D}"/>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cxnSp>
        <p:nvCxnSpPr>
          <p:cNvPr id="7" name="直接箭头连接符 6">
            <a:extLst>
              <a:ext uri="{FF2B5EF4-FFF2-40B4-BE49-F238E27FC236}">
                <a16:creationId xmlns:a16="http://schemas.microsoft.com/office/drawing/2014/main" id="{4CC6EA46-3D21-4C15-8848-E9D37BCEEB1D}"/>
              </a:ext>
            </a:extLst>
          </p:cNvPr>
          <p:cNvCxnSpPr>
            <a:cxnSpLocks/>
          </p:cNvCxnSpPr>
          <p:nvPr/>
        </p:nvCxnSpPr>
        <p:spPr>
          <a:xfrm flipH="1">
            <a:off x="8151630" y="3984099"/>
            <a:ext cx="579424" cy="769544"/>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85394E41-D132-470E-AF07-050BD3301425}"/>
              </a:ext>
            </a:extLst>
          </p:cNvPr>
          <p:cNvCxnSpPr>
            <a:cxnSpLocks/>
          </p:cNvCxnSpPr>
          <p:nvPr/>
        </p:nvCxnSpPr>
        <p:spPr>
          <a:xfrm>
            <a:off x="9677186" y="4015786"/>
            <a:ext cx="597529" cy="706170"/>
          </a:xfrm>
          <a:prstGeom prst="straightConnector1">
            <a:avLst/>
          </a:prstGeom>
          <a:ln w="571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FBD4F4D1-E2EC-4A9B-9571-C4DFE0397A12}"/>
              </a:ext>
            </a:extLst>
          </p:cNvPr>
          <p:cNvCxnSpPr>
            <a:cxnSpLocks/>
          </p:cNvCxnSpPr>
          <p:nvPr/>
        </p:nvCxnSpPr>
        <p:spPr>
          <a:xfrm>
            <a:off x="8966208" y="5332901"/>
            <a:ext cx="529097"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58DD3D67-754B-4535-84A5-B6D7F8FFDE2E}"/>
              </a:ext>
            </a:extLst>
          </p:cNvPr>
          <p:cNvSpPr/>
          <p:nvPr/>
        </p:nvSpPr>
        <p:spPr>
          <a:xfrm>
            <a:off x="742156" y="4383399"/>
            <a:ext cx="4714752" cy="523220"/>
          </a:xfrm>
          <a:prstGeom prst="rect">
            <a:avLst/>
          </a:prstGeom>
        </p:spPr>
        <p:txBody>
          <a:bodyPr wrap="none">
            <a:spAutoFit/>
          </a:bodyPr>
          <a:lstStyle/>
          <a:p>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、成立工作机构，明确任务</a:t>
            </a:r>
            <a:endParaRPr lang="zh-CN" altLang="en-US" sz="2800" dirty="0"/>
          </a:p>
        </p:txBody>
      </p:sp>
      <p:sp>
        <p:nvSpPr>
          <p:cNvPr id="9" name="矩形 8">
            <a:extLst>
              <a:ext uri="{FF2B5EF4-FFF2-40B4-BE49-F238E27FC236}">
                <a16:creationId xmlns:a16="http://schemas.microsoft.com/office/drawing/2014/main" id="{69187EB3-4ADD-4048-8C11-CF92AA9B5ED2}"/>
              </a:ext>
            </a:extLst>
          </p:cNvPr>
          <p:cNvSpPr/>
          <p:nvPr/>
        </p:nvSpPr>
        <p:spPr>
          <a:xfrm>
            <a:off x="742156" y="3590352"/>
            <a:ext cx="3996607" cy="523220"/>
          </a:xfrm>
          <a:prstGeom prst="rect">
            <a:avLst/>
          </a:prstGeom>
        </p:spPr>
        <p:txBody>
          <a:bodyPr wrap="none">
            <a:spAutoFit/>
          </a:bodyPr>
          <a:lstStyle/>
          <a:p>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、宣传发动，营造氛围</a:t>
            </a:r>
            <a:endParaRPr lang="zh-CN" altLang="en-US" sz="2800" dirty="0"/>
          </a:p>
        </p:txBody>
      </p:sp>
      <p:sp>
        <p:nvSpPr>
          <p:cNvPr id="10" name="矩形 9">
            <a:extLst>
              <a:ext uri="{FF2B5EF4-FFF2-40B4-BE49-F238E27FC236}">
                <a16:creationId xmlns:a16="http://schemas.microsoft.com/office/drawing/2014/main" id="{77693771-BCB6-4F92-B6BF-D09ED5977DA3}"/>
              </a:ext>
            </a:extLst>
          </p:cNvPr>
          <p:cNvSpPr/>
          <p:nvPr/>
        </p:nvSpPr>
        <p:spPr>
          <a:xfrm>
            <a:off x="742156" y="2809411"/>
            <a:ext cx="5791970" cy="523220"/>
          </a:xfrm>
          <a:prstGeom prst="rect">
            <a:avLst/>
          </a:prstGeom>
        </p:spPr>
        <p:txBody>
          <a:bodyPr wrap="none">
            <a:spAutoFit/>
          </a:bodyPr>
          <a:lstStyle/>
          <a:p>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、学习文件，理清概念，吃透精神</a:t>
            </a:r>
            <a:endParaRPr lang="zh-CN" altLang="en-US" sz="2800" dirty="0"/>
          </a:p>
        </p:txBody>
      </p:sp>
    </p:spTree>
    <p:extLst>
      <p:ext uri="{BB962C8B-B14F-4D97-AF65-F5344CB8AC3E}">
        <p14:creationId xmlns:p14="http://schemas.microsoft.com/office/powerpoint/2010/main" val="1209787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par>
                          <p:cTn id="45" fill="hold">
                            <p:stCondLst>
                              <p:cond delay="3500"/>
                            </p:stCondLst>
                            <p:childTnLst>
                              <p:par>
                                <p:cTn id="46" presetID="22" presetClass="entr" presetSubtype="1"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par>
                                <p:cTn id="49" presetID="22" presetClass="entr" presetSubtype="1"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par>
                          <p:cTn id="59" fill="hold">
                            <p:stCondLst>
                              <p:cond delay="4500"/>
                            </p:stCondLst>
                            <p:childTnLst>
                              <p:par>
                                <p:cTn id="60" presetID="16" presetClass="entr" presetSubtype="37"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outVertic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P spid="3" grpId="0" animBg="1"/>
      <p:bldP spid="4" grpId="0" animBg="1"/>
      <p:bldP spid="5" grpId="0" animBg="1"/>
      <p:bldP spid="13" grpId="0" animBg="1"/>
      <p:bldP spid="14" grpId="0" animBg="1"/>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50" name="Picture 6" descr="http://down.tutu001.com/d/file/20120320/60beacd94aec5ead406c464464_560.jpg"/>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19101" y="293241"/>
            <a:ext cx="5880100" cy="1077218"/>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二、</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诊改工作的准备</a:t>
            </a:r>
            <a:br>
              <a:rPr lang="en-US" altLang="zh-CN"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br>
            <a:endParaRPr lang="zh-CN" altLang="en-US" sz="3200" dirty="0">
              <a:solidFill>
                <a:schemeClr val="bg1"/>
              </a:solidFill>
              <a:effectLst>
                <a:outerShdw blurRad="50800" dist="38100" dir="2700000" algn="tl" rotWithShape="0">
                  <a:prstClr val="black">
                    <a:alpha val="40000"/>
                  </a:prstClr>
                </a:outerShdw>
              </a:effectLst>
            </a:endParaRPr>
          </a:p>
        </p:txBody>
      </p:sp>
      <p:sp>
        <p:nvSpPr>
          <p:cNvPr id="21" name="TextBox 20"/>
          <p:cNvSpPr txBox="1"/>
          <p:nvPr/>
        </p:nvSpPr>
        <p:spPr>
          <a:xfrm>
            <a:off x="1231725" y="1303385"/>
            <a:ext cx="4630148" cy="492443"/>
          </a:xfrm>
          <a:prstGeom prst="rect">
            <a:avLst/>
          </a:prstGeom>
          <a:noFill/>
        </p:spPr>
        <p:txBody>
          <a:bodyPr wrap="square" rtlCol="0">
            <a:spAutoFit/>
          </a:bodyPr>
          <a:lstStyle/>
          <a:p>
            <a:r>
              <a:rPr lang="zh-CN" altLang="en-US" sz="2600" b="1" dirty="0">
                <a:latin typeface="微软雅黑" panose="020B0503020204020204" pitchFamily="34" charset="-122"/>
                <a:ea typeface="微软雅黑" panose="020B0503020204020204" pitchFamily="34" charset="-122"/>
              </a:rPr>
              <a:t>领导小组、工作团队的组成</a:t>
            </a:r>
          </a:p>
        </p:txBody>
      </p:sp>
      <p:grpSp>
        <p:nvGrpSpPr>
          <p:cNvPr id="7" name="组合 6"/>
          <p:cNvGrpSpPr/>
          <p:nvPr/>
        </p:nvGrpSpPr>
        <p:grpSpPr>
          <a:xfrm>
            <a:off x="2453105" y="2293989"/>
            <a:ext cx="720000" cy="720000"/>
            <a:chOff x="3424587" y="1703348"/>
            <a:chExt cx="1441847" cy="1441847"/>
          </a:xfrm>
        </p:grpSpPr>
        <p:sp>
          <p:nvSpPr>
            <p:cNvPr id="8" name="Oval 40"/>
            <p:cNvSpPr>
              <a:spLocks noChangeArrowheads="1"/>
            </p:cNvSpPr>
            <p:nvPr/>
          </p:nvSpPr>
          <p:spPr bwMode="auto">
            <a:xfrm>
              <a:off x="3424587" y="1703348"/>
              <a:ext cx="1441847" cy="1441847"/>
            </a:xfrm>
            <a:prstGeom prst="ellipse">
              <a:avLst/>
            </a:prstGeom>
            <a:solidFill>
              <a:schemeClr val="bg1">
                <a:lumMod val="65000"/>
              </a:schemeClr>
            </a:solidFill>
            <a:ln>
              <a:noFill/>
            </a:ln>
          </p:spPr>
          <p:txBody>
            <a:bodyPr vert="horz" wrap="square" lIns="91440" tIns="45720" rIns="91440" bIns="45720" numCol="1" anchor="t" anchorCtr="0" compatLnSpc="1"/>
            <a:lstStyle/>
            <a:p>
              <a:endParaRPr lang="zh-CN" altLang="en-US" sz="2400"/>
            </a:p>
          </p:txBody>
        </p:sp>
        <p:sp>
          <p:nvSpPr>
            <p:cNvPr id="9" name="Oval 41"/>
            <p:cNvSpPr>
              <a:spLocks noChangeArrowheads="1"/>
            </p:cNvSpPr>
            <p:nvPr/>
          </p:nvSpPr>
          <p:spPr bwMode="auto">
            <a:xfrm>
              <a:off x="3519836" y="1795027"/>
              <a:ext cx="1254919" cy="125968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sz="2400"/>
            </a:p>
          </p:txBody>
        </p:sp>
        <p:sp>
          <p:nvSpPr>
            <p:cNvPr id="10" name="Oval 42"/>
            <p:cNvSpPr>
              <a:spLocks noChangeArrowheads="1"/>
            </p:cNvSpPr>
            <p:nvPr/>
          </p:nvSpPr>
          <p:spPr bwMode="auto">
            <a:xfrm>
              <a:off x="3607943" y="1883133"/>
              <a:ext cx="1078706" cy="1083469"/>
            </a:xfrm>
            <a:prstGeom prst="ellipse">
              <a:avLst/>
            </a:prstGeom>
            <a:solidFill>
              <a:schemeClr val="accent5">
                <a:lumMod val="50000"/>
              </a:schemeClr>
            </a:solidFill>
            <a:ln>
              <a:noFill/>
            </a:ln>
          </p:spPr>
          <p:txBody>
            <a:bodyPr vert="horz" wrap="square" lIns="91440" tIns="45720" rIns="91440" bIns="45720" numCol="1" anchor="t" anchorCtr="0" compatLnSpc="1"/>
            <a:lstStyle/>
            <a:p>
              <a:endParaRPr lang="zh-CN" altLang="en-US" sz="2400"/>
            </a:p>
          </p:txBody>
        </p:sp>
        <p:sp>
          <p:nvSpPr>
            <p:cNvPr id="11" name="Freeform 53"/>
            <p:cNvSpPr>
              <a:spLocks noEditPoints="1"/>
            </p:cNvSpPr>
            <p:nvPr/>
          </p:nvSpPr>
          <p:spPr bwMode="auto">
            <a:xfrm>
              <a:off x="3607943" y="1883133"/>
              <a:ext cx="570310" cy="573881"/>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13" name="Freeform 54"/>
            <p:cNvSpPr/>
            <p:nvPr/>
          </p:nvSpPr>
          <p:spPr bwMode="auto">
            <a:xfrm>
              <a:off x="3607943" y="1883133"/>
              <a:ext cx="983456" cy="988219"/>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 name="connsiteX0" fmla="*/ 5465 w 10000"/>
                <a:gd name="connsiteY0" fmla="*/ 0 h 10000"/>
                <a:gd name="connsiteX1" fmla="*/ 5465 w 10000"/>
                <a:gd name="connsiteY1" fmla="*/ 0 h 10000"/>
                <a:gd name="connsiteX2" fmla="*/ 5465 w 10000"/>
                <a:gd name="connsiteY2" fmla="*/ 0 h 10000"/>
                <a:gd name="connsiteX3" fmla="*/ 5465 w 10000"/>
                <a:gd name="connsiteY3" fmla="*/ 0 h 10000"/>
                <a:gd name="connsiteX4" fmla="*/ 5465 w 10000"/>
                <a:gd name="connsiteY4" fmla="*/ 0 h 10000"/>
                <a:gd name="connsiteX5" fmla="*/ 5465 w 10000"/>
                <a:gd name="connsiteY5" fmla="*/ 0 h 10000"/>
                <a:gd name="connsiteX6" fmla="*/ 5465 w 10000"/>
                <a:gd name="connsiteY6" fmla="*/ 0 h 10000"/>
                <a:gd name="connsiteX7" fmla="*/ 5428 w 10000"/>
                <a:gd name="connsiteY7" fmla="*/ 0 h 10000"/>
                <a:gd name="connsiteX8" fmla="*/ 5428 w 10000"/>
                <a:gd name="connsiteY8" fmla="*/ 0 h 10000"/>
                <a:gd name="connsiteX9" fmla="*/ 5428 w 10000"/>
                <a:gd name="connsiteY9" fmla="*/ 0 h 10000"/>
                <a:gd name="connsiteX10" fmla="*/ 5428 w 10000"/>
                <a:gd name="connsiteY10" fmla="*/ 0 h 10000"/>
                <a:gd name="connsiteX11" fmla="*/ 5428 w 10000"/>
                <a:gd name="connsiteY11" fmla="*/ 0 h 10000"/>
                <a:gd name="connsiteX12" fmla="*/ 5428 w 10000"/>
                <a:gd name="connsiteY12" fmla="*/ 0 h 10000"/>
                <a:gd name="connsiteX13" fmla="*/ 5428 w 10000"/>
                <a:gd name="connsiteY13" fmla="*/ 0 h 10000"/>
                <a:gd name="connsiteX14" fmla="*/ 5428 w 10000"/>
                <a:gd name="connsiteY14" fmla="*/ 0 h 10000"/>
                <a:gd name="connsiteX15" fmla="*/ 5390 w 10000"/>
                <a:gd name="connsiteY15" fmla="*/ 0 h 10000"/>
                <a:gd name="connsiteX16" fmla="*/ 5390 w 10000"/>
                <a:gd name="connsiteY16" fmla="*/ 0 h 10000"/>
                <a:gd name="connsiteX17" fmla="*/ 5390 w 10000"/>
                <a:gd name="connsiteY17" fmla="*/ 0 h 10000"/>
                <a:gd name="connsiteX18" fmla="*/ 5390 w 10000"/>
                <a:gd name="connsiteY18" fmla="*/ 0 h 10000"/>
                <a:gd name="connsiteX19" fmla="*/ 5390 w 10000"/>
                <a:gd name="connsiteY19" fmla="*/ 0 h 10000"/>
                <a:gd name="connsiteX20" fmla="*/ 5390 w 10000"/>
                <a:gd name="connsiteY20" fmla="*/ 0 h 10000"/>
                <a:gd name="connsiteX21" fmla="*/ 5390 w 10000"/>
                <a:gd name="connsiteY21" fmla="*/ 0 h 10000"/>
                <a:gd name="connsiteX22" fmla="*/ 5390 w 10000"/>
                <a:gd name="connsiteY22" fmla="*/ 0 h 10000"/>
                <a:gd name="connsiteX23" fmla="*/ 5390 w 10000"/>
                <a:gd name="connsiteY23" fmla="*/ 0 h 10000"/>
                <a:gd name="connsiteX24" fmla="*/ 5353 w 10000"/>
                <a:gd name="connsiteY24" fmla="*/ 0 h 10000"/>
                <a:gd name="connsiteX25" fmla="*/ 5353 w 10000"/>
                <a:gd name="connsiteY25" fmla="*/ 0 h 10000"/>
                <a:gd name="connsiteX26" fmla="*/ 5353 w 10000"/>
                <a:gd name="connsiteY26" fmla="*/ 0 h 10000"/>
                <a:gd name="connsiteX27" fmla="*/ 5353 w 10000"/>
                <a:gd name="connsiteY27" fmla="*/ 0 h 10000"/>
                <a:gd name="connsiteX28" fmla="*/ 5353 w 10000"/>
                <a:gd name="connsiteY28" fmla="*/ 0 h 10000"/>
                <a:gd name="connsiteX29" fmla="*/ 5353 w 10000"/>
                <a:gd name="connsiteY29" fmla="*/ 0 h 10000"/>
                <a:gd name="connsiteX30" fmla="*/ 5316 w 10000"/>
                <a:gd name="connsiteY30" fmla="*/ 0 h 10000"/>
                <a:gd name="connsiteX31" fmla="*/ 5316 w 10000"/>
                <a:gd name="connsiteY31" fmla="*/ 0 h 10000"/>
                <a:gd name="connsiteX32" fmla="*/ 5316 w 10000"/>
                <a:gd name="connsiteY32" fmla="*/ 0 h 10000"/>
                <a:gd name="connsiteX33" fmla="*/ 5316 w 10000"/>
                <a:gd name="connsiteY33" fmla="*/ 0 h 10000"/>
                <a:gd name="connsiteX34" fmla="*/ 5316 w 10000"/>
                <a:gd name="connsiteY34" fmla="*/ 0 h 10000"/>
                <a:gd name="connsiteX35" fmla="*/ 5316 w 10000"/>
                <a:gd name="connsiteY35" fmla="*/ 0 h 10000"/>
                <a:gd name="connsiteX36" fmla="*/ 5316 w 10000"/>
                <a:gd name="connsiteY36" fmla="*/ 0 h 10000"/>
                <a:gd name="connsiteX37" fmla="*/ 5279 w 10000"/>
                <a:gd name="connsiteY37" fmla="*/ 0 h 10000"/>
                <a:gd name="connsiteX38" fmla="*/ 4164 w 10000"/>
                <a:gd name="connsiteY38" fmla="*/ 185 h 10000"/>
                <a:gd name="connsiteX39" fmla="*/ 4164 w 10000"/>
                <a:gd name="connsiteY39" fmla="*/ 185 h 10000"/>
                <a:gd name="connsiteX40" fmla="*/ 2379 w 10000"/>
                <a:gd name="connsiteY40" fmla="*/ 963 h 10000"/>
                <a:gd name="connsiteX41" fmla="*/ 929 w 10000"/>
                <a:gd name="connsiteY41" fmla="*/ 2407 h 10000"/>
                <a:gd name="connsiteX42" fmla="*/ 149 w 10000"/>
                <a:gd name="connsiteY42" fmla="*/ 4185 h 10000"/>
                <a:gd name="connsiteX43" fmla="*/ 149 w 10000"/>
                <a:gd name="connsiteY43" fmla="*/ 4185 h 10000"/>
                <a:gd name="connsiteX44" fmla="*/ 0 w 10000"/>
                <a:gd name="connsiteY44" fmla="*/ 5296 h 10000"/>
                <a:gd name="connsiteX45" fmla="*/ 0 w 10000"/>
                <a:gd name="connsiteY45" fmla="*/ 5296 h 10000"/>
                <a:gd name="connsiteX46" fmla="*/ 0 w 10000"/>
                <a:gd name="connsiteY46" fmla="*/ 5296 h 10000"/>
                <a:gd name="connsiteX47" fmla="*/ 0 w 10000"/>
                <a:gd name="connsiteY47" fmla="*/ 5296 h 10000"/>
                <a:gd name="connsiteX48" fmla="*/ 0 w 10000"/>
                <a:gd name="connsiteY48" fmla="*/ 5333 h 10000"/>
                <a:gd name="connsiteX49" fmla="*/ 0 w 10000"/>
                <a:gd name="connsiteY49" fmla="*/ 5333 h 10000"/>
                <a:gd name="connsiteX50" fmla="*/ 0 w 10000"/>
                <a:gd name="connsiteY50" fmla="*/ 5333 h 10000"/>
                <a:gd name="connsiteX51" fmla="*/ 0 w 10000"/>
                <a:gd name="connsiteY51" fmla="*/ 5333 h 10000"/>
                <a:gd name="connsiteX52" fmla="*/ 0 w 10000"/>
                <a:gd name="connsiteY52" fmla="*/ 5370 h 10000"/>
                <a:gd name="connsiteX53" fmla="*/ 0 w 10000"/>
                <a:gd name="connsiteY53" fmla="*/ 5370 h 10000"/>
                <a:gd name="connsiteX54" fmla="*/ 0 w 10000"/>
                <a:gd name="connsiteY54" fmla="*/ 5370 h 10000"/>
                <a:gd name="connsiteX55" fmla="*/ 0 w 10000"/>
                <a:gd name="connsiteY55" fmla="*/ 5370 h 10000"/>
                <a:gd name="connsiteX56" fmla="*/ 0 w 10000"/>
                <a:gd name="connsiteY56" fmla="*/ 5370 h 10000"/>
                <a:gd name="connsiteX57" fmla="*/ 0 w 10000"/>
                <a:gd name="connsiteY57" fmla="*/ 5370 h 10000"/>
                <a:gd name="connsiteX58" fmla="*/ 0 w 10000"/>
                <a:gd name="connsiteY58" fmla="*/ 5370 h 10000"/>
                <a:gd name="connsiteX59" fmla="*/ 0 w 10000"/>
                <a:gd name="connsiteY59" fmla="*/ 5370 h 10000"/>
                <a:gd name="connsiteX60" fmla="*/ 0 w 10000"/>
                <a:gd name="connsiteY60" fmla="*/ 5370 h 10000"/>
                <a:gd name="connsiteX61" fmla="*/ 0 w 10000"/>
                <a:gd name="connsiteY61" fmla="*/ 5407 h 10000"/>
                <a:gd name="connsiteX62" fmla="*/ 0 w 10000"/>
                <a:gd name="connsiteY62" fmla="*/ 5407 h 10000"/>
                <a:gd name="connsiteX63" fmla="*/ 0 w 10000"/>
                <a:gd name="connsiteY63" fmla="*/ 5407 h 10000"/>
                <a:gd name="connsiteX64" fmla="*/ 0 w 10000"/>
                <a:gd name="connsiteY64" fmla="*/ 5407 h 10000"/>
                <a:gd name="connsiteX65" fmla="*/ 0 w 10000"/>
                <a:gd name="connsiteY65" fmla="*/ 5407 h 10000"/>
                <a:gd name="connsiteX66" fmla="*/ 0 w 10000"/>
                <a:gd name="connsiteY66" fmla="*/ 5407 h 10000"/>
                <a:gd name="connsiteX67" fmla="*/ 0 w 10000"/>
                <a:gd name="connsiteY67" fmla="*/ 5407 h 10000"/>
                <a:gd name="connsiteX68" fmla="*/ 0 w 10000"/>
                <a:gd name="connsiteY68" fmla="*/ 5407 h 10000"/>
                <a:gd name="connsiteX69" fmla="*/ 0 w 10000"/>
                <a:gd name="connsiteY69" fmla="*/ 5444 h 10000"/>
                <a:gd name="connsiteX70" fmla="*/ 0 w 10000"/>
                <a:gd name="connsiteY70" fmla="*/ 5444 h 10000"/>
                <a:gd name="connsiteX71" fmla="*/ 0 w 10000"/>
                <a:gd name="connsiteY71" fmla="*/ 5444 h 10000"/>
                <a:gd name="connsiteX72" fmla="*/ 0 w 10000"/>
                <a:gd name="connsiteY72" fmla="*/ 5444 h 10000"/>
                <a:gd name="connsiteX73" fmla="*/ 0 w 10000"/>
                <a:gd name="connsiteY73" fmla="*/ 5444 h 10000"/>
                <a:gd name="connsiteX74" fmla="*/ 0 w 10000"/>
                <a:gd name="connsiteY74" fmla="*/ 5444 h 10000"/>
                <a:gd name="connsiteX75" fmla="*/ 0 w 10000"/>
                <a:gd name="connsiteY75" fmla="*/ 5444 h 10000"/>
                <a:gd name="connsiteX76" fmla="*/ 0 w 10000"/>
                <a:gd name="connsiteY76" fmla="*/ 5444 h 10000"/>
                <a:gd name="connsiteX77" fmla="*/ 0 w 10000"/>
                <a:gd name="connsiteY77" fmla="*/ 5481 h 10000"/>
                <a:gd name="connsiteX78" fmla="*/ 0 w 10000"/>
                <a:gd name="connsiteY78" fmla="*/ 5481 h 10000"/>
                <a:gd name="connsiteX79" fmla="*/ 0 w 10000"/>
                <a:gd name="connsiteY79" fmla="*/ 5481 h 10000"/>
                <a:gd name="connsiteX80" fmla="*/ 0 w 10000"/>
                <a:gd name="connsiteY80" fmla="*/ 5481 h 10000"/>
                <a:gd name="connsiteX81" fmla="*/ 0 w 10000"/>
                <a:gd name="connsiteY81" fmla="*/ 5481 h 10000"/>
                <a:gd name="connsiteX82" fmla="*/ 0 w 10000"/>
                <a:gd name="connsiteY82" fmla="*/ 5481 h 10000"/>
                <a:gd name="connsiteX83" fmla="*/ 0 w 10000"/>
                <a:gd name="connsiteY83" fmla="*/ 5481 h 10000"/>
                <a:gd name="connsiteX84" fmla="*/ 0 w 10000"/>
                <a:gd name="connsiteY84" fmla="*/ 5481 h 10000"/>
                <a:gd name="connsiteX85" fmla="*/ 0 w 10000"/>
                <a:gd name="connsiteY85" fmla="*/ 5519 h 10000"/>
                <a:gd name="connsiteX86" fmla="*/ 0 w 10000"/>
                <a:gd name="connsiteY86" fmla="*/ 5519 h 10000"/>
                <a:gd name="connsiteX87" fmla="*/ 0 w 10000"/>
                <a:gd name="connsiteY87" fmla="*/ 5519 h 10000"/>
                <a:gd name="connsiteX88" fmla="*/ 0 w 10000"/>
                <a:gd name="connsiteY88" fmla="*/ 5519 h 10000"/>
                <a:gd name="connsiteX89" fmla="*/ 0 w 10000"/>
                <a:gd name="connsiteY89" fmla="*/ 5519 h 10000"/>
                <a:gd name="connsiteX90" fmla="*/ 0 w 10000"/>
                <a:gd name="connsiteY90" fmla="*/ 5519 h 10000"/>
                <a:gd name="connsiteX91" fmla="*/ 0 w 10000"/>
                <a:gd name="connsiteY91" fmla="*/ 5519 h 10000"/>
                <a:gd name="connsiteX92" fmla="*/ 0 w 10000"/>
                <a:gd name="connsiteY92" fmla="*/ 5519 h 10000"/>
                <a:gd name="connsiteX93" fmla="*/ 0 w 10000"/>
                <a:gd name="connsiteY93" fmla="*/ 5519 h 10000"/>
                <a:gd name="connsiteX94" fmla="*/ 0 w 10000"/>
                <a:gd name="connsiteY94" fmla="*/ 5519 h 10000"/>
                <a:gd name="connsiteX95" fmla="*/ 0 w 10000"/>
                <a:gd name="connsiteY95" fmla="*/ 5556 h 10000"/>
                <a:gd name="connsiteX96" fmla="*/ 0 w 10000"/>
                <a:gd name="connsiteY96" fmla="*/ 5556 h 10000"/>
                <a:gd name="connsiteX97" fmla="*/ 0 w 10000"/>
                <a:gd name="connsiteY97" fmla="*/ 5556 h 10000"/>
                <a:gd name="connsiteX98" fmla="*/ 0 w 10000"/>
                <a:gd name="connsiteY98" fmla="*/ 5556 h 10000"/>
                <a:gd name="connsiteX99" fmla="*/ 0 w 10000"/>
                <a:gd name="connsiteY99" fmla="*/ 5556 h 10000"/>
                <a:gd name="connsiteX100" fmla="*/ 0 w 10000"/>
                <a:gd name="connsiteY100" fmla="*/ 5556 h 10000"/>
                <a:gd name="connsiteX101" fmla="*/ 0 w 10000"/>
                <a:gd name="connsiteY101" fmla="*/ 5556 h 10000"/>
                <a:gd name="connsiteX102" fmla="*/ 0 w 10000"/>
                <a:gd name="connsiteY102" fmla="*/ 5556 h 10000"/>
                <a:gd name="connsiteX103" fmla="*/ 0 w 10000"/>
                <a:gd name="connsiteY103" fmla="*/ 5593 h 10000"/>
                <a:gd name="connsiteX104" fmla="*/ 0 w 10000"/>
                <a:gd name="connsiteY104" fmla="*/ 5593 h 10000"/>
                <a:gd name="connsiteX105" fmla="*/ 0 w 10000"/>
                <a:gd name="connsiteY105" fmla="*/ 5593 h 10000"/>
                <a:gd name="connsiteX106" fmla="*/ 0 w 10000"/>
                <a:gd name="connsiteY106" fmla="*/ 5593 h 10000"/>
                <a:gd name="connsiteX107" fmla="*/ 0 w 10000"/>
                <a:gd name="connsiteY107" fmla="*/ 5593 h 10000"/>
                <a:gd name="connsiteX108" fmla="*/ 0 w 10000"/>
                <a:gd name="connsiteY108" fmla="*/ 5593 h 10000"/>
                <a:gd name="connsiteX109" fmla="*/ 0 w 10000"/>
                <a:gd name="connsiteY109" fmla="*/ 5593 h 10000"/>
                <a:gd name="connsiteX110" fmla="*/ 0 w 10000"/>
                <a:gd name="connsiteY110" fmla="*/ 5593 h 10000"/>
                <a:gd name="connsiteX111" fmla="*/ 0 w 10000"/>
                <a:gd name="connsiteY111" fmla="*/ 5630 h 10000"/>
                <a:gd name="connsiteX112" fmla="*/ 0 w 10000"/>
                <a:gd name="connsiteY112" fmla="*/ 5630 h 10000"/>
                <a:gd name="connsiteX113" fmla="*/ 0 w 10000"/>
                <a:gd name="connsiteY113" fmla="*/ 5630 h 10000"/>
                <a:gd name="connsiteX114" fmla="*/ 0 w 10000"/>
                <a:gd name="connsiteY114" fmla="*/ 5630 h 10000"/>
                <a:gd name="connsiteX115" fmla="*/ 0 w 10000"/>
                <a:gd name="connsiteY115" fmla="*/ 5630 h 10000"/>
                <a:gd name="connsiteX116" fmla="*/ 0 w 10000"/>
                <a:gd name="connsiteY116" fmla="*/ 5630 h 10000"/>
                <a:gd name="connsiteX117" fmla="*/ 0 w 10000"/>
                <a:gd name="connsiteY117" fmla="*/ 5630 h 10000"/>
                <a:gd name="connsiteX118" fmla="*/ 0 w 10000"/>
                <a:gd name="connsiteY118" fmla="*/ 5630 h 10000"/>
                <a:gd name="connsiteX119" fmla="*/ 0 w 10000"/>
                <a:gd name="connsiteY119" fmla="*/ 5667 h 10000"/>
                <a:gd name="connsiteX120" fmla="*/ 0 w 10000"/>
                <a:gd name="connsiteY120" fmla="*/ 5667 h 10000"/>
                <a:gd name="connsiteX121" fmla="*/ 0 w 10000"/>
                <a:gd name="connsiteY121" fmla="*/ 5667 h 10000"/>
                <a:gd name="connsiteX122" fmla="*/ 0 w 10000"/>
                <a:gd name="connsiteY122" fmla="*/ 5667 h 10000"/>
                <a:gd name="connsiteX123" fmla="*/ 0 w 10000"/>
                <a:gd name="connsiteY123" fmla="*/ 5667 h 10000"/>
                <a:gd name="connsiteX124" fmla="*/ 0 w 10000"/>
                <a:gd name="connsiteY124" fmla="*/ 5667 h 10000"/>
                <a:gd name="connsiteX125" fmla="*/ 0 w 10000"/>
                <a:gd name="connsiteY125" fmla="*/ 5667 h 10000"/>
                <a:gd name="connsiteX126" fmla="*/ 0 w 10000"/>
                <a:gd name="connsiteY126" fmla="*/ 5667 h 10000"/>
                <a:gd name="connsiteX127" fmla="*/ 0 w 10000"/>
                <a:gd name="connsiteY127" fmla="*/ 5667 h 10000"/>
                <a:gd name="connsiteX128" fmla="*/ 0 w 10000"/>
                <a:gd name="connsiteY128" fmla="*/ 5704 h 10000"/>
                <a:gd name="connsiteX129" fmla="*/ 0 w 10000"/>
                <a:gd name="connsiteY129" fmla="*/ 5704 h 10000"/>
                <a:gd name="connsiteX130" fmla="*/ 0 w 10000"/>
                <a:gd name="connsiteY130" fmla="*/ 5704 h 10000"/>
                <a:gd name="connsiteX131" fmla="*/ 0 w 10000"/>
                <a:gd name="connsiteY131" fmla="*/ 5704 h 10000"/>
                <a:gd name="connsiteX132" fmla="*/ 0 w 10000"/>
                <a:gd name="connsiteY132" fmla="*/ 5704 h 10000"/>
                <a:gd name="connsiteX133" fmla="*/ 0 w 10000"/>
                <a:gd name="connsiteY133" fmla="*/ 5704 h 10000"/>
                <a:gd name="connsiteX134" fmla="*/ 0 w 10000"/>
                <a:gd name="connsiteY134" fmla="*/ 5704 h 10000"/>
                <a:gd name="connsiteX135" fmla="*/ 0 w 10000"/>
                <a:gd name="connsiteY135" fmla="*/ 5704 h 10000"/>
                <a:gd name="connsiteX136" fmla="*/ 0 w 10000"/>
                <a:gd name="connsiteY136" fmla="*/ 5741 h 10000"/>
                <a:gd name="connsiteX137" fmla="*/ 0 w 10000"/>
                <a:gd name="connsiteY137" fmla="*/ 5741 h 10000"/>
                <a:gd name="connsiteX138" fmla="*/ 0 w 10000"/>
                <a:gd name="connsiteY138" fmla="*/ 5741 h 10000"/>
                <a:gd name="connsiteX139" fmla="*/ 0 w 10000"/>
                <a:gd name="connsiteY139" fmla="*/ 5741 h 10000"/>
                <a:gd name="connsiteX140" fmla="*/ 0 w 10000"/>
                <a:gd name="connsiteY140" fmla="*/ 5741 h 10000"/>
                <a:gd name="connsiteX141" fmla="*/ 0 w 10000"/>
                <a:gd name="connsiteY141" fmla="*/ 5741 h 10000"/>
                <a:gd name="connsiteX142" fmla="*/ 0 w 10000"/>
                <a:gd name="connsiteY142" fmla="*/ 5741 h 10000"/>
                <a:gd name="connsiteX143" fmla="*/ 0 w 10000"/>
                <a:gd name="connsiteY143" fmla="*/ 5741 h 10000"/>
                <a:gd name="connsiteX144" fmla="*/ 0 w 10000"/>
                <a:gd name="connsiteY144" fmla="*/ 5778 h 10000"/>
                <a:gd name="connsiteX145" fmla="*/ 0 w 10000"/>
                <a:gd name="connsiteY145" fmla="*/ 5778 h 10000"/>
                <a:gd name="connsiteX146" fmla="*/ 0 w 10000"/>
                <a:gd name="connsiteY146" fmla="*/ 5778 h 10000"/>
                <a:gd name="connsiteX147" fmla="*/ 0 w 10000"/>
                <a:gd name="connsiteY147" fmla="*/ 5778 h 10000"/>
                <a:gd name="connsiteX148" fmla="*/ 0 w 10000"/>
                <a:gd name="connsiteY148" fmla="*/ 5778 h 10000"/>
                <a:gd name="connsiteX149" fmla="*/ 0 w 10000"/>
                <a:gd name="connsiteY149" fmla="*/ 5778 h 10000"/>
                <a:gd name="connsiteX150" fmla="*/ 0 w 10000"/>
                <a:gd name="connsiteY150" fmla="*/ 5778 h 10000"/>
                <a:gd name="connsiteX151" fmla="*/ 0 w 10000"/>
                <a:gd name="connsiteY151" fmla="*/ 5778 h 10000"/>
                <a:gd name="connsiteX152" fmla="*/ 0 w 10000"/>
                <a:gd name="connsiteY152" fmla="*/ 5815 h 10000"/>
                <a:gd name="connsiteX153" fmla="*/ 0 w 10000"/>
                <a:gd name="connsiteY153" fmla="*/ 5815 h 10000"/>
                <a:gd name="connsiteX154" fmla="*/ 2379 w 10000"/>
                <a:gd name="connsiteY154" fmla="*/ 10000 h 10000"/>
                <a:gd name="connsiteX155" fmla="*/ 1413 w 10000"/>
                <a:gd name="connsiteY155" fmla="*/ 6926 h 10000"/>
                <a:gd name="connsiteX156" fmla="*/ 6914 w 10000"/>
                <a:gd name="connsiteY156" fmla="*/ 1444 h 10000"/>
                <a:gd name="connsiteX157" fmla="*/ 10000 w 10000"/>
                <a:gd name="connsiteY157" fmla="*/ 2407 h 10000"/>
                <a:gd name="connsiteX158" fmla="*/ 5799 w 10000"/>
                <a:gd name="connsiteY158" fmla="*/ 0 h 10000"/>
                <a:gd name="connsiteX159" fmla="*/ 5799 w 10000"/>
                <a:gd name="connsiteY159" fmla="*/ 0 h 10000"/>
                <a:gd name="connsiteX160" fmla="*/ 5762 w 10000"/>
                <a:gd name="connsiteY160" fmla="*/ 0 h 10000"/>
                <a:gd name="connsiteX161" fmla="*/ 5762 w 10000"/>
                <a:gd name="connsiteY161" fmla="*/ 0 h 10000"/>
                <a:gd name="connsiteX162" fmla="*/ 5762 w 10000"/>
                <a:gd name="connsiteY162" fmla="*/ 0 h 10000"/>
                <a:gd name="connsiteX163" fmla="*/ 5762 w 10000"/>
                <a:gd name="connsiteY163" fmla="*/ 0 h 10000"/>
                <a:gd name="connsiteX164" fmla="*/ 5762 w 10000"/>
                <a:gd name="connsiteY164" fmla="*/ 0 h 10000"/>
                <a:gd name="connsiteX165" fmla="*/ 5762 w 10000"/>
                <a:gd name="connsiteY165" fmla="*/ 0 h 10000"/>
                <a:gd name="connsiteX166" fmla="*/ 5762 w 10000"/>
                <a:gd name="connsiteY166" fmla="*/ 0 h 10000"/>
                <a:gd name="connsiteX167" fmla="*/ 5762 w 10000"/>
                <a:gd name="connsiteY167" fmla="*/ 0 h 10000"/>
                <a:gd name="connsiteX168" fmla="*/ 5725 w 10000"/>
                <a:gd name="connsiteY168" fmla="*/ 0 h 10000"/>
                <a:gd name="connsiteX169" fmla="*/ 5725 w 10000"/>
                <a:gd name="connsiteY169" fmla="*/ 0 h 10000"/>
                <a:gd name="connsiteX170" fmla="*/ 5725 w 10000"/>
                <a:gd name="connsiteY170" fmla="*/ 0 h 10000"/>
                <a:gd name="connsiteX171" fmla="*/ 5725 w 10000"/>
                <a:gd name="connsiteY171" fmla="*/ 0 h 10000"/>
                <a:gd name="connsiteX172" fmla="*/ 5725 w 10000"/>
                <a:gd name="connsiteY172" fmla="*/ 0 h 10000"/>
                <a:gd name="connsiteX173" fmla="*/ 5725 w 10000"/>
                <a:gd name="connsiteY173" fmla="*/ 0 h 10000"/>
                <a:gd name="connsiteX174" fmla="*/ 5725 w 10000"/>
                <a:gd name="connsiteY174" fmla="*/ 0 h 10000"/>
                <a:gd name="connsiteX175" fmla="*/ 5725 w 10000"/>
                <a:gd name="connsiteY175" fmla="*/ 0 h 10000"/>
                <a:gd name="connsiteX176" fmla="*/ 5688 w 10000"/>
                <a:gd name="connsiteY176" fmla="*/ 0 h 10000"/>
                <a:gd name="connsiteX177" fmla="*/ 5688 w 10000"/>
                <a:gd name="connsiteY177" fmla="*/ 0 h 10000"/>
                <a:gd name="connsiteX178" fmla="*/ 5688 w 10000"/>
                <a:gd name="connsiteY178" fmla="*/ 0 h 10000"/>
                <a:gd name="connsiteX179" fmla="*/ 5688 w 10000"/>
                <a:gd name="connsiteY179" fmla="*/ 0 h 10000"/>
                <a:gd name="connsiteX180" fmla="*/ 5688 w 10000"/>
                <a:gd name="connsiteY180" fmla="*/ 0 h 10000"/>
                <a:gd name="connsiteX181" fmla="*/ 5688 w 10000"/>
                <a:gd name="connsiteY181" fmla="*/ 0 h 10000"/>
                <a:gd name="connsiteX182" fmla="*/ 5688 w 10000"/>
                <a:gd name="connsiteY182" fmla="*/ 0 h 10000"/>
                <a:gd name="connsiteX183" fmla="*/ 5688 w 10000"/>
                <a:gd name="connsiteY183" fmla="*/ 0 h 10000"/>
                <a:gd name="connsiteX184" fmla="*/ 5688 w 10000"/>
                <a:gd name="connsiteY184" fmla="*/ 0 h 10000"/>
                <a:gd name="connsiteX185" fmla="*/ 5651 w 10000"/>
                <a:gd name="connsiteY185" fmla="*/ 0 h 10000"/>
                <a:gd name="connsiteX186" fmla="*/ 5651 w 10000"/>
                <a:gd name="connsiteY186" fmla="*/ 0 h 10000"/>
                <a:gd name="connsiteX187" fmla="*/ 5651 w 10000"/>
                <a:gd name="connsiteY187" fmla="*/ 0 h 10000"/>
                <a:gd name="connsiteX188" fmla="*/ 5651 w 10000"/>
                <a:gd name="connsiteY188" fmla="*/ 0 h 10000"/>
                <a:gd name="connsiteX189" fmla="*/ 5651 w 10000"/>
                <a:gd name="connsiteY189" fmla="*/ 0 h 10000"/>
                <a:gd name="connsiteX190" fmla="*/ 5651 w 10000"/>
                <a:gd name="connsiteY190" fmla="*/ 0 h 10000"/>
                <a:gd name="connsiteX191" fmla="*/ 5651 w 10000"/>
                <a:gd name="connsiteY191" fmla="*/ 0 h 10000"/>
                <a:gd name="connsiteX192" fmla="*/ 5651 w 10000"/>
                <a:gd name="connsiteY192" fmla="*/ 0 h 10000"/>
                <a:gd name="connsiteX193" fmla="*/ 5613 w 10000"/>
                <a:gd name="connsiteY193" fmla="*/ 0 h 10000"/>
                <a:gd name="connsiteX194" fmla="*/ 5613 w 10000"/>
                <a:gd name="connsiteY194" fmla="*/ 0 h 10000"/>
                <a:gd name="connsiteX195" fmla="*/ 5613 w 10000"/>
                <a:gd name="connsiteY195" fmla="*/ 0 h 10000"/>
                <a:gd name="connsiteX196" fmla="*/ 5613 w 10000"/>
                <a:gd name="connsiteY196" fmla="*/ 0 h 10000"/>
                <a:gd name="connsiteX197" fmla="*/ 5613 w 10000"/>
                <a:gd name="connsiteY197" fmla="*/ 0 h 10000"/>
                <a:gd name="connsiteX198" fmla="*/ 5613 w 10000"/>
                <a:gd name="connsiteY198" fmla="*/ 0 h 10000"/>
                <a:gd name="connsiteX199" fmla="*/ 5613 w 10000"/>
                <a:gd name="connsiteY199" fmla="*/ 0 h 10000"/>
                <a:gd name="connsiteX200" fmla="*/ 5613 w 10000"/>
                <a:gd name="connsiteY200" fmla="*/ 0 h 10000"/>
                <a:gd name="connsiteX201" fmla="*/ 5576 w 10000"/>
                <a:gd name="connsiteY201" fmla="*/ 0 h 10000"/>
                <a:gd name="connsiteX202" fmla="*/ 5576 w 10000"/>
                <a:gd name="connsiteY202" fmla="*/ 0 h 10000"/>
                <a:gd name="connsiteX203" fmla="*/ 5576 w 10000"/>
                <a:gd name="connsiteY203" fmla="*/ 0 h 10000"/>
                <a:gd name="connsiteX204" fmla="*/ 5576 w 10000"/>
                <a:gd name="connsiteY204" fmla="*/ 0 h 10000"/>
                <a:gd name="connsiteX205" fmla="*/ 5576 w 10000"/>
                <a:gd name="connsiteY205" fmla="*/ 0 h 10000"/>
                <a:gd name="connsiteX206" fmla="*/ 5576 w 10000"/>
                <a:gd name="connsiteY206" fmla="*/ 0 h 10000"/>
                <a:gd name="connsiteX207" fmla="*/ 5576 w 10000"/>
                <a:gd name="connsiteY207" fmla="*/ 0 h 10000"/>
                <a:gd name="connsiteX208" fmla="*/ 5576 w 10000"/>
                <a:gd name="connsiteY208" fmla="*/ 0 h 10000"/>
                <a:gd name="connsiteX209" fmla="*/ 5576 w 10000"/>
                <a:gd name="connsiteY209" fmla="*/ 0 h 10000"/>
                <a:gd name="connsiteX210" fmla="*/ 5539 w 10000"/>
                <a:gd name="connsiteY210" fmla="*/ 0 h 10000"/>
                <a:gd name="connsiteX211" fmla="*/ 5539 w 10000"/>
                <a:gd name="connsiteY211" fmla="*/ 0 h 10000"/>
                <a:gd name="connsiteX212" fmla="*/ 5539 w 10000"/>
                <a:gd name="connsiteY212" fmla="*/ 0 h 10000"/>
                <a:gd name="connsiteX213" fmla="*/ 5539 w 10000"/>
                <a:gd name="connsiteY213" fmla="*/ 0 h 10000"/>
                <a:gd name="connsiteX214" fmla="*/ 5539 w 10000"/>
                <a:gd name="connsiteY214" fmla="*/ 0 h 10000"/>
                <a:gd name="connsiteX215" fmla="*/ 5539 w 10000"/>
                <a:gd name="connsiteY215" fmla="*/ 0 h 10000"/>
                <a:gd name="connsiteX216" fmla="*/ 5539 w 10000"/>
                <a:gd name="connsiteY216" fmla="*/ 0 h 10000"/>
                <a:gd name="connsiteX217" fmla="*/ 5539 w 10000"/>
                <a:gd name="connsiteY217" fmla="*/ 0 h 10000"/>
                <a:gd name="connsiteX218" fmla="*/ 5539 w 10000"/>
                <a:gd name="connsiteY218" fmla="*/ 0 h 10000"/>
                <a:gd name="connsiteX219" fmla="*/ 5502 w 10000"/>
                <a:gd name="connsiteY219" fmla="*/ 0 h 10000"/>
                <a:gd name="connsiteX220" fmla="*/ 5502 w 10000"/>
                <a:gd name="connsiteY220" fmla="*/ 0 h 10000"/>
                <a:gd name="connsiteX221" fmla="*/ 5502 w 10000"/>
                <a:gd name="connsiteY221" fmla="*/ 0 h 10000"/>
                <a:gd name="connsiteX222" fmla="*/ 5502 w 10000"/>
                <a:gd name="connsiteY222" fmla="*/ 0 h 10000"/>
                <a:gd name="connsiteX223" fmla="*/ 5502 w 10000"/>
                <a:gd name="connsiteY223" fmla="*/ 0 h 10000"/>
                <a:gd name="connsiteX224" fmla="*/ 5502 w 10000"/>
                <a:gd name="connsiteY224" fmla="*/ 0 h 10000"/>
                <a:gd name="connsiteX225" fmla="*/ 5502 w 10000"/>
                <a:gd name="connsiteY225" fmla="*/ 0 h 10000"/>
                <a:gd name="connsiteX226" fmla="*/ 5502 w 10000"/>
                <a:gd name="connsiteY226" fmla="*/ 0 h 10000"/>
                <a:gd name="connsiteX227" fmla="*/ 5465 w 10000"/>
                <a:gd name="connsiteY227" fmla="*/ 0 h 10000"/>
                <a:gd name="connsiteX0-1" fmla="*/ 5465 w 10000"/>
                <a:gd name="connsiteY0-2" fmla="*/ 0 h 10000"/>
                <a:gd name="connsiteX1-3" fmla="*/ 5465 w 10000"/>
                <a:gd name="connsiteY1-4" fmla="*/ 0 h 10000"/>
                <a:gd name="connsiteX2-5" fmla="*/ 5465 w 10000"/>
                <a:gd name="connsiteY2-6" fmla="*/ 0 h 10000"/>
                <a:gd name="connsiteX3-7" fmla="*/ 5465 w 10000"/>
                <a:gd name="connsiteY3-8" fmla="*/ 0 h 10000"/>
                <a:gd name="connsiteX4-9" fmla="*/ 5465 w 10000"/>
                <a:gd name="connsiteY4-10" fmla="*/ 0 h 10000"/>
                <a:gd name="connsiteX5-11" fmla="*/ 5465 w 10000"/>
                <a:gd name="connsiteY5-12" fmla="*/ 0 h 10000"/>
                <a:gd name="connsiteX6-13" fmla="*/ 5465 w 10000"/>
                <a:gd name="connsiteY6-14" fmla="*/ 0 h 10000"/>
                <a:gd name="connsiteX7-15" fmla="*/ 5428 w 10000"/>
                <a:gd name="connsiteY7-16" fmla="*/ 0 h 10000"/>
                <a:gd name="connsiteX8-17" fmla="*/ 5428 w 10000"/>
                <a:gd name="connsiteY8-18" fmla="*/ 0 h 10000"/>
                <a:gd name="connsiteX9-19" fmla="*/ 5428 w 10000"/>
                <a:gd name="connsiteY9-20" fmla="*/ 0 h 10000"/>
                <a:gd name="connsiteX10-21" fmla="*/ 5428 w 10000"/>
                <a:gd name="connsiteY10-22" fmla="*/ 0 h 10000"/>
                <a:gd name="connsiteX11-23" fmla="*/ 5428 w 10000"/>
                <a:gd name="connsiteY11-24" fmla="*/ 0 h 10000"/>
                <a:gd name="connsiteX12-25" fmla="*/ 5428 w 10000"/>
                <a:gd name="connsiteY12-26" fmla="*/ 0 h 10000"/>
                <a:gd name="connsiteX13-27" fmla="*/ 5428 w 10000"/>
                <a:gd name="connsiteY13-28" fmla="*/ 0 h 10000"/>
                <a:gd name="connsiteX14-29" fmla="*/ 5428 w 10000"/>
                <a:gd name="connsiteY14-30" fmla="*/ 0 h 10000"/>
                <a:gd name="connsiteX15-31" fmla="*/ 5390 w 10000"/>
                <a:gd name="connsiteY15-32" fmla="*/ 0 h 10000"/>
                <a:gd name="connsiteX16-33" fmla="*/ 5390 w 10000"/>
                <a:gd name="connsiteY16-34" fmla="*/ 0 h 10000"/>
                <a:gd name="connsiteX17-35" fmla="*/ 5390 w 10000"/>
                <a:gd name="connsiteY17-36" fmla="*/ 0 h 10000"/>
                <a:gd name="connsiteX18-37" fmla="*/ 5390 w 10000"/>
                <a:gd name="connsiteY18-38" fmla="*/ 0 h 10000"/>
                <a:gd name="connsiteX19-39" fmla="*/ 5390 w 10000"/>
                <a:gd name="connsiteY19-40" fmla="*/ 0 h 10000"/>
                <a:gd name="connsiteX20-41" fmla="*/ 5390 w 10000"/>
                <a:gd name="connsiteY20-42" fmla="*/ 0 h 10000"/>
                <a:gd name="connsiteX21-43" fmla="*/ 5390 w 10000"/>
                <a:gd name="connsiteY21-44" fmla="*/ 0 h 10000"/>
                <a:gd name="connsiteX22-45" fmla="*/ 5390 w 10000"/>
                <a:gd name="connsiteY22-46" fmla="*/ 0 h 10000"/>
                <a:gd name="connsiteX23-47" fmla="*/ 5390 w 10000"/>
                <a:gd name="connsiteY23-48" fmla="*/ 0 h 10000"/>
                <a:gd name="connsiteX24-49" fmla="*/ 5353 w 10000"/>
                <a:gd name="connsiteY24-50" fmla="*/ 0 h 10000"/>
                <a:gd name="connsiteX25-51" fmla="*/ 5353 w 10000"/>
                <a:gd name="connsiteY25-52" fmla="*/ 0 h 10000"/>
                <a:gd name="connsiteX26-53" fmla="*/ 5353 w 10000"/>
                <a:gd name="connsiteY26-54" fmla="*/ 0 h 10000"/>
                <a:gd name="connsiteX27-55" fmla="*/ 5353 w 10000"/>
                <a:gd name="connsiteY27-56" fmla="*/ 0 h 10000"/>
                <a:gd name="connsiteX28-57" fmla="*/ 5353 w 10000"/>
                <a:gd name="connsiteY28-58" fmla="*/ 0 h 10000"/>
                <a:gd name="connsiteX29-59" fmla="*/ 5353 w 10000"/>
                <a:gd name="connsiteY29-60" fmla="*/ 0 h 10000"/>
                <a:gd name="connsiteX30-61" fmla="*/ 5316 w 10000"/>
                <a:gd name="connsiteY30-62" fmla="*/ 0 h 10000"/>
                <a:gd name="connsiteX31-63" fmla="*/ 5316 w 10000"/>
                <a:gd name="connsiteY31-64" fmla="*/ 0 h 10000"/>
                <a:gd name="connsiteX32-65" fmla="*/ 5316 w 10000"/>
                <a:gd name="connsiteY32-66" fmla="*/ 0 h 10000"/>
                <a:gd name="connsiteX33-67" fmla="*/ 5316 w 10000"/>
                <a:gd name="connsiteY33-68" fmla="*/ 0 h 10000"/>
                <a:gd name="connsiteX34-69" fmla="*/ 5316 w 10000"/>
                <a:gd name="connsiteY34-70" fmla="*/ 0 h 10000"/>
                <a:gd name="connsiteX35-71" fmla="*/ 5316 w 10000"/>
                <a:gd name="connsiteY35-72" fmla="*/ 0 h 10000"/>
                <a:gd name="connsiteX36-73" fmla="*/ 5316 w 10000"/>
                <a:gd name="connsiteY36-74" fmla="*/ 0 h 10000"/>
                <a:gd name="connsiteX37-75" fmla="*/ 5279 w 10000"/>
                <a:gd name="connsiteY37-76" fmla="*/ 0 h 10000"/>
                <a:gd name="connsiteX38-77" fmla="*/ 4164 w 10000"/>
                <a:gd name="connsiteY38-78" fmla="*/ 185 h 10000"/>
                <a:gd name="connsiteX39-79" fmla="*/ 4164 w 10000"/>
                <a:gd name="connsiteY39-80" fmla="*/ 185 h 10000"/>
                <a:gd name="connsiteX40-81" fmla="*/ 2379 w 10000"/>
                <a:gd name="connsiteY40-82" fmla="*/ 963 h 10000"/>
                <a:gd name="connsiteX41-83" fmla="*/ 929 w 10000"/>
                <a:gd name="connsiteY41-84" fmla="*/ 2407 h 10000"/>
                <a:gd name="connsiteX42-85" fmla="*/ 149 w 10000"/>
                <a:gd name="connsiteY42-86" fmla="*/ 4185 h 10000"/>
                <a:gd name="connsiteX43-87" fmla="*/ 149 w 10000"/>
                <a:gd name="connsiteY43-88" fmla="*/ 4185 h 10000"/>
                <a:gd name="connsiteX44-89" fmla="*/ 0 w 10000"/>
                <a:gd name="connsiteY44-90" fmla="*/ 5296 h 10000"/>
                <a:gd name="connsiteX45-91" fmla="*/ 0 w 10000"/>
                <a:gd name="connsiteY45-92" fmla="*/ 5296 h 10000"/>
                <a:gd name="connsiteX46-93" fmla="*/ 0 w 10000"/>
                <a:gd name="connsiteY46-94" fmla="*/ 5296 h 10000"/>
                <a:gd name="connsiteX47-95" fmla="*/ 0 w 10000"/>
                <a:gd name="connsiteY47-96" fmla="*/ 5296 h 10000"/>
                <a:gd name="connsiteX48-97" fmla="*/ 0 w 10000"/>
                <a:gd name="connsiteY48-98" fmla="*/ 5333 h 10000"/>
                <a:gd name="connsiteX49-99" fmla="*/ 0 w 10000"/>
                <a:gd name="connsiteY49-100" fmla="*/ 5333 h 10000"/>
                <a:gd name="connsiteX50-101" fmla="*/ 0 w 10000"/>
                <a:gd name="connsiteY50-102" fmla="*/ 5333 h 10000"/>
                <a:gd name="connsiteX51-103" fmla="*/ 0 w 10000"/>
                <a:gd name="connsiteY51-104" fmla="*/ 5333 h 10000"/>
                <a:gd name="connsiteX52-105" fmla="*/ 0 w 10000"/>
                <a:gd name="connsiteY52-106" fmla="*/ 5370 h 10000"/>
                <a:gd name="connsiteX53-107" fmla="*/ 0 w 10000"/>
                <a:gd name="connsiteY53-108" fmla="*/ 5370 h 10000"/>
                <a:gd name="connsiteX54-109" fmla="*/ 0 w 10000"/>
                <a:gd name="connsiteY54-110" fmla="*/ 5370 h 10000"/>
                <a:gd name="connsiteX55-111" fmla="*/ 0 w 10000"/>
                <a:gd name="connsiteY55-112" fmla="*/ 5370 h 10000"/>
                <a:gd name="connsiteX56-113" fmla="*/ 0 w 10000"/>
                <a:gd name="connsiteY56-114" fmla="*/ 5370 h 10000"/>
                <a:gd name="connsiteX57-115" fmla="*/ 0 w 10000"/>
                <a:gd name="connsiteY57-116" fmla="*/ 5370 h 10000"/>
                <a:gd name="connsiteX58-117" fmla="*/ 0 w 10000"/>
                <a:gd name="connsiteY58-118" fmla="*/ 5370 h 10000"/>
                <a:gd name="connsiteX59-119" fmla="*/ 0 w 10000"/>
                <a:gd name="connsiteY59-120" fmla="*/ 5370 h 10000"/>
                <a:gd name="connsiteX60-121" fmla="*/ 0 w 10000"/>
                <a:gd name="connsiteY60-122" fmla="*/ 5370 h 10000"/>
                <a:gd name="connsiteX61-123" fmla="*/ 0 w 10000"/>
                <a:gd name="connsiteY61-124" fmla="*/ 5407 h 10000"/>
                <a:gd name="connsiteX62-125" fmla="*/ 0 w 10000"/>
                <a:gd name="connsiteY62-126" fmla="*/ 5407 h 10000"/>
                <a:gd name="connsiteX63-127" fmla="*/ 0 w 10000"/>
                <a:gd name="connsiteY63-128" fmla="*/ 5407 h 10000"/>
                <a:gd name="connsiteX64-129" fmla="*/ 0 w 10000"/>
                <a:gd name="connsiteY64-130" fmla="*/ 5407 h 10000"/>
                <a:gd name="connsiteX65-131" fmla="*/ 0 w 10000"/>
                <a:gd name="connsiteY65-132" fmla="*/ 5407 h 10000"/>
                <a:gd name="connsiteX66-133" fmla="*/ 0 w 10000"/>
                <a:gd name="connsiteY66-134" fmla="*/ 5407 h 10000"/>
                <a:gd name="connsiteX67-135" fmla="*/ 0 w 10000"/>
                <a:gd name="connsiteY67-136" fmla="*/ 5407 h 10000"/>
                <a:gd name="connsiteX68-137" fmla="*/ 0 w 10000"/>
                <a:gd name="connsiteY68-138" fmla="*/ 5407 h 10000"/>
                <a:gd name="connsiteX69-139" fmla="*/ 0 w 10000"/>
                <a:gd name="connsiteY69-140" fmla="*/ 5444 h 10000"/>
                <a:gd name="connsiteX70-141" fmla="*/ 0 w 10000"/>
                <a:gd name="connsiteY70-142" fmla="*/ 5444 h 10000"/>
                <a:gd name="connsiteX71-143" fmla="*/ 0 w 10000"/>
                <a:gd name="connsiteY71-144" fmla="*/ 5444 h 10000"/>
                <a:gd name="connsiteX72-145" fmla="*/ 0 w 10000"/>
                <a:gd name="connsiteY72-146" fmla="*/ 5444 h 10000"/>
                <a:gd name="connsiteX73-147" fmla="*/ 0 w 10000"/>
                <a:gd name="connsiteY73-148" fmla="*/ 5444 h 10000"/>
                <a:gd name="connsiteX74-149" fmla="*/ 0 w 10000"/>
                <a:gd name="connsiteY74-150" fmla="*/ 5444 h 10000"/>
                <a:gd name="connsiteX75-151" fmla="*/ 0 w 10000"/>
                <a:gd name="connsiteY75-152" fmla="*/ 5444 h 10000"/>
                <a:gd name="connsiteX76-153" fmla="*/ 0 w 10000"/>
                <a:gd name="connsiteY76-154" fmla="*/ 5444 h 10000"/>
                <a:gd name="connsiteX77-155" fmla="*/ 0 w 10000"/>
                <a:gd name="connsiteY77-156" fmla="*/ 5481 h 10000"/>
                <a:gd name="connsiteX78-157" fmla="*/ 0 w 10000"/>
                <a:gd name="connsiteY78-158" fmla="*/ 5481 h 10000"/>
                <a:gd name="connsiteX79-159" fmla="*/ 0 w 10000"/>
                <a:gd name="connsiteY79-160" fmla="*/ 5481 h 10000"/>
                <a:gd name="connsiteX80-161" fmla="*/ 0 w 10000"/>
                <a:gd name="connsiteY80-162" fmla="*/ 5481 h 10000"/>
                <a:gd name="connsiteX81-163" fmla="*/ 0 w 10000"/>
                <a:gd name="connsiteY81-164" fmla="*/ 5481 h 10000"/>
                <a:gd name="connsiteX82-165" fmla="*/ 0 w 10000"/>
                <a:gd name="connsiteY82-166" fmla="*/ 5481 h 10000"/>
                <a:gd name="connsiteX83-167" fmla="*/ 0 w 10000"/>
                <a:gd name="connsiteY83-168" fmla="*/ 5481 h 10000"/>
                <a:gd name="connsiteX84-169" fmla="*/ 0 w 10000"/>
                <a:gd name="connsiteY84-170" fmla="*/ 5481 h 10000"/>
                <a:gd name="connsiteX85-171" fmla="*/ 0 w 10000"/>
                <a:gd name="connsiteY85-172" fmla="*/ 5519 h 10000"/>
                <a:gd name="connsiteX86-173" fmla="*/ 0 w 10000"/>
                <a:gd name="connsiteY86-174" fmla="*/ 5519 h 10000"/>
                <a:gd name="connsiteX87-175" fmla="*/ 0 w 10000"/>
                <a:gd name="connsiteY87-176" fmla="*/ 5519 h 10000"/>
                <a:gd name="connsiteX88-177" fmla="*/ 0 w 10000"/>
                <a:gd name="connsiteY88-178" fmla="*/ 5519 h 10000"/>
                <a:gd name="connsiteX89-179" fmla="*/ 0 w 10000"/>
                <a:gd name="connsiteY89-180" fmla="*/ 5519 h 10000"/>
                <a:gd name="connsiteX90-181" fmla="*/ 0 w 10000"/>
                <a:gd name="connsiteY90-182" fmla="*/ 5519 h 10000"/>
                <a:gd name="connsiteX91-183" fmla="*/ 0 w 10000"/>
                <a:gd name="connsiteY91-184" fmla="*/ 5519 h 10000"/>
                <a:gd name="connsiteX92-185" fmla="*/ 0 w 10000"/>
                <a:gd name="connsiteY92-186" fmla="*/ 5519 h 10000"/>
                <a:gd name="connsiteX93-187" fmla="*/ 0 w 10000"/>
                <a:gd name="connsiteY93-188" fmla="*/ 5519 h 10000"/>
                <a:gd name="connsiteX94-189" fmla="*/ 0 w 10000"/>
                <a:gd name="connsiteY94-190" fmla="*/ 5519 h 10000"/>
                <a:gd name="connsiteX95-191" fmla="*/ 0 w 10000"/>
                <a:gd name="connsiteY95-192" fmla="*/ 5556 h 10000"/>
                <a:gd name="connsiteX96-193" fmla="*/ 0 w 10000"/>
                <a:gd name="connsiteY96-194" fmla="*/ 5556 h 10000"/>
                <a:gd name="connsiteX97-195" fmla="*/ 0 w 10000"/>
                <a:gd name="connsiteY97-196" fmla="*/ 5556 h 10000"/>
                <a:gd name="connsiteX98-197" fmla="*/ 0 w 10000"/>
                <a:gd name="connsiteY98-198" fmla="*/ 5556 h 10000"/>
                <a:gd name="connsiteX99-199" fmla="*/ 0 w 10000"/>
                <a:gd name="connsiteY99-200" fmla="*/ 5556 h 10000"/>
                <a:gd name="connsiteX100-201" fmla="*/ 0 w 10000"/>
                <a:gd name="connsiteY100-202" fmla="*/ 5556 h 10000"/>
                <a:gd name="connsiteX101-203" fmla="*/ 0 w 10000"/>
                <a:gd name="connsiteY101-204" fmla="*/ 5556 h 10000"/>
                <a:gd name="connsiteX102-205" fmla="*/ 0 w 10000"/>
                <a:gd name="connsiteY102-206" fmla="*/ 5556 h 10000"/>
                <a:gd name="connsiteX103-207" fmla="*/ 0 w 10000"/>
                <a:gd name="connsiteY103-208" fmla="*/ 5593 h 10000"/>
                <a:gd name="connsiteX104-209" fmla="*/ 0 w 10000"/>
                <a:gd name="connsiteY104-210" fmla="*/ 5593 h 10000"/>
                <a:gd name="connsiteX105-211" fmla="*/ 0 w 10000"/>
                <a:gd name="connsiteY105-212" fmla="*/ 5593 h 10000"/>
                <a:gd name="connsiteX106-213" fmla="*/ 0 w 10000"/>
                <a:gd name="connsiteY106-214" fmla="*/ 5593 h 10000"/>
                <a:gd name="connsiteX107-215" fmla="*/ 0 w 10000"/>
                <a:gd name="connsiteY107-216" fmla="*/ 5593 h 10000"/>
                <a:gd name="connsiteX108-217" fmla="*/ 0 w 10000"/>
                <a:gd name="connsiteY108-218" fmla="*/ 5593 h 10000"/>
                <a:gd name="connsiteX109-219" fmla="*/ 0 w 10000"/>
                <a:gd name="connsiteY109-220" fmla="*/ 5593 h 10000"/>
                <a:gd name="connsiteX110-221" fmla="*/ 0 w 10000"/>
                <a:gd name="connsiteY110-222" fmla="*/ 5593 h 10000"/>
                <a:gd name="connsiteX111-223" fmla="*/ 0 w 10000"/>
                <a:gd name="connsiteY111-224" fmla="*/ 5630 h 10000"/>
                <a:gd name="connsiteX112-225" fmla="*/ 0 w 10000"/>
                <a:gd name="connsiteY112-226" fmla="*/ 5630 h 10000"/>
                <a:gd name="connsiteX113-227" fmla="*/ 0 w 10000"/>
                <a:gd name="connsiteY113-228" fmla="*/ 5630 h 10000"/>
                <a:gd name="connsiteX114-229" fmla="*/ 0 w 10000"/>
                <a:gd name="connsiteY114-230" fmla="*/ 5630 h 10000"/>
                <a:gd name="connsiteX115-231" fmla="*/ 0 w 10000"/>
                <a:gd name="connsiteY115-232" fmla="*/ 5630 h 10000"/>
                <a:gd name="connsiteX116-233" fmla="*/ 0 w 10000"/>
                <a:gd name="connsiteY116-234" fmla="*/ 5630 h 10000"/>
                <a:gd name="connsiteX117-235" fmla="*/ 0 w 10000"/>
                <a:gd name="connsiteY117-236" fmla="*/ 5630 h 10000"/>
                <a:gd name="connsiteX118-237" fmla="*/ 0 w 10000"/>
                <a:gd name="connsiteY118-238" fmla="*/ 5630 h 10000"/>
                <a:gd name="connsiteX119-239" fmla="*/ 0 w 10000"/>
                <a:gd name="connsiteY119-240" fmla="*/ 5667 h 10000"/>
                <a:gd name="connsiteX120-241" fmla="*/ 0 w 10000"/>
                <a:gd name="connsiteY120-242" fmla="*/ 5667 h 10000"/>
                <a:gd name="connsiteX121-243" fmla="*/ 0 w 10000"/>
                <a:gd name="connsiteY121-244" fmla="*/ 5667 h 10000"/>
                <a:gd name="connsiteX122-245" fmla="*/ 0 w 10000"/>
                <a:gd name="connsiteY122-246" fmla="*/ 5667 h 10000"/>
                <a:gd name="connsiteX123-247" fmla="*/ 0 w 10000"/>
                <a:gd name="connsiteY123-248" fmla="*/ 5667 h 10000"/>
                <a:gd name="connsiteX124-249" fmla="*/ 0 w 10000"/>
                <a:gd name="connsiteY124-250" fmla="*/ 5667 h 10000"/>
                <a:gd name="connsiteX125-251" fmla="*/ 0 w 10000"/>
                <a:gd name="connsiteY125-252" fmla="*/ 5667 h 10000"/>
                <a:gd name="connsiteX126-253" fmla="*/ 0 w 10000"/>
                <a:gd name="connsiteY126-254" fmla="*/ 5667 h 10000"/>
                <a:gd name="connsiteX127-255" fmla="*/ 0 w 10000"/>
                <a:gd name="connsiteY127-256" fmla="*/ 5667 h 10000"/>
                <a:gd name="connsiteX128-257" fmla="*/ 0 w 10000"/>
                <a:gd name="connsiteY128-258" fmla="*/ 5704 h 10000"/>
                <a:gd name="connsiteX129-259" fmla="*/ 0 w 10000"/>
                <a:gd name="connsiteY129-260" fmla="*/ 5704 h 10000"/>
                <a:gd name="connsiteX130-261" fmla="*/ 0 w 10000"/>
                <a:gd name="connsiteY130-262" fmla="*/ 5704 h 10000"/>
                <a:gd name="connsiteX131-263" fmla="*/ 0 w 10000"/>
                <a:gd name="connsiteY131-264" fmla="*/ 5704 h 10000"/>
                <a:gd name="connsiteX132-265" fmla="*/ 0 w 10000"/>
                <a:gd name="connsiteY132-266" fmla="*/ 5704 h 10000"/>
                <a:gd name="connsiteX133-267" fmla="*/ 0 w 10000"/>
                <a:gd name="connsiteY133-268" fmla="*/ 5704 h 10000"/>
                <a:gd name="connsiteX134-269" fmla="*/ 0 w 10000"/>
                <a:gd name="connsiteY134-270" fmla="*/ 5704 h 10000"/>
                <a:gd name="connsiteX135-271" fmla="*/ 0 w 10000"/>
                <a:gd name="connsiteY135-272" fmla="*/ 5704 h 10000"/>
                <a:gd name="connsiteX136-273" fmla="*/ 0 w 10000"/>
                <a:gd name="connsiteY136-274" fmla="*/ 5741 h 10000"/>
                <a:gd name="connsiteX137-275" fmla="*/ 0 w 10000"/>
                <a:gd name="connsiteY137-276" fmla="*/ 5741 h 10000"/>
                <a:gd name="connsiteX138-277" fmla="*/ 0 w 10000"/>
                <a:gd name="connsiteY138-278" fmla="*/ 5741 h 10000"/>
                <a:gd name="connsiteX139-279" fmla="*/ 0 w 10000"/>
                <a:gd name="connsiteY139-280" fmla="*/ 5741 h 10000"/>
                <a:gd name="connsiteX140-281" fmla="*/ 0 w 10000"/>
                <a:gd name="connsiteY140-282" fmla="*/ 5741 h 10000"/>
                <a:gd name="connsiteX141-283" fmla="*/ 0 w 10000"/>
                <a:gd name="connsiteY141-284" fmla="*/ 5741 h 10000"/>
                <a:gd name="connsiteX142-285" fmla="*/ 0 w 10000"/>
                <a:gd name="connsiteY142-286" fmla="*/ 5741 h 10000"/>
                <a:gd name="connsiteX143-287" fmla="*/ 0 w 10000"/>
                <a:gd name="connsiteY143-288" fmla="*/ 5741 h 10000"/>
                <a:gd name="connsiteX144-289" fmla="*/ 0 w 10000"/>
                <a:gd name="connsiteY144-290" fmla="*/ 5778 h 10000"/>
                <a:gd name="connsiteX145-291" fmla="*/ 0 w 10000"/>
                <a:gd name="connsiteY145-292" fmla="*/ 5778 h 10000"/>
                <a:gd name="connsiteX146-293" fmla="*/ 0 w 10000"/>
                <a:gd name="connsiteY146-294" fmla="*/ 5778 h 10000"/>
                <a:gd name="connsiteX147-295" fmla="*/ 0 w 10000"/>
                <a:gd name="connsiteY147-296" fmla="*/ 5778 h 10000"/>
                <a:gd name="connsiteX148-297" fmla="*/ 0 w 10000"/>
                <a:gd name="connsiteY148-298" fmla="*/ 5778 h 10000"/>
                <a:gd name="connsiteX149-299" fmla="*/ 0 w 10000"/>
                <a:gd name="connsiteY149-300" fmla="*/ 5778 h 10000"/>
                <a:gd name="connsiteX150-301" fmla="*/ 0 w 10000"/>
                <a:gd name="connsiteY150-302" fmla="*/ 5778 h 10000"/>
                <a:gd name="connsiteX151-303" fmla="*/ 0 w 10000"/>
                <a:gd name="connsiteY151-304" fmla="*/ 5778 h 10000"/>
                <a:gd name="connsiteX152-305" fmla="*/ 0 w 10000"/>
                <a:gd name="connsiteY152-306" fmla="*/ 5815 h 10000"/>
                <a:gd name="connsiteX153-307" fmla="*/ 0 w 10000"/>
                <a:gd name="connsiteY153-308" fmla="*/ 5815 h 10000"/>
                <a:gd name="connsiteX154-309" fmla="*/ 2379 w 10000"/>
                <a:gd name="connsiteY154-310" fmla="*/ 10000 h 10000"/>
                <a:gd name="connsiteX155-311" fmla="*/ 1413 w 10000"/>
                <a:gd name="connsiteY155-312" fmla="*/ 6926 h 10000"/>
                <a:gd name="connsiteX156-313" fmla="*/ 6914 w 10000"/>
                <a:gd name="connsiteY156-314" fmla="*/ 1444 h 10000"/>
                <a:gd name="connsiteX157-315" fmla="*/ 10000 w 10000"/>
                <a:gd name="connsiteY157-316" fmla="*/ 2407 h 10000"/>
                <a:gd name="connsiteX158-317" fmla="*/ 5799 w 10000"/>
                <a:gd name="connsiteY158-318" fmla="*/ 0 h 10000"/>
                <a:gd name="connsiteX159-319" fmla="*/ 5799 w 10000"/>
                <a:gd name="connsiteY159-320" fmla="*/ 0 h 10000"/>
                <a:gd name="connsiteX160-321" fmla="*/ 5762 w 10000"/>
                <a:gd name="connsiteY160-322" fmla="*/ 0 h 10000"/>
                <a:gd name="connsiteX161-323" fmla="*/ 5762 w 10000"/>
                <a:gd name="connsiteY161-324" fmla="*/ 0 h 10000"/>
                <a:gd name="connsiteX162-325" fmla="*/ 5762 w 10000"/>
                <a:gd name="connsiteY162-326" fmla="*/ 0 h 10000"/>
                <a:gd name="connsiteX163-327" fmla="*/ 5762 w 10000"/>
                <a:gd name="connsiteY163-328" fmla="*/ 0 h 10000"/>
                <a:gd name="connsiteX164-329" fmla="*/ 5762 w 10000"/>
                <a:gd name="connsiteY164-330" fmla="*/ 0 h 10000"/>
                <a:gd name="connsiteX165-331" fmla="*/ 5762 w 10000"/>
                <a:gd name="connsiteY165-332" fmla="*/ 0 h 10000"/>
                <a:gd name="connsiteX166-333" fmla="*/ 5762 w 10000"/>
                <a:gd name="connsiteY166-334" fmla="*/ 0 h 10000"/>
                <a:gd name="connsiteX167-335" fmla="*/ 5762 w 10000"/>
                <a:gd name="connsiteY167-336" fmla="*/ 0 h 10000"/>
                <a:gd name="connsiteX168-337" fmla="*/ 5725 w 10000"/>
                <a:gd name="connsiteY168-338" fmla="*/ 0 h 10000"/>
                <a:gd name="connsiteX169-339" fmla="*/ 5725 w 10000"/>
                <a:gd name="connsiteY169-340" fmla="*/ 0 h 10000"/>
                <a:gd name="connsiteX170-341" fmla="*/ 5725 w 10000"/>
                <a:gd name="connsiteY170-342" fmla="*/ 0 h 10000"/>
                <a:gd name="connsiteX171-343" fmla="*/ 5725 w 10000"/>
                <a:gd name="connsiteY171-344" fmla="*/ 0 h 10000"/>
                <a:gd name="connsiteX172-345" fmla="*/ 5725 w 10000"/>
                <a:gd name="connsiteY172-346" fmla="*/ 0 h 10000"/>
                <a:gd name="connsiteX173-347" fmla="*/ 5725 w 10000"/>
                <a:gd name="connsiteY173-348" fmla="*/ 0 h 10000"/>
                <a:gd name="connsiteX174-349" fmla="*/ 5725 w 10000"/>
                <a:gd name="connsiteY174-350" fmla="*/ 0 h 10000"/>
                <a:gd name="connsiteX175-351" fmla="*/ 5725 w 10000"/>
                <a:gd name="connsiteY175-352" fmla="*/ 0 h 10000"/>
                <a:gd name="connsiteX176-353" fmla="*/ 5688 w 10000"/>
                <a:gd name="connsiteY176-354" fmla="*/ 0 h 10000"/>
                <a:gd name="connsiteX177-355" fmla="*/ 5688 w 10000"/>
                <a:gd name="connsiteY177-356" fmla="*/ 0 h 10000"/>
                <a:gd name="connsiteX178-357" fmla="*/ 5688 w 10000"/>
                <a:gd name="connsiteY178-358" fmla="*/ 0 h 10000"/>
                <a:gd name="connsiteX179-359" fmla="*/ 5688 w 10000"/>
                <a:gd name="connsiteY179-360" fmla="*/ 0 h 10000"/>
                <a:gd name="connsiteX180-361" fmla="*/ 5688 w 10000"/>
                <a:gd name="connsiteY180-362" fmla="*/ 0 h 10000"/>
                <a:gd name="connsiteX181-363" fmla="*/ 5688 w 10000"/>
                <a:gd name="connsiteY181-364" fmla="*/ 0 h 10000"/>
                <a:gd name="connsiteX182-365" fmla="*/ 5688 w 10000"/>
                <a:gd name="connsiteY182-366" fmla="*/ 0 h 10000"/>
                <a:gd name="connsiteX183-367" fmla="*/ 5688 w 10000"/>
                <a:gd name="connsiteY183-368" fmla="*/ 0 h 10000"/>
                <a:gd name="connsiteX184-369" fmla="*/ 5688 w 10000"/>
                <a:gd name="connsiteY184-370" fmla="*/ 0 h 10000"/>
                <a:gd name="connsiteX185-371" fmla="*/ 5651 w 10000"/>
                <a:gd name="connsiteY185-372" fmla="*/ 0 h 10000"/>
                <a:gd name="connsiteX186-373" fmla="*/ 5651 w 10000"/>
                <a:gd name="connsiteY186-374" fmla="*/ 0 h 10000"/>
                <a:gd name="connsiteX187-375" fmla="*/ 5651 w 10000"/>
                <a:gd name="connsiteY187-376" fmla="*/ 0 h 10000"/>
                <a:gd name="connsiteX188-377" fmla="*/ 5651 w 10000"/>
                <a:gd name="connsiteY188-378" fmla="*/ 0 h 10000"/>
                <a:gd name="connsiteX189-379" fmla="*/ 5651 w 10000"/>
                <a:gd name="connsiteY189-380" fmla="*/ 0 h 10000"/>
                <a:gd name="connsiteX190-381" fmla="*/ 5651 w 10000"/>
                <a:gd name="connsiteY190-382" fmla="*/ 0 h 10000"/>
                <a:gd name="connsiteX191-383" fmla="*/ 5651 w 10000"/>
                <a:gd name="connsiteY191-384" fmla="*/ 0 h 10000"/>
                <a:gd name="connsiteX192-385" fmla="*/ 5651 w 10000"/>
                <a:gd name="connsiteY192-386" fmla="*/ 0 h 10000"/>
                <a:gd name="connsiteX193-387" fmla="*/ 5613 w 10000"/>
                <a:gd name="connsiteY193-388" fmla="*/ 0 h 10000"/>
                <a:gd name="connsiteX194-389" fmla="*/ 5613 w 10000"/>
                <a:gd name="connsiteY194-390" fmla="*/ 0 h 10000"/>
                <a:gd name="connsiteX195-391" fmla="*/ 5613 w 10000"/>
                <a:gd name="connsiteY195-392" fmla="*/ 0 h 10000"/>
                <a:gd name="connsiteX196-393" fmla="*/ 5613 w 10000"/>
                <a:gd name="connsiteY196-394" fmla="*/ 0 h 10000"/>
                <a:gd name="connsiteX197-395" fmla="*/ 5613 w 10000"/>
                <a:gd name="connsiteY197-396" fmla="*/ 0 h 10000"/>
                <a:gd name="connsiteX198-397" fmla="*/ 5613 w 10000"/>
                <a:gd name="connsiteY198-398" fmla="*/ 0 h 10000"/>
                <a:gd name="connsiteX199-399" fmla="*/ 5613 w 10000"/>
                <a:gd name="connsiteY199-400" fmla="*/ 0 h 10000"/>
                <a:gd name="connsiteX200-401" fmla="*/ 5613 w 10000"/>
                <a:gd name="connsiteY200-402" fmla="*/ 0 h 10000"/>
                <a:gd name="connsiteX201-403" fmla="*/ 5576 w 10000"/>
                <a:gd name="connsiteY201-404" fmla="*/ 0 h 10000"/>
                <a:gd name="connsiteX202-405" fmla="*/ 5576 w 10000"/>
                <a:gd name="connsiteY202-406" fmla="*/ 0 h 10000"/>
                <a:gd name="connsiteX203-407" fmla="*/ 5576 w 10000"/>
                <a:gd name="connsiteY203-408" fmla="*/ 0 h 10000"/>
                <a:gd name="connsiteX204-409" fmla="*/ 5576 w 10000"/>
                <a:gd name="connsiteY204-410" fmla="*/ 0 h 10000"/>
                <a:gd name="connsiteX205-411" fmla="*/ 5576 w 10000"/>
                <a:gd name="connsiteY205-412" fmla="*/ 0 h 10000"/>
                <a:gd name="connsiteX206-413" fmla="*/ 5576 w 10000"/>
                <a:gd name="connsiteY206-414" fmla="*/ 0 h 10000"/>
                <a:gd name="connsiteX207-415" fmla="*/ 5576 w 10000"/>
                <a:gd name="connsiteY207-416" fmla="*/ 0 h 10000"/>
                <a:gd name="connsiteX208-417" fmla="*/ 5576 w 10000"/>
                <a:gd name="connsiteY208-418" fmla="*/ 0 h 10000"/>
                <a:gd name="connsiteX209-419" fmla="*/ 5576 w 10000"/>
                <a:gd name="connsiteY209-420" fmla="*/ 0 h 10000"/>
                <a:gd name="connsiteX210-421" fmla="*/ 5539 w 10000"/>
                <a:gd name="connsiteY210-422" fmla="*/ 0 h 10000"/>
                <a:gd name="connsiteX211-423" fmla="*/ 5539 w 10000"/>
                <a:gd name="connsiteY211-424" fmla="*/ 0 h 10000"/>
                <a:gd name="connsiteX212-425" fmla="*/ 5539 w 10000"/>
                <a:gd name="connsiteY212-426" fmla="*/ 0 h 10000"/>
                <a:gd name="connsiteX213-427" fmla="*/ 5539 w 10000"/>
                <a:gd name="connsiteY213-428" fmla="*/ 0 h 10000"/>
                <a:gd name="connsiteX214-429" fmla="*/ 5539 w 10000"/>
                <a:gd name="connsiteY214-430" fmla="*/ 0 h 10000"/>
                <a:gd name="connsiteX215-431" fmla="*/ 5539 w 10000"/>
                <a:gd name="connsiteY215-432" fmla="*/ 0 h 10000"/>
                <a:gd name="connsiteX216-433" fmla="*/ 5539 w 10000"/>
                <a:gd name="connsiteY216-434" fmla="*/ 0 h 10000"/>
                <a:gd name="connsiteX217-435" fmla="*/ 5539 w 10000"/>
                <a:gd name="connsiteY217-436" fmla="*/ 0 h 10000"/>
                <a:gd name="connsiteX218-437" fmla="*/ 5539 w 10000"/>
                <a:gd name="connsiteY218-438" fmla="*/ 0 h 10000"/>
                <a:gd name="connsiteX219-439" fmla="*/ 5502 w 10000"/>
                <a:gd name="connsiteY219-440" fmla="*/ 0 h 10000"/>
                <a:gd name="connsiteX220-441" fmla="*/ 5502 w 10000"/>
                <a:gd name="connsiteY220-442" fmla="*/ 0 h 10000"/>
                <a:gd name="connsiteX221-443" fmla="*/ 5502 w 10000"/>
                <a:gd name="connsiteY221-444" fmla="*/ 0 h 10000"/>
                <a:gd name="connsiteX222-445" fmla="*/ 5502 w 10000"/>
                <a:gd name="connsiteY222-446" fmla="*/ 0 h 10000"/>
                <a:gd name="connsiteX223-447" fmla="*/ 5502 w 10000"/>
                <a:gd name="connsiteY223-448" fmla="*/ 0 h 10000"/>
                <a:gd name="connsiteX224-449" fmla="*/ 5502 w 10000"/>
                <a:gd name="connsiteY224-450" fmla="*/ 0 h 10000"/>
                <a:gd name="connsiteX225-451" fmla="*/ 5502 w 10000"/>
                <a:gd name="connsiteY225-452" fmla="*/ 0 h 10000"/>
                <a:gd name="connsiteX226-453" fmla="*/ 5502 w 10000"/>
                <a:gd name="connsiteY226-454" fmla="*/ 0 h 10000"/>
                <a:gd name="connsiteX227-455" fmla="*/ 5465 w 10000"/>
                <a:gd name="connsiteY227-456"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Lst>
              <a:rect l="l" t="t" r="r" b="b"/>
              <a:pathLst>
                <a:path w="10000" h="10000">
                  <a:moveTo>
                    <a:pt x="5465" y="0"/>
                  </a:moveTo>
                  <a:lnTo>
                    <a:pt x="5465" y="0"/>
                  </a:lnTo>
                  <a:lnTo>
                    <a:pt x="5465" y="0"/>
                  </a:lnTo>
                  <a:lnTo>
                    <a:pt x="5465" y="0"/>
                  </a:lnTo>
                  <a:lnTo>
                    <a:pt x="5465" y="0"/>
                  </a:lnTo>
                  <a:lnTo>
                    <a:pt x="5465" y="0"/>
                  </a:lnTo>
                  <a:lnTo>
                    <a:pt x="5465" y="0"/>
                  </a:lnTo>
                  <a:lnTo>
                    <a:pt x="5428" y="0"/>
                  </a:lnTo>
                  <a:lnTo>
                    <a:pt x="5428" y="0"/>
                  </a:lnTo>
                  <a:lnTo>
                    <a:pt x="5428" y="0"/>
                  </a:lnTo>
                  <a:lnTo>
                    <a:pt x="5428" y="0"/>
                  </a:lnTo>
                  <a:lnTo>
                    <a:pt x="5428" y="0"/>
                  </a:lnTo>
                  <a:lnTo>
                    <a:pt x="5428" y="0"/>
                  </a:lnTo>
                  <a:lnTo>
                    <a:pt x="5428" y="0"/>
                  </a:lnTo>
                  <a:lnTo>
                    <a:pt x="5428" y="0"/>
                  </a:lnTo>
                  <a:lnTo>
                    <a:pt x="5390" y="0"/>
                  </a:lnTo>
                  <a:lnTo>
                    <a:pt x="5390" y="0"/>
                  </a:lnTo>
                  <a:lnTo>
                    <a:pt x="5390" y="0"/>
                  </a:lnTo>
                  <a:lnTo>
                    <a:pt x="5390" y="0"/>
                  </a:lnTo>
                  <a:lnTo>
                    <a:pt x="5390" y="0"/>
                  </a:lnTo>
                  <a:lnTo>
                    <a:pt x="5390" y="0"/>
                  </a:lnTo>
                  <a:lnTo>
                    <a:pt x="5390" y="0"/>
                  </a:lnTo>
                  <a:lnTo>
                    <a:pt x="5390" y="0"/>
                  </a:lnTo>
                  <a:lnTo>
                    <a:pt x="5390" y="0"/>
                  </a:lnTo>
                  <a:lnTo>
                    <a:pt x="5353" y="0"/>
                  </a:lnTo>
                  <a:lnTo>
                    <a:pt x="5353" y="0"/>
                  </a:lnTo>
                  <a:lnTo>
                    <a:pt x="5353" y="0"/>
                  </a:lnTo>
                  <a:lnTo>
                    <a:pt x="5353" y="0"/>
                  </a:lnTo>
                  <a:lnTo>
                    <a:pt x="5353" y="0"/>
                  </a:lnTo>
                  <a:lnTo>
                    <a:pt x="5353" y="0"/>
                  </a:lnTo>
                  <a:lnTo>
                    <a:pt x="5316" y="0"/>
                  </a:lnTo>
                  <a:lnTo>
                    <a:pt x="5316" y="0"/>
                  </a:lnTo>
                  <a:lnTo>
                    <a:pt x="5316" y="0"/>
                  </a:lnTo>
                  <a:lnTo>
                    <a:pt x="5316" y="0"/>
                  </a:lnTo>
                  <a:lnTo>
                    <a:pt x="5316" y="0"/>
                  </a:lnTo>
                  <a:lnTo>
                    <a:pt x="5316" y="0"/>
                  </a:lnTo>
                  <a:lnTo>
                    <a:pt x="5316" y="0"/>
                  </a:lnTo>
                  <a:lnTo>
                    <a:pt x="5279" y="0"/>
                  </a:lnTo>
                  <a:cubicBezTo>
                    <a:pt x="4907" y="37"/>
                    <a:pt x="4535" y="74"/>
                    <a:pt x="4164" y="185"/>
                  </a:cubicBezTo>
                  <a:lnTo>
                    <a:pt x="4164" y="185"/>
                  </a:lnTo>
                  <a:cubicBezTo>
                    <a:pt x="3532" y="333"/>
                    <a:pt x="2900" y="593"/>
                    <a:pt x="2379" y="963"/>
                  </a:cubicBezTo>
                  <a:cubicBezTo>
                    <a:pt x="1655" y="1385"/>
                    <a:pt x="1414" y="1770"/>
                    <a:pt x="929" y="2407"/>
                  </a:cubicBezTo>
                  <a:cubicBezTo>
                    <a:pt x="595" y="2926"/>
                    <a:pt x="297" y="3519"/>
                    <a:pt x="149" y="4185"/>
                  </a:cubicBezTo>
                  <a:lnTo>
                    <a:pt x="149" y="4185"/>
                  </a:lnTo>
                  <a:cubicBezTo>
                    <a:pt x="37" y="4519"/>
                    <a:pt x="0" y="4926"/>
                    <a:pt x="0" y="5296"/>
                  </a:cubicBezTo>
                  <a:lnTo>
                    <a:pt x="0" y="5296"/>
                  </a:lnTo>
                  <a:lnTo>
                    <a:pt x="0" y="5296"/>
                  </a:lnTo>
                  <a:lnTo>
                    <a:pt x="0" y="5296"/>
                  </a:lnTo>
                  <a:lnTo>
                    <a:pt x="0" y="5333"/>
                  </a:lnTo>
                  <a:lnTo>
                    <a:pt x="0" y="5333"/>
                  </a:lnTo>
                  <a:lnTo>
                    <a:pt x="0" y="5333"/>
                  </a:lnTo>
                  <a:lnTo>
                    <a:pt x="0" y="5333"/>
                  </a:lnTo>
                  <a:lnTo>
                    <a:pt x="0" y="5370"/>
                  </a:lnTo>
                  <a:lnTo>
                    <a:pt x="0" y="5370"/>
                  </a:lnTo>
                  <a:lnTo>
                    <a:pt x="0" y="5370"/>
                  </a:lnTo>
                  <a:lnTo>
                    <a:pt x="0" y="5370"/>
                  </a:lnTo>
                  <a:lnTo>
                    <a:pt x="0" y="5370"/>
                  </a:lnTo>
                  <a:lnTo>
                    <a:pt x="0" y="5370"/>
                  </a:lnTo>
                  <a:lnTo>
                    <a:pt x="0" y="5370"/>
                  </a:lnTo>
                  <a:lnTo>
                    <a:pt x="0" y="5370"/>
                  </a:lnTo>
                  <a:lnTo>
                    <a:pt x="0" y="5370"/>
                  </a:lnTo>
                  <a:lnTo>
                    <a:pt x="0" y="5407"/>
                  </a:lnTo>
                  <a:lnTo>
                    <a:pt x="0" y="5407"/>
                  </a:lnTo>
                  <a:lnTo>
                    <a:pt x="0" y="5407"/>
                  </a:lnTo>
                  <a:lnTo>
                    <a:pt x="0" y="5407"/>
                  </a:lnTo>
                  <a:lnTo>
                    <a:pt x="0" y="5407"/>
                  </a:lnTo>
                  <a:lnTo>
                    <a:pt x="0" y="5407"/>
                  </a:lnTo>
                  <a:lnTo>
                    <a:pt x="0" y="5407"/>
                  </a:lnTo>
                  <a:lnTo>
                    <a:pt x="0" y="5407"/>
                  </a:lnTo>
                  <a:lnTo>
                    <a:pt x="0" y="5444"/>
                  </a:lnTo>
                  <a:lnTo>
                    <a:pt x="0" y="5444"/>
                  </a:lnTo>
                  <a:lnTo>
                    <a:pt x="0" y="5444"/>
                  </a:lnTo>
                  <a:lnTo>
                    <a:pt x="0" y="5444"/>
                  </a:lnTo>
                  <a:lnTo>
                    <a:pt x="0" y="5444"/>
                  </a:lnTo>
                  <a:lnTo>
                    <a:pt x="0" y="5444"/>
                  </a:lnTo>
                  <a:lnTo>
                    <a:pt x="0" y="5444"/>
                  </a:lnTo>
                  <a:lnTo>
                    <a:pt x="0" y="5444"/>
                  </a:lnTo>
                  <a:lnTo>
                    <a:pt x="0" y="5481"/>
                  </a:lnTo>
                  <a:lnTo>
                    <a:pt x="0" y="5481"/>
                  </a:lnTo>
                  <a:lnTo>
                    <a:pt x="0" y="5481"/>
                  </a:lnTo>
                  <a:lnTo>
                    <a:pt x="0" y="5481"/>
                  </a:lnTo>
                  <a:lnTo>
                    <a:pt x="0" y="5481"/>
                  </a:lnTo>
                  <a:lnTo>
                    <a:pt x="0" y="5481"/>
                  </a:lnTo>
                  <a:lnTo>
                    <a:pt x="0" y="5481"/>
                  </a:lnTo>
                  <a:lnTo>
                    <a:pt x="0" y="5481"/>
                  </a:lnTo>
                  <a:lnTo>
                    <a:pt x="0" y="5519"/>
                  </a:lnTo>
                  <a:lnTo>
                    <a:pt x="0" y="5519"/>
                  </a:lnTo>
                  <a:lnTo>
                    <a:pt x="0" y="5519"/>
                  </a:lnTo>
                  <a:lnTo>
                    <a:pt x="0" y="5519"/>
                  </a:lnTo>
                  <a:lnTo>
                    <a:pt x="0" y="5519"/>
                  </a:lnTo>
                  <a:lnTo>
                    <a:pt x="0" y="5519"/>
                  </a:lnTo>
                  <a:lnTo>
                    <a:pt x="0" y="5519"/>
                  </a:lnTo>
                  <a:lnTo>
                    <a:pt x="0" y="5519"/>
                  </a:lnTo>
                  <a:lnTo>
                    <a:pt x="0" y="5519"/>
                  </a:lnTo>
                  <a:lnTo>
                    <a:pt x="0" y="5519"/>
                  </a:lnTo>
                  <a:lnTo>
                    <a:pt x="0" y="5556"/>
                  </a:lnTo>
                  <a:lnTo>
                    <a:pt x="0" y="5556"/>
                  </a:lnTo>
                  <a:lnTo>
                    <a:pt x="0" y="5556"/>
                  </a:lnTo>
                  <a:lnTo>
                    <a:pt x="0" y="5556"/>
                  </a:lnTo>
                  <a:lnTo>
                    <a:pt x="0" y="5556"/>
                  </a:lnTo>
                  <a:lnTo>
                    <a:pt x="0" y="5556"/>
                  </a:lnTo>
                  <a:lnTo>
                    <a:pt x="0" y="5556"/>
                  </a:lnTo>
                  <a:lnTo>
                    <a:pt x="0" y="5556"/>
                  </a:lnTo>
                  <a:lnTo>
                    <a:pt x="0" y="5593"/>
                  </a:lnTo>
                  <a:lnTo>
                    <a:pt x="0" y="5593"/>
                  </a:lnTo>
                  <a:lnTo>
                    <a:pt x="0" y="5593"/>
                  </a:lnTo>
                  <a:lnTo>
                    <a:pt x="0" y="5593"/>
                  </a:lnTo>
                  <a:lnTo>
                    <a:pt x="0" y="5593"/>
                  </a:lnTo>
                  <a:lnTo>
                    <a:pt x="0" y="5593"/>
                  </a:lnTo>
                  <a:lnTo>
                    <a:pt x="0" y="5593"/>
                  </a:lnTo>
                  <a:lnTo>
                    <a:pt x="0" y="5593"/>
                  </a:lnTo>
                  <a:lnTo>
                    <a:pt x="0" y="5630"/>
                  </a:lnTo>
                  <a:lnTo>
                    <a:pt x="0" y="5630"/>
                  </a:lnTo>
                  <a:lnTo>
                    <a:pt x="0" y="5630"/>
                  </a:lnTo>
                  <a:lnTo>
                    <a:pt x="0" y="5630"/>
                  </a:lnTo>
                  <a:lnTo>
                    <a:pt x="0" y="5630"/>
                  </a:lnTo>
                  <a:lnTo>
                    <a:pt x="0" y="5630"/>
                  </a:lnTo>
                  <a:lnTo>
                    <a:pt x="0" y="5630"/>
                  </a:lnTo>
                  <a:lnTo>
                    <a:pt x="0" y="5630"/>
                  </a:lnTo>
                  <a:lnTo>
                    <a:pt x="0" y="5667"/>
                  </a:lnTo>
                  <a:lnTo>
                    <a:pt x="0" y="5667"/>
                  </a:lnTo>
                  <a:lnTo>
                    <a:pt x="0" y="5667"/>
                  </a:lnTo>
                  <a:lnTo>
                    <a:pt x="0" y="5667"/>
                  </a:lnTo>
                  <a:lnTo>
                    <a:pt x="0" y="5667"/>
                  </a:lnTo>
                  <a:lnTo>
                    <a:pt x="0" y="5667"/>
                  </a:lnTo>
                  <a:lnTo>
                    <a:pt x="0" y="5667"/>
                  </a:lnTo>
                  <a:lnTo>
                    <a:pt x="0" y="5667"/>
                  </a:lnTo>
                  <a:lnTo>
                    <a:pt x="0" y="5667"/>
                  </a:lnTo>
                  <a:lnTo>
                    <a:pt x="0" y="5704"/>
                  </a:lnTo>
                  <a:lnTo>
                    <a:pt x="0" y="5704"/>
                  </a:lnTo>
                  <a:lnTo>
                    <a:pt x="0" y="5704"/>
                  </a:lnTo>
                  <a:lnTo>
                    <a:pt x="0" y="5704"/>
                  </a:lnTo>
                  <a:lnTo>
                    <a:pt x="0" y="5704"/>
                  </a:lnTo>
                  <a:lnTo>
                    <a:pt x="0" y="5704"/>
                  </a:lnTo>
                  <a:lnTo>
                    <a:pt x="0" y="5704"/>
                  </a:lnTo>
                  <a:lnTo>
                    <a:pt x="0" y="5704"/>
                  </a:lnTo>
                  <a:lnTo>
                    <a:pt x="0" y="5741"/>
                  </a:lnTo>
                  <a:lnTo>
                    <a:pt x="0" y="5741"/>
                  </a:lnTo>
                  <a:lnTo>
                    <a:pt x="0" y="5741"/>
                  </a:lnTo>
                  <a:lnTo>
                    <a:pt x="0" y="5741"/>
                  </a:lnTo>
                  <a:lnTo>
                    <a:pt x="0" y="5741"/>
                  </a:lnTo>
                  <a:lnTo>
                    <a:pt x="0" y="5741"/>
                  </a:lnTo>
                  <a:lnTo>
                    <a:pt x="0" y="5741"/>
                  </a:lnTo>
                  <a:lnTo>
                    <a:pt x="0" y="5741"/>
                  </a:lnTo>
                  <a:lnTo>
                    <a:pt x="0" y="5778"/>
                  </a:lnTo>
                  <a:lnTo>
                    <a:pt x="0" y="5778"/>
                  </a:lnTo>
                  <a:lnTo>
                    <a:pt x="0" y="5778"/>
                  </a:lnTo>
                  <a:lnTo>
                    <a:pt x="0" y="5778"/>
                  </a:lnTo>
                  <a:lnTo>
                    <a:pt x="0" y="5778"/>
                  </a:lnTo>
                  <a:lnTo>
                    <a:pt x="0" y="5778"/>
                  </a:lnTo>
                  <a:lnTo>
                    <a:pt x="0" y="5778"/>
                  </a:lnTo>
                  <a:lnTo>
                    <a:pt x="0" y="5778"/>
                  </a:lnTo>
                  <a:lnTo>
                    <a:pt x="0" y="5815"/>
                  </a:lnTo>
                  <a:lnTo>
                    <a:pt x="0" y="5815"/>
                  </a:lnTo>
                  <a:cubicBezTo>
                    <a:pt x="112" y="7556"/>
                    <a:pt x="1004" y="9074"/>
                    <a:pt x="2379" y="10000"/>
                  </a:cubicBezTo>
                  <a:cubicBezTo>
                    <a:pt x="1784" y="9111"/>
                    <a:pt x="1413" y="8074"/>
                    <a:pt x="1413" y="6926"/>
                  </a:cubicBezTo>
                  <a:cubicBezTo>
                    <a:pt x="1413" y="3889"/>
                    <a:pt x="3866" y="1444"/>
                    <a:pt x="6914" y="1444"/>
                  </a:cubicBezTo>
                  <a:cubicBezTo>
                    <a:pt x="8067" y="1444"/>
                    <a:pt x="9145" y="1778"/>
                    <a:pt x="10000" y="2407"/>
                  </a:cubicBezTo>
                  <a:cubicBezTo>
                    <a:pt x="9071" y="1037"/>
                    <a:pt x="7546" y="111"/>
                    <a:pt x="5799" y="0"/>
                  </a:cubicBezTo>
                  <a:lnTo>
                    <a:pt x="5799" y="0"/>
                  </a:lnTo>
                  <a:lnTo>
                    <a:pt x="5762" y="0"/>
                  </a:lnTo>
                  <a:lnTo>
                    <a:pt x="5762" y="0"/>
                  </a:lnTo>
                  <a:lnTo>
                    <a:pt x="5762" y="0"/>
                  </a:lnTo>
                  <a:lnTo>
                    <a:pt x="5762" y="0"/>
                  </a:lnTo>
                  <a:lnTo>
                    <a:pt x="5762" y="0"/>
                  </a:lnTo>
                  <a:lnTo>
                    <a:pt x="5762" y="0"/>
                  </a:lnTo>
                  <a:lnTo>
                    <a:pt x="5762" y="0"/>
                  </a:lnTo>
                  <a:lnTo>
                    <a:pt x="5762" y="0"/>
                  </a:lnTo>
                  <a:lnTo>
                    <a:pt x="5725" y="0"/>
                  </a:lnTo>
                  <a:lnTo>
                    <a:pt x="5725" y="0"/>
                  </a:lnTo>
                  <a:lnTo>
                    <a:pt x="5725" y="0"/>
                  </a:lnTo>
                  <a:lnTo>
                    <a:pt x="5725" y="0"/>
                  </a:lnTo>
                  <a:lnTo>
                    <a:pt x="5725" y="0"/>
                  </a:lnTo>
                  <a:lnTo>
                    <a:pt x="5725" y="0"/>
                  </a:lnTo>
                  <a:lnTo>
                    <a:pt x="5725" y="0"/>
                  </a:lnTo>
                  <a:lnTo>
                    <a:pt x="5725" y="0"/>
                  </a:lnTo>
                  <a:lnTo>
                    <a:pt x="5688" y="0"/>
                  </a:lnTo>
                  <a:lnTo>
                    <a:pt x="5688" y="0"/>
                  </a:lnTo>
                  <a:lnTo>
                    <a:pt x="5688" y="0"/>
                  </a:lnTo>
                  <a:lnTo>
                    <a:pt x="5688" y="0"/>
                  </a:lnTo>
                  <a:lnTo>
                    <a:pt x="5688" y="0"/>
                  </a:lnTo>
                  <a:lnTo>
                    <a:pt x="5688" y="0"/>
                  </a:lnTo>
                  <a:lnTo>
                    <a:pt x="5688" y="0"/>
                  </a:lnTo>
                  <a:lnTo>
                    <a:pt x="5688" y="0"/>
                  </a:lnTo>
                  <a:lnTo>
                    <a:pt x="5688" y="0"/>
                  </a:lnTo>
                  <a:lnTo>
                    <a:pt x="5651" y="0"/>
                  </a:lnTo>
                  <a:lnTo>
                    <a:pt x="5651" y="0"/>
                  </a:lnTo>
                  <a:lnTo>
                    <a:pt x="5651" y="0"/>
                  </a:lnTo>
                  <a:lnTo>
                    <a:pt x="5651" y="0"/>
                  </a:lnTo>
                  <a:lnTo>
                    <a:pt x="5651" y="0"/>
                  </a:lnTo>
                  <a:lnTo>
                    <a:pt x="5651" y="0"/>
                  </a:lnTo>
                  <a:lnTo>
                    <a:pt x="5651" y="0"/>
                  </a:lnTo>
                  <a:lnTo>
                    <a:pt x="5651" y="0"/>
                  </a:lnTo>
                  <a:lnTo>
                    <a:pt x="5613" y="0"/>
                  </a:lnTo>
                  <a:lnTo>
                    <a:pt x="5613" y="0"/>
                  </a:lnTo>
                  <a:lnTo>
                    <a:pt x="5613" y="0"/>
                  </a:lnTo>
                  <a:lnTo>
                    <a:pt x="5613" y="0"/>
                  </a:lnTo>
                  <a:lnTo>
                    <a:pt x="5613" y="0"/>
                  </a:lnTo>
                  <a:lnTo>
                    <a:pt x="5613" y="0"/>
                  </a:lnTo>
                  <a:lnTo>
                    <a:pt x="5613" y="0"/>
                  </a:lnTo>
                  <a:lnTo>
                    <a:pt x="5613" y="0"/>
                  </a:lnTo>
                  <a:lnTo>
                    <a:pt x="5576" y="0"/>
                  </a:lnTo>
                  <a:lnTo>
                    <a:pt x="5576" y="0"/>
                  </a:lnTo>
                  <a:lnTo>
                    <a:pt x="5576" y="0"/>
                  </a:lnTo>
                  <a:lnTo>
                    <a:pt x="5576" y="0"/>
                  </a:lnTo>
                  <a:lnTo>
                    <a:pt x="5576" y="0"/>
                  </a:lnTo>
                  <a:lnTo>
                    <a:pt x="5576" y="0"/>
                  </a:lnTo>
                  <a:lnTo>
                    <a:pt x="5576" y="0"/>
                  </a:lnTo>
                  <a:lnTo>
                    <a:pt x="5576" y="0"/>
                  </a:lnTo>
                  <a:lnTo>
                    <a:pt x="5576" y="0"/>
                  </a:lnTo>
                  <a:lnTo>
                    <a:pt x="5539" y="0"/>
                  </a:lnTo>
                  <a:lnTo>
                    <a:pt x="5539" y="0"/>
                  </a:lnTo>
                  <a:lnTo>
                    <a:pt x="5539" y="0"/>
                  </a:lnTo>
                  <a:lnTo>
                    <a:pt x="5539" y="0"/>
                  </a:lnTo>
                  <a:lnTo>
                    <a:pt x="5539" y="0"/>
                  </a:lnTo>
                  <a:lnTo>
                    <a:pt x="5539" y="0"/>
                  </a:lnTo>
                  <a:lnTo>
                    <a:pt x="5539" y="0"/>
                  </a:lnTo>
                  <a:lnTo>
                    <a:pt x="5539" y="0"/>
                  </a:lnTo>
                  <a:lnTo>
                    <a:pt x="5539" y="0"/>
                  </a:lnTo>
                  <a:lnTo>
                    <a:pt x="5502" y="0"/>
                  </a:lnTo>
                  <a:lnTo>
                    <a:pt x="5502" y="0"/>
                  </a:lnTo>
                  <a:lnTo>
                    <a:pt x="5502" y="0"/>
                  </a:lnTo>
                  <a:lnTo>
                    <a:pt x="5502" y="0"/>
                  </a:lnTo>
                  <a:lnTo>
                    <a:pt x="5502" y="0"/>
                  </a:lnTo>
                  <a:lnTo>
                    <a:pt x="5502" y="0"/>
                  </a:lnTo>
                  <a:lnTo>
                    <a:pt x="5502" y="0"/>
                  </a:lnTo>
                  <a:lnTo>
                    <a:pt x="5502" y="0"/>
                  </a:lnTo>
                  <a:lnTo>
                    <a:pt x="5465" y="0"/>
                  </a:lnTo>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sz="2400"/>
            </a:p>
          </p:txBody>
        </p:sp>
        <p:sp>
          <p:nvSpPr>
            <p:cNvPr id="14" name="Freeform 88"/>
            <p:cNvSpPr>
              <a:spLocks noEditPoints="1"/>
            </p:cNvSpPr>
            <p:nvPr/>
          </p:nvSpPr>
          <p:spPr bwMode="auto">
            <a:xfrm>
              <a:off x="3802014" y="2241510"/>
              <a:ext cx="686991" cy="347663"/>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grpSp>
        <p:nvGrpSpPr>
          <p:cNvPr id="29" name="组合 28"/>
          <p:cNvGrpSpPr/>
          <p:nvPr/>
        </p:nvGrpSpPr>
        <p:grpSpPr>
          <a:xfrm>
            <a:off x="5814309" y="2293989"/>
            <a:ext cx="720000" cy="720000"/>
            <a:chOff x="3424587" y="1703348"/>
            <a:chExt cx="1441847" cy="1441847"/>
          </a:xfrm>
        </p:grpSpPr>
        <p:sp>
          <p:nvSpPr>
            <p:cNvPr id="30" name="Oval 40"/>
            <p:cNvSpPr>
              <a:spLocks noChangeArrowheads="1"/>
            </p:cNvSpPr>
            <p:nvPr/>
          </p:nvSpPr>
          <p:spPr bwMode="auto">
            <a:xfrm>
              <a:off x="3424587" y="1703348"/>
              <a:ext cx="1441847" cy="1441847"/>
            </a:xfrm>
            <a:prstGeom prst="ellipse">
              <a:avLst/>
            </a:prstGeom>
            <a:solidFill>
              <a:schemeClr val="bg1">
                <a:lumMod val="65000"/>
              </a:schemeClr>
            </a:solidFill>
            <a:ln>
              <a:noFill/>
            </a:ln>
          </p:spPr>
          <p:txBody>
            <a:bodyPr vert="horz" wrap="square" lIns="91440" tIns="45720" rIns="91440" bIns="45720" numCol="1" anchor="t" anchorCtr="0" compatLnSpc="1"/>
            <a:lstStyle/>
            <a:p>
              <a:endParaRPr lang="zh-CN" altLang="en-US" sz="2400"/>
            </a:p>
          </p:txBody>
        </p:sp>
        <p:sp>
          <p:nvSpPr>
            <p:cNvPr id="31" name="Oval 41"/>
            <p:cNvSpPr>
              <a:spLocks noChangeArrowheads="1"/>
            </p:cNvSpPr>
            <p:nvPr/>
          </p:nvSpPr>
          <p:spPr bwMode="auto">
            <a:xfrm>
              <a:off x="3519836" y="1795027"/>
              <a:ext cx="1254919" cy="125968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sz="2400"/>
            </a:p>
          </p:txBody>
        </p:sp>
        <p:sp>
          <p:nvSpPr>
            <p:cNvPr id="32" name="Oval 42"/>
            <p:cNvSpPr>
              <a:spLocks noChangeArrowheads="1"/>
            </p:cNvSpPr>
            <p:nvPr/>
          </p:nvSpPr>
          <p:spPr bwMode="auto">
            <a:xfrm>
              <a:off x="3607943" y="1883133"/>
              <a:ext cx="1078706" cy="1083469"/>
            </a:xfrm>
            <a:prstGeom prst="ellipse">
              <a:avLst/>
            </a:prstGeom>
            <a:solidFill>
              <a:srgbClr val="008080"/>
            </a:solidFill>
            <a:ln>
              <a:noFill/>
            </a:ln>
          </p:spPr>
          <p:txBody>
            <a:bodyPr vert="horz" wrap="square" lIns="91440" tIns="45720" rIns="91440" bIns="45720" numCol="1" anchor="t" anchorCtr="0" compatLnSpc="1"/>
            <a:lstStyle/>
            <a:p>
              <a:endParaRPr lang="zh-CN" altLang="en-US" sz="2400"/>
            </a:p>
          </p:txBody>
        </p:sp>
        <p:sp>
          <p:nvSpPr>
            <p:cNvPr id="33" name="Freeform 53"/>
            <p:cNvSpPr>
              <a:spLocks noEditPoints="1"/>
            </p:cNvSpPr>
            <p:nvPr/>
          </p:nvSpPr>
          <p:spPr bwMode="auto">
            <a:xfrm>
              <a:off x="3607943" y="1883133"/>
              <a:ext cx="570310" cy="573881"/>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34" name="Freeform 54"/>
            <p:cNvSpPr/>
            <p:nvPr/>
          </p:nvSpPr>
          <p:spPr bwMode="auto">
            <a:xfrm>
              <a:off x="3607943" y="1883133"/>
              <a:ext cx="983456" cy="988219"/>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 name="connsiteX0" fmla="*/ 5465 w 10000"/>
                <a:gd name="connsiteY0" fmla="*/ 0 h 10000"/>
                <a:gd name="connsiteX1" fmla="*/ 5465 w 10000"/>
                <a:gd name="connsiteY1" fmla="*/ 0 h 10000"/>
                <a:gd name="connsiteX2" fmla="*/ 5465 w 10000"/>
                <a:gd name="connsiteY2" fmla="*/ 0 h 10000"/>
                <a:gd name="connsiteX3" fmla="*/ 5465 w 10000"/>
                <a:gd name="connsiteY3" fmla="*/ 0 h 10000"/>
                <a:gd name="connsiteX4" fmla="*/ 5465 w 10000"/>
                <a:gd name="connsiteY4" fmla="*/ 0 h 10000"/>
                <a:gd name="connsiteX5" fmla="*/ 5465 w 10000"/>
                <a:gd name="connsiteY5" fmla="*/ 0 h 10000"/>
                <a:gd name="connsiteX6" fmla="*/ 5465 w 10000"/>
                <a:gd name="connsiteY6" fmla="*/ 0 h 10000"/>
                <a:gd name="connsiteX7" fmla="*/ 5428 w 10000"/>
                <a:gd name="connsiteY7" fmla="*/ 0 h 10000"/>
                <a:gd name="connsiteX8" fmla="*/ 5428 w 10000"/>
                <a:gd name="connsiteY8" fmla="*/ 0 h 10000"/>
                <a:gd name="connsiteX9" fmla="*/ 5428 w 10000"/>
                <a:gd name="connsiteY9" fmla="*/ 0 h 10000"/>
                <a:gd name="connsiteX10" fmla="*/ 5428 w 10000"/>
                <a:gd name="connsiteY10" fmla="*/ 0 h 10000"/>
                <a:gd name="connsiteX11" fmla="*/ 5428 w 10000"/>
                <a:gd name="connsiteY11" fmla="*/ 0 h 10000"/>
                <a:gd name="connsiteX12" fmla="*/ 5428 w 10000"/>
                <a:gd name="connsiteY12" fmla="*/ 0 h 10000"/>
                <a:gd name="connsiteX13" fmla="*/ 5428 w 10000"/>
                <a:gd name="connsiteY13" fmla="*/ 0 h 10000"/>
                <a:gd name="connsiteX14" fmla="*/ 5428 w 10000"/>
                <a:gd name="connsiteY14" fmla="*/ 0 h 10000"/>
                <a:gd name="connsiteX15" fmla="*/ 5390 w 10000"/>
                <a:gd name="connsiteY15" fmla="*/ 0 h 10000"/>
                <a:gd name="connsiteX16" fmla="*/ 5390 w 10000"/>
                <a:gd name="connsiteY16" fmla="*/ 0 h 10000"/>
                <a:gd name="connsiteX17" fmla="*/ 5390 w 10000"/>
                <a:gd name="connsiteY17" fmla="*/ 0 h 10000"/>
                <a:gd name="connsiteX18" fmla="*/ 5390 w 10000"/>
                <a:gd name="connsiteY18" fmla="*/ 0 h 10000"/>
                <a:gd name="connsiteX19" fmla="*/ 5390 w 10000"/>
                <a:gd name="connsiteY19" fmla="*/ 0 h 10000"/>
                <a:gd name="connsiteX20" fmla="*/ 5390 w 10000"/>
                <a:gd name="connsiteY20" fmla="*/ 0 h 10000"/>
                <a:gd name="connsiteX21" fmla="*/ 5390 w 10000"/>
                <a:gd name="connsiteY21" fmla="*/ 0 h 10000"/>
                <a:gd name="connsiteX22" fmla="*/ 5390 w 10000"/>
                <a:gd name="connsiteY22" fmla="*/ 0 h 10000"/>
                <a:gd name="connsiteX23" fmla="*/ 5390 w 10000"/>
                <a:gd name="connsiteY23" fmla="*/ 0 h 10000"/>
                <a:gd name="connsiteX24" fmla="*/ 5353 w 10000"/>
                <a:gd name="connsiteY24" fmla="*/ 0 h 10000"/>
                <a:gd name="connsiteX25" fmla="*/ 5353 w 10000"/>
                <a:gd name="connsiteY25" fmla="*/ 0 h 10000"/>
                <a:gd name="connsiteX26" fmla="*/ 5353 w 10000"/>
                <a:gd name="connsiteY26" fmla="*/ 0 h 10000"/>
                <a:gd name="connsiteX27" fmla="*/ 5353 w 10000"/>
                <a:gd name="connsiteY27" fmla="*/ 0 h 10000"/>
                <a:gd name="connsiteX28" fmla="*/ 5353 w 10000"/>
                <a:gd name="connsiteY28" fmla="*/ 0 h 10000"/>
                <a:gd name="connsiteX29" fmla="*/ 5353 w 10000"/>
                <a:gd name="connsiteY29" fmla="*/ 0 h 10000"/>
                <a:gd name="connsiteX30" fmla="*/ 5316 w 10000"/>
                <a:gd name="connsiteY30" fmla="*/ 0 h 10000"/>
                <a:gd name="connsiteX31" fmla="*/ 5316 w 10000"/>
                <a:gd name="connsiteY31" fmla="*/ 0 h 10000"/>
                <a:gd name="connsiteX32" fmla="*/ 5316 w 10000"/>
                <a:gd name="connsiteY32" fmla="*/ 0 h 10000"/>
                <a:gd name="connsiteX33" fmla="*/ 5316 w 10000"/>
                <a:gd name="connsiteY33" fmla="*/ 0 h 10000"/>
                <a:gd name="connsiteX34" fmla="*/ 5316 w 10000"/>
                <a:gd name="connsiteY34" fmla="*/ 0 h 10000"/>
                <a:gd name="connsiteX35" fmla="*/ 5316 w 10000"/>
                <a:gd name="connsiteY35" fmla="*/ 0 h 10000"/>
                <a:gd name="connsiteX36" fmla="*/ 5316 w 10000"/>
                <a:gd name="connsiteY36" fmla="*/ 0 h 10000"/>
                <a:gd name="connsiteX37" fmla="*/ 5279 w 10000"/>
                <a:gd name="connsiteY37" fmla="*/ 0 h 10000"/>
                <a:gd name="connsiteX38" fmla="*/ 4164 w 10000"/>
                <a:gd name="connsiteY38" fmla="*/ 185 h 10000"/>
                <a:gd name="connsiteX39" fmla="*/ 4164 w 10000"/>
                <a:gd name="connsiteY39" fmla="*/ 185 h 10000"/>
                <a:gd name="connsiteX40" fmla="*/ 2379 w 10000"/>
                <a:gd name="connsiteY40" fmla="*/ 963 h 10000"/>
                <a:gd name="connsiteX41" fmla="*/ 929 w 10000"/>
                <a:gd name="connsiteY41" fmla="*/ 2407 h 10000"/>
                <a:gd name="connsiteX42" fmla="*/ 149 w 10000"/>
                <a:gd name="connsiteY42" fmla="*/ 4185 h 10000"/>
                <a:gd name="connsiteX43" fmla="*/ 149 w 10000"/>
                <a:gd name="connsiteY43" fmla="*/ 4185 h 10000"/>
                <a:gd name="connsiteX44" fmla="*/ 0 w 10000"/>
                <a:gd name="connsiteY44" fmla="*/ 5296 h 10000"/>
                <a:gd name="connsiteX45" fmla="*/ 0 w 10000"/>
                <a:gd name="connsiteY45" fmla="*/ 5296 h 10000"/>
                <a:gd name="connsiteX46" fmla="*/ 0 w 10000"/>
                <a:gd name="connsiteY46" fmla="*/ 5296 h 10000"/>
                <a:gd name="connsiteX47" fmla="*/ 0 w 10000"/>
                <a:gd name="connsiteY47" fmla="*/ 5296 h 10000"/>
                <a:gd name="connsiteX48" fmla="*/ 0 w 10000"/>
                <a:gd name="connsiteY48" fmla="*/ 5333 h 10000"/>
                <a:gd name="connsiteX49" fmla="*/ 0 w 10000"/>
                <a:gd name="connsiteY49" fmla="*/ 5333 h 10000"/>
                <a:gd name="connsiteX50" fmla="*/ 0 w 10000"/>
                <a:gd name="connsiteY50" fmla="*/ 5333 h 10000"/>
                <a:gd name="connsiteX51" fmla="*/ 0 w 10000"/>
                <a:gd name="connsiteY51" fmla="*/ 5333 h 10000"/>
                <a:gd name="connsiteX52" fmla="*/ 0 w 10000"/>
                <a:gd name="connsiteY52" fmla="*/ 5370 h 10000"/>
                <a:gd name="connsiteX53" fmla="*/ 0 w 10000"/>
                <a:gd name="connsiteY53" fmla="*/ 5370 h 10000"/>
                <a:gd name="connsiteX54" fmla="*/ 0 w 10000"/>
                <a:gd name="connsiteY54" fmla="*/ 5370 h 10000"/>
                <a:gd name="connsiteX55" fmla="*/ 0 w 10000"/>
                <a:gd name="connsiteY55" fmla="*/ 5370 h 10000"/>
                <a:gd name="connsiteX56" fmla="*/ 0 w 10000"/>
                <a:gd name="connsiteY56" fmla="*/ 5370 h 10000"/>
                <a:gd name="connsiteX57" fmla="*/ 0 w 10000"/>
                <a:gd name="connsiteY57" fmla="*/ 5370 h 10000"/>
                <a:gd name="connsiteX58" fmla="*/ 0 w 10000"/>
                <a:gd name="connsiteY58" fmla="*/ 5370 h 10000"/>
                <a:gd name="connsiteX59" fmla="*/ 0 w 10000"/>
                <a:gd name="connsiteY59" fmla="*/ 5370 h 10000"/>
                <a:gd name="connsiteX60" fmla="*/ 0 w 10000"/>
                <a:gd name="connsiteY60" fmla="*/ 5370 h 10000"/>
                <a:gd name="connsiteX61" fmla="*/ 0 w 10000"/>
                <a:gd name="connsiteY61" fmla="*/ 5407 h 10000"/>
                <a:gd name="connsiteX62" fmla="*/ 0 w 10000"/>
                <a:gd name="connsiteY62" fmla="*/ 5407 h 10000"/>
                <a:gd name="connsiteX63" fmla="*/ 0 w 10000"/>
                <a:gd name="connsiteY63" fmla="*/ 5407 h 10000"/>
                <a:gd name="connsiteX64" fmla="*/ 0 w 10000"/>
                <a:gd name="connsiteY64" fmla="*/ 5407 h 10000"/>
                <a:gd name="connsiteX65" fmla="*/ 0 w 10000"/>
                <a:gd name="connsiteY65" fmla="*/ 5407 h 10000"/>
                <a:gd name="connsiteX66" fmla="*/ 0 w 10000"/>
                <a:gd name="connsiteY66" fmla="*/ 5407 h 10000"/>
                <a:gd name="connsiteX67" fmla="*/ 0 w 10000"/>
                <a:gd name="connsiteY67" fmla="*/ 5407 h 10000"/>
                <a:gd name="connsiteX68" fmla="*/ 0 w 10000"/>
                <a:gd name="connsiteY68" fmla="*/ 5407 h 10000"/>
                <a:gd name="connsiteX69" fmla="*/ 0 w 10000"/>
                <a:gd name="connsiteY69" fmla="*/ 5444 h 10000"/>
                <a:gd name="connsiteX70" fmla="*/ 0 w 10000"/>
                <a:gd name="connsiteY70" fmla="*/ 5444 h 10000"/>
                <a:gd name="connsiteX71" fmla="*/ 0 w 10000"/>
                <a:gd name="connsiteY71" fmla="*/ 5444 h 10000"/>
                <a:gd name="connsiteX72" fmla="*/ 0 w 10000"/>
                <a:gd name="connsiteY72" fmla="*/ 5444 h 10000"/>
                <a:gd name="connsiteX73" fmla="*/ 0 w 10000"/>
                <a:gd name="connsiteY73" fmla="*/ 5444 h 10000"/>
                <a:gd name="connsiteX74" fmla="*/ 0 w 10000"/>
                <a:gd name="connsiteY74" fmla="*/ 5444 h 10000"/>
                <a:gd name="connsiteX75" fmla="*/ 0 w 10000"/>
                <a:gd name="connsiteY75" fmla="*/ 5444 h 10000"/>
                <a:gd name="connsiteX76" fmla="*/ 0 w 10000"/>
                <a:gd name="connsiteY76" fmla="*/ 5444 h 10000"/>
                <a:gd name="connsiteX77" fmla="*/ 0 w 10000"/>
                <a:gd name="connsiteY77" fmla="*/ 5481 h 10000"/>
                <a:gd name="connsiteX78" fmla="*/ 0 w 10000"/>
                <a:gd name="connsiteY78" fmla="*/ 5481 h 10000"/>
                <a:gd name="connsiteX79" fmla="*/ 0 w 10000"/>
                <a:gd name="connsiteY79" fmla="*/ 5481 h 10000"/>
                <a:gd name="connsiteX80" fmla="*/ 0 w 10000"/>
                <a:gd name="connsiteY80" fmla="*/ 5481 h 10000"/>
                <a:gd name="connsiteX81" fmla="*/ 0 w 10000"/>
                <a:gd name="connsiteY81" fmla="*/ 5481 h 10000"/>
                <a:gd name="connsiteX82" fmla="*/ 0 w 10000"/>
                <a:gd name="connsiteY82" fmla="*/ 5481 h 10000"/>
                <a:gd name="connsiteX83" fmla="*/ 0 w 10000"/>
                <a:gd name="connsiteY83" fmla="*/ 5481 h 10000"/>
                <a:gd name="connsiteX84" fmla="*/ 0 w 10000"/>
                <a:gd name="connsiteY84" fmla="*/ 5481 h 10000"/>
                <a:gd name="connsiteX85" fmla="*/ 0 w 10000"/>
                <a:gd name="connsiteY85" fmla="*/ 5519 h 10000"/>
                <a:gd name="connsiteX86" fmla="*/ 0 w 10000"/>
                <a:gd name="connsiteY86" fmla="*/ 5519 h 10000"/>
                <a:gd name="connsiteX87" fmla="*/ 0 w 10000"/>
                <a:gd name="connsiteY87" fmla="*/ 5519 h 10000"/>
                <a:gd name="connsiteX88" fmla="*/ 0 w 10000"/>
                <a:gd name="connsiteY88" fmla="*/ 5519 h 10000"/>
                <a:gd name="connsiteX89" fmla="*/ 0 w 10000"/>
                <a:gd name="connsiteY89" fmla="*/ 5519 h 10000"/>
                <a:gd name="connsiteX90" fmla="*/ 0 w 10000"/>
                <a:gd name="connsiteY90" fmla="*/ 5519 h 10000"/>
                <a:gd name="connsiteX91" fmla="*/ 0 w 10000"/>
                <a:gd name="connsiteY91" fmla="*/ 5519 h 10000"/>
                <a:gd name="connsiteX92" fmla="*/ 0 w 10000"/>
                <a:gd name="connsiteY92" fmla="*/ 5519 h 10000"/>
                <a:gd name="connsiteX93" fmla="*/ 0 w 10000"/>
                <a:gd name="connsiteY93" fmla="*/ 5519 h 10000"/>
                <a:gd name="connsiteX94" fmla="*/ 0 w 10000"/>
                <a:gd name="connsiteY94" fmla="*/ 5519 h 10000"/>
                <a:gd name="connsiteX95" fmla="*/ 0 w 10000"/>
                <a:gd name="connsiteY95" fmla="*/ 5556 h 10000"/>
                <a:gd name="connsiteX96" fmla="*/ 0 w 10000"/>
                <a:gd name="connsiteY96" fmla="*/ 5556 h 10000"/>
                <a:gd name="connsiteX97" fmla="*/ 0 w 10000"/>
                <a:gd name="connsiteY97" fmla="*/ 5556 h 10000"/>
                <a:gd name="connsiteX98" fmla="*/ 0 w 10000"/>
                <a:gd name="connsiteY98" fmla="*/ 5556 h 10000"/>
                <a:gd name="connsiteX99" fmla="*/ 0 w 10000"/>
                <a:gd name="connsiteY99" fmla="*/ 5556 h 10000"/>
                <a:gd name="connsiteX100" fmla="*/ 0 w 10000"/>
                <a:gd name="connsiteY100" fmla="*/ 5556 h 10000"/>
                <a:gd name="connsiteX101" fmla="*/ 0 w 10000"/>
                <a:gd name="connsiteY101" fmla="*/ 5556 h 10000"/>
                <a:gd name="connsiteX102" fmla="*/ 0 w 10000"/>
                <a:gd name="connsiteY102" fmla="*/ 5556 h 10000"/>
                <a:gd name="connsiteX103" fmla="*/ 0 w 10000"/>
                <a:gd name="connsiteY103" fmla="*/ 5593 h 10000"/>
                <a:gd name="connsiteX104" fmla="*/ 0 w 10000"/>
                <a:gd name="connsiteY104" fmla="*/ 5593 h 10000"/>
                <a:gd name="connsiteX105" fmla="*/ 0 w 10000"/>
                <a:gd name="connsiteY105" fmla="*/ 5593 h 10000"/>
                <a:gd name="connsiteX106" fmla="*/ 0 w 10000"/>
                <a:gd name="connsiteY106" fmla="*/ 5593 h 10000"/>
                <a:gd name="connsiteX107" fmla="*/ 0 w 10000"/>
                <a:gd name="connsiteY107" fmla="*/ 5593 h 10000"/>
                <a:gd name="connsiteX108" fmla="*/ 0 w 10000"/>
                <a:gd name="connsiteY108" fmla="*/ 5593 h 10000"/>
                <a:gd name="connsiteX109" fmla="*/ 0 w 10000"/>
                <a:gd name="connsiteY109" fmla="*/ 5593 h 10000"/>
                <a:gd name="connsiteX110" fmla="*/ 0 w 10000"/>
                <a:gd name="connsiteY110" fmla="*/ 5593 h 10000"/>
                <a:gd name="connsiteX111" fmla="*/ 0 w 10000"/>
                <a:gd name="connsiteY111" fmla="*/ 5630 h 10000"/>
                <a:gd name="connsiteX112" fmla="*/ 0 w 10000"/>
                <a:gd name="connsiteY112" fmla="*/ 5630 h 10000"/>
                <a:gd name="connsiteX113" fmla="*/ 0 w 10000"/>
                <a:gd name="connsiteY113" fmla="*/ 5630 h 10000"/>
                <a:gd name="connsiteX114" fmla="*/ 0 w 10000"/>
                <a:gd name="connsiteY114" fmla="*/ 5630 h 10000"/>
                <a:gd name="connsiteX115" fmla="*/ 0 w 10000"/>
                <a:gd name="connsiteY115" fmla="*/ 5630 h 10000"/>
                <a:gd name="connsiteX116" fmla="*/ 0 w 10000"/>
                <a:gd name="connsiteY116" fmla="*/ 5630 h 10000"/>
                <a:gd name="connsiteX117" fmla="*/ 0 w 10000"/>
                <a:gd name="connsiteY117" fmla="*/ 5630 h 10000"/>
                <a:gd name="connsiteX118" fmla="*/ 0 w 10000"/>
                <a:gd name="connsiteY118" fmla="*/ 5630 h 10000"/>
                <a:gd name="connsiteX119" fmla="*/ 0 w 10000"/>
                <a:gd name="connsiteY119" fmla="*/ 5667 h 10000"/>
                <a:gd name="connsiteX120" fmla="*/ 0 w 10000"/>
                <a:gd name="connsiteY120" fmla="*/ 5667 h 10000"/>
                <a:gd name="connsiteX121" fmla="*/ 0 w 10000"/>
                <a:gd name="connsiteY121" fmla="*/ 5667 h 10000"/>
                <a:gd name="connsiteX122" fmla="*/ 0 w 10000"/>
                <a:gd name="connsiteY122" fmla="*/ 5667 h 10000"/>
                <a:gd name="connsiteX123" fmla="*/ 0 w 10000"/>
                <a:gd name="connsiteY123" fmla="*/ 5667 h 10000"/>
                <a:gd name="connsiteX124" fmla="*/ 0 w 10000"/>
                <a:gd name="connsiteY124" fmla="*/ 5667 h 10000"/>
                <a:gd name="connsiteX125" fmla="*/ 0 w 10000"/>
                <a:gd name="connsiteY125" fmla="*/ 5667 h 10000"/>
                <a:gd name="connsiteX126" fmla="*/ 0 w 10000"/>
                <a:gd name="connsiteY126" fmla="*/ 5667 h 10000"/>
                <a:gd name="connsiteX127" fmla="*/ 0 w 10000"/>
                <a:gd name="connsiteY127" fmla="*/ 5667 h 10000"/>
                <a:gd name="connsiteX128" fmla="*/ 0 w 10000"/>
                <a:gd name="connsiteY128" fmla="*/ 5704 h 10000"/>
                <a:gd name="connsiteX129" fmla="*/ 0 w 10000"/>
                <a:gd name="connsiteY129" fmla="*/ 5704 h 10000"/>
                <a:gd name="connsiteX130" fmla="*/ 0 w 10000"/>
                <a:gd name="connsiteY130" fmla="*/ 5704 h 10000"/>
                <a:gd name="connsiteX131" fmla="*/ 0 w 10000"/>
                <a:gd name="connsiteY131" fmla="*/ 5704 h 10000"/>
                <a:gd name="connsiteX132" fmla="*/ 0 w 10000"/>
                <a:gd name="connsiteY132" fmla="*/ 5704 h 10000"/>
                <a:gd name="connsiteX133" fmla="*/ 0 w 10000"/>
                <a:gd name="connsiteY133" fmla="*/ 5704 h 10000"/>
                <a:gd name="connsiteX134" fmla="*/ 0 w 10000"/>
                <a:gd name="connsiteY134" fmla="*/ 5704 h 10000"/>
                <a:gd name="connsiteX135" fmla="*/ 0 w 10000"/>
                <a:gd name="connsiteY135" fmla="*/ 5704 h 10000"/>
                <a:gd name="connsiteX136" fmla="*/ 0 w 10000"/>
                <a:gd name="connsiteY136" fmla="*/ 5741 h 10000"/>
                <a:gd name="connsiteX137" fmla="*/ 0 w 10000"/>
                <a:gd name="connsiteY137" fmla="*/ 5741 h 10000"/>
                <a:gd name="connsiteX138" fmla="*/ 0 w 10000"/>
                <a:gd name="connsiteY138" fmla="*/ 5741 h 10000"/>
                <a:gd name="connsiteX139" fmla="*/ 0 w 10000"/>
                <a:gd name="connsiteY139" fmla="*/ 5741 h 10000"/>
                <a:gd name="connsiteX140" fmla="*/ 0 w 10000"/>
                <a:gd name="connsiteY140" fmla="*/ 5741 h 10000"/>
                <a:gd name="connsiteX141" fmla="*/ 0 w 10000"/>
                <a:gd name="connsiteY141" fmla="*/ 5741 h 10000"/>
                <a:gd name="connsiteX142" fmla="*/ 0 w 10000"/>
                <a:gd name="connsiteY142" fmla="*/ 5741 h 10000"/>
                <a:gd name="connsiteX143" fmla="*/ 0 w 10000"/>
                <a:gd name="connsiteY143" fmla="*/ 5741 h 10000"/>
                <a:gd name="connsiteX144" fmla="*/ 0 w 10000"/>
                <a:gd name="connsiteY144" fmla="*/ 5778 h 10000"/>
                <a:gd name="connsiteX145" fmla="*/ 0 w 10000"/>
                <a:gd name="connsiteY145" fmla="*/ 5778 h 10000"/>
                <a:gd name="connsiteX146" fmla="*/ 0 w 10000"/>
                <a:gd name="connsiteY146" fmla="*/ 5778 h 10000"/>
                <a:gd name="connsiteX147" fmla="*/ 0 w 10000"/>
                <a:gd name="connsiteY147" fmla="*/ 5778 h 10000"/>
                <a:gd name="connsiteX148" fmla="*/ 0 w 10000"/>
                <a:gd name="connsiteY148" fmla="*/ 5778 h 10000"/>
                <a:gd name="connsiteX149" fmla="*/ 0 w 10000"/>
                <a:gd name="connsiteY149" fmla="*/ 5778 h 10000"/>
                <a:gd name="connsiteX150" fmla="*/ 0 w 10000"/>
                <a:gd name="connsiteY150" fmla="*/ 5778 h 10000"/>
                <a:gd name="connsiteX151" fmla="*/ 0 w 10000"/>
                <a:gd name="connsiteY151" fmla="*/ 5778 h 10000"/>
                <a:gd name="connsiteX152" fmla="*/ 0 w 10000"/>
                <a:gd name="connsiteY152" fmla="*/ 5815 h 10000"/>
                <a:gd name="connsiteX153" fmla="*/ 0 w 10000"/>
                <a:gd name="connsiteY153" fmla="*/ 5815 h 10000"/>
                <a:gd name="connsiteX154" fmla="*/ 2379 w 10000"/>
                <a:gd name="connsiteY154" fmla="*/ 10000 h 10000"/>
                <a:gd name="connsiteX155" fmla="*/ 1413 w 10000"/>
                <a:gd name="connsiteY155" fmla="*/ 6926 h 10000"/>
                <a:gd name="connsiteX156" fmla="*/ 6914 w 10000"/>
                <a:gd name="connsiteY156" fmla="*/ 1444 h 10000"/>
                <a:gd name="connsiteX157" fmla="*/ 10000 w 10000"/>
                <a:gd name="connsiteY157" fmla="*/ 2407 h 10000"/>
                <a:gd name="connsiteX158" fmla="*/ 5799 w 10000"/>
                <a:gd name="connsiteY158" fmla="*/ 0 h 10000"/>
                <a:gd name="connsiteX159" fmla="*/ 5799 w 10000"/>
                <a:gd name="connsiteY159" fmla="*/ 0 h 10000"/>
                <a:gd name="connsiteX160" fmla="*/ 5762 w 10000"/>
                <a:gd name="connsiteY160" fmla="*/ 0 h 10000"/>
                <a:gd name="connsiteX161" fmla="*/ 5762 w 10000"/>
                <a:gd name="connsiteY161" fmla="*/ 0 h 10000"/>
                <a:gd name="connsiteX162" fmla="*/ 5762 w 10000"/>
                <a:gd name="connsiteY162" fmla="*/ 0 h 10000"/>
                <a:gd name="connsiteX163" fmla="*/ 5762 w 10000"/>
                <a:gd name="connsiteY163" fmla="*/ 0 h 10000"/>
                <a:gd name="connsiteX164" fmla="*/ 5762 w 10000"/>
                <a:gd name="connsiteY164" fmla="*/ 0 h 10000"/>
                <a:gd name="connsiteX165" fmla="*/ 5762 w 10000"/>
                <a:gd name="connsiteY165" fmla="*/ 0 h 10000"/>
                <a:gd name="connsiteX166" fmla="*/ 5762 w 10000"/>
                <a:gd name="connsiteY166" fmla="*/ 0 h 10000"/>
                <a:gd name="connsiteX167" fmla="*/ 5762 w 10000"/>
                <a:gd name="connsiteY167" fmla="*/ 0 h 10000"/>
                <a:gd name="connsiteX168" fmla="*/ 5725 w 10000"/>
                <a:gd name="connsiteY168" fmla="*/ 0 h 10000"/>
                <a:gd name="connsiteX169" fmla="*/ 5725 w 10000"/>
                <a:gd name="connsiteY169" fmla="*/ 0 h 10000"/>
                <a:gd name="connsiteX170" fmla="*/ 5725 w 10000"/>
                <a:gd name="connsiteY170" fmla="*/ 0 h 10000"/>
                <a:gd name="connsiteX171" fmla="*/ 5725 w 10000"/>
                <a:gd name="connsiteY171" fmla="*/ 0 h 10000"/>
                <a:gd name="connsiteX172" fmla="*/ 5725 w 10000"/>
                <a:gd name="connsiteY172" fmla="*/ 0 h 10000"/>
                <a:gd name="connsiteX173" fmla="*/ 5725 w 10000"/>
                <a:gd name="connsiteY173" fmla="*/ 0 h 10000"/>
                <a:gd name="connsiteX174" fmla="*/ 5725 w 10000"/>
                <a:gd name="connsiteY174" fmla="*/ 0 h 10000"/>
                <a:gd name="connsiteX175" fmla="*/ 5725 w 10000"/>
                <a:gd name="connsiteY175" fmla="*/ 0 h 10000"/>
                <a:gd name="connsiteX176" fmla="*/ 5688 w 10000"/>
                <a:gd name="connsiteY176" fmla="*/ 0 h 10000"/>
                <a:gd name="connsiteX177" fmla="*/ 5688 w 10000"/>
                <a:gd name="connsiteY177" fmla="*/ 0 h 10000"/>
                <a:gd name="connsiteX178" fmla="*/ 5688 w 10000"/>
                <a:gd name="connsiteY178" fmla="*/ 0 h 10000"/>
                <a:gd name="connsiteX179" fmla="*/ 5688 w 10000"/>
                <a:gd name="connsiteY179" fmla="*/ 0 h 10000"/>
                <a:gd name="connsiteX180" fmla="*/ 5688 w 10000"/>
                <a:gd name="connsiteY180" fmla="*/ 0 h 10000"/>
                <a:gd name="connsiteX181" fmla="*/ 5688 w 10000"/>
                <a:gd name="connsiteY181" fmla="*/ 0 h 10000"/>
                <a:gd name="connsiteX182" fmla="*/ 5688 w 10000"/>
                <a:gd name="connsiteY182" fmla="*/ 0 h 10000"/>
                <a:gd name="connsiteX183" fmla="*/ 5688 w 10000"/>
                <a:gd name="connsiteY183" fmla="*/ 0 h 10000"/>
                <a:gd name="connsiteX184" fmla="*/ 5688 w 10000"/>
                <a:gd name="connsiteY184" fmla="*/ 0 h 10000"/>
                <a:gd name="connsiteX185" fmla="*/ 5651 w 10000"/>
                <a:gd name="connsiteY185" fmla="*/ 0 h 10000"/>
                <a:gd name="connsiteX186" fmla="*/ 5651 w 10000"/>
                <a:gd name="connsiteY186" fmla="*/ 0 h 10000"/>
                <a:gd name="connsiteX187" fmla="*/ 5651 w 10000"/>
                <a:gd name="connsiteY187" fmla="*/ 0 h 10000"/>
                <a:gd name="connsiteX188" fmla="*/ 5651 w 10000"/>
                <a:gd name="connsiteY188" fmla="*/ 0 h 10000"/>
                <a:gd name="connsiteX189" fmla="*/ 5651 w 10000"/>
                <a:gd name="connsiteY189" fmla="*/ 0 h 10000"/>
                <a:gd name="connsiteX190" fmla="*/ 5651 w 10000"/>
                <a:gd name="connsiteY190" fmla="*/ 0 h 10000"/>
                <a:gd name="connsiteX191" fmla="*/ 5651 w 10000"/>
                <a:gd name="connsiteY191" fmla="*/ 0 h 10000"/>
                <a:gd name="connsiteX192" fmla="*/ 5651 w 10000"/>
                <a:gd name="connsiteY192" fmla="*/ 0 h 10000"/>
                <a:gd name="connsiteX193" fmla="*/ 5613 w 10000"/>
                <a:gd name="connsiteY193" fmla="*/ 0 h 10000"/>
                <a:gd name="connsiteX194" fmla="*/ 5613 w 10000"/>
                <a:gd name="connsiteY194" fmla="*/ 0 h 10000"/>
                <a:gd name="connsiteX195" fmla="*/ 5613 w 10000"/>
                <a:gd name="connsiteY195" fmla="*/ 0 h 10000"/>
                <a:gd name="connsiteX196" fmla="*/ 5613 w 10000"/>
                <a:gd name="connsiteY196" fmla="*/ 0 h 10000"/>
                <a:gd name="connsiteX197" fmla="*/ 5613 w 10000"/>
                <a:gd name="connsiteY197" fmla="*/ 0 h 10000"/>
                <a:gd name="connsiteX198" fmla="*/ 5613 w 10000"/>
                <a:gd name="connsiteY198" fmla="*/ 0 h 10000"/>
                <a:gd name="connsiteX199" fmla="*/ 5613 w 10000"/>
                <a:gd name="connsiteY199" fmla="*/ 0 h 10000"/>
                <a:gd name="connsiteX200" fmla="*/ 5613 w 10000"/>
                <a:gd name="connsiteY200" fmla="*/ 0 h 10000"/>
                <a:gd name="connsiteX201" fmla="*/ 5576 w 10000"/>
                <a:gd name="connsiteY201" fmla="*/ 0 h 10000"/>
                <a:gd name="connsiteX202" fmla="*/ 5576 w 10000"/>
                <a:gd name="connsiteY202" fmla="*/ 0 h 10000"/>
                <a:gd name="connsiteX203" fmla="*/ 5576 w 10000"/>
                <a:gd name="connsiteY203" fmla="*/ 0 h 10000"/>
                <a:gd name="connsiteX204" fmla="*/ 5576 w 10000"/>
                <a:gd name="connsiteY204" fmla="*/ 0 h 10000"/>
                <a:gd name="connsiteX205" fmla="*/ 5576 w 10000"/>
                <a:gd name="connsiteY205" fmla="*/ 0 h 10000"/>
                <a:gd name="connsiteX206" fmla="*/ 5576 w 10000"/>
                <a:gd name="connsiteY206" fmla="*/ 0 h 10000"/>
                <a:gd name="connsiteX207" fmla="*/ 5576 w 10000"/>
                <a:gd name="connsiteY207" fmla="*/ 0 h 10000"/>
                <a:gd name="connsiteX208" fmla="*/ 5576 w 10000"/>
                <a:gd name="connsiteY208" fmla="*/ 0 h 10000"/>
                <a:gd name="connsiteX209" fmla="*/ 5576 w 10000"/>
                <a:gd name="connsiteY209" fmla="*/ 0 h 10000"/>
                <a:gd name="connsiteX210" fmla="*/ 5539 w 10000"/>
                <a:gd name="connsiteY210" fmla="*/ 0 h 10000"/>
                <a:gd name="connsiteX211" fmla="*/ 5539 w 10000"/>
                <a:gd name="connsiteY211" fmla="*/ 0 h 10000"/>
                <a:gd name="connsiteX212" fmla="*/ 5539 w 10000"/>
                <a:gd name="connsiteY212" fmla="*/ 0 h 10000"/>
                <a:gd name="connsiteX213" fmla="*/ 5539 w 10000"/>
                <a:gd name="connsiteY213" fmla="*/ 0 h 10000"/>
                <a:gd name="connsiteX214" fmla="*/ 5539 w 10000"/>
                <a:gd name="connsiteY214" fmla="*/ 0 h 10000"/>
                <a:gd name="connsiteX215" fmla="*/ 5539 w 10000"/>
                <a:gd name="connsiteY215" fmla="*/ 0 h 10000"/>
                <a:gd name="connsiteX216" fmla="*/ 5539 w 10000"/>
                <a:gd name="connsiteY216" fmla="*/ 0 h 10000"/>
                <a:gd name="connsiteX217" fmla="*/ 5539 w 10000"/>
                <a:gd name="connsiteY217" fmla="*/ 0 h 10000"/>
                <a:gd name="connsiteX218" fmla="*/ 5539 w 10000"/>
                <a:gd name="connsiteY218" fmla="*/ 0 h 10000"/>
                <a:gd name="connsiteX219" fmla="*/ 5502 w 10000"/>
                <a:gd name="connsiteY219" fmla="*/ 0 h 10000"/>
                <a:gd name="connsiteX220" fmla="*/ 5502 w 10000"/>
                <a:gd name="connsiteY220" fmla="*/ 0 h 10000"/>
                <a:gd name="connsiteX221" fmla="*/ 5502 w 10000"/>
                <a:gd name="connsiteY221" fmla="*/ 0 h 10000"/>
                <a:gd name="connsiteX222" fmla="*/ 5502 w 10000"/>
                <a:gd name="connsiteY222" fmla="*/ 0 h 10000"/>
                <a:gd name="connsiteX223" fmla="*/ 5502 w 10000"/>
                <a:gd name="connsiteY223" fmla="*/ 0 h 10000"/>
                <a:gd name="connsiteX224" fmla="*/ 5502 w 10000"/>
                <a:gd name="connsiteY224" fmla="*/ 0 h 10000"/>
                <a:gd name="connsiteX225" fmla="*/ 5502 w 10000"/>
                <a:gd name="connsiteY225" fmla="*/ 0 h 10000"/>
                <a:gd name="connsiteX226" fmla="*/ 5502 w 10000"/>
                <a:gd name="connsiteY226" fmla="*/ 0 h 10000"/>
                <a:gd name="connsiteX227" fmla="*/ 5465 w 10000"/>
                <a:gd name="connsiteY227" fmla="*/ 0 h 10000"/>
                <a:gd name="connsiteX0-1" fmla="*/ 5465 w 10000"/>
                <a:gd name="connsiteY0-2" fmla="*/ 0 h 10000"/>
                <a:gd name="connsiteX1-3" fmla="*/ 5465 w 10000"/>
                <a:gd name="connsiteY1-4" fmla="*/ 0 h 10000"/>
                <a:gd name="connsiteX2-5" fmla="*/ 5465 w 10000"/>
                <a:gd name="connsiteY2-6" fmla="*/ 0 h 10000"/>
                <a:gd name="connsiteX3-7" fmla="*/ 5465 w 10000"/>
                <a:gd name="connsiteY3-8" fmla="*/ 0 h 10000"/>
                <a:gd name="connsiteX4-9" fmla="*/ 5465 w 10000"/>
                <a:gd name="connsiteY4-10" fmla="*/ 0 h 10000"/>
                <a:gd name="connsiteX5-11" fmla="*/ 5465 w 10000"/>
                <a:gd name="connsiteY5-12" fmla="*/ 0 h 10000"/>
                <a:gd name="connsiteX6-13" fmla="*/ 5465 w 10000"/>
                <a:gd name="connsiteY6-14" fmla="*/ 0 h 10000"/>
                <a:gd name="connsiteX7-15" fmla="*/ 5428 w 10000"/>
                <a:gd name="connsiteY7-16" fmla="*/ 0 h 10000"/>
                <a:gd name="connsiteX8-17" fmla="*/ 5428 w 10000"/>
                <a:gd name="connsiteY8-18" fmla="*/ 0 h 10000"/>
                <a:gd name="connsiteX9-19" fmla="*/ 5428 w 10000"/>
                <a:gd name="connsiteY9-20" fmla="*/ 0 h 10000"/>
                <a:gd name="connsiteX10-21" fmla="*/ 5428 w 10000"/>
                <a:gd name="connsiteY10-22" fmla="*/ 0 h 10000"/>
                <a:gd name="connsiteX11-23" fmla="*/ 5428 w 10000"/>
                <a:gd name="connsiteY11-24" fmla="*/ 0 h 10000"/>
                <a:gd name="connsiteX12-25" fmla="*/ 5428 w 10000"/>
                <a:gd name="connsiteY12-26" fmla="*/ 0 h 10000"/>
                <a:gd name="connsiteX13-27" fmla="*/ 5428 w 10000"/>
                <a:gd name="connsiteY13-28" fmla="*/ 0 h 10000"/>
                <a:gd name="connsiteX14-29" fmla="*/ 5428 w 10000"/>
                <a:gd name="connsiteY14-30" fmla="*/ 0 h 10000"/>
                <a:gd name="connsiteX15-31" fmla="*/ 5390 w 10000"/>
                <a:gd name="connsiteY15-32" fmla="*/ 0 h 10000"/>
                <a:gd name="connsiteX16-33" fmla="*/ 5390 w 10000"/>
                <a:gd name="connsiteY16-34" fmla="*/ 0 h 10000"/>
                <a:gd name="connsiteX17-35" fmla="*/ 5390 w 10000"/>
                <a:gd name="connsiteY17-36" fmla="*/ 0 h 10000"/>
                <a:gd name="connsiteX18-37" fmla="*/ 5390 w 10000"/>
                <a:gd name="connsiteY18-38" fmla="*/ 0 h 10000"/>
                <a:gd name="connsiteX19-39" fmla="*/ 5390 w 10000"/>
                <a:gd name="connsiteY19-40" fmla="*/ 0 h 10000"/>
                <a:gd name="connsiteX20-41" fmla="*/ 5390 w 10000"/>
                <a:gd name="connsiteY20-42" fmla="*/ 0 h 10000"/>
                <a:gd name="connsiteX21-43" fmla="*/ 5390 w 10000"/>
                <a:gd name="connsiteY21-44" fmla="*/ 0 h 10000"/>
                <a:gd name="connsiteX22-45" fmla="*/ 5390 w 10000"/>
                <a:gd name="connsiteY22-46" fmla="*/ 0 h 10000"/>
                <a:gd name="connsiteX23-47" fmla="*/ 5390 w 10000"/>
                <a:gd name="connsiteY23-48" fmla="*/ 0 h 10000"/>
                <a:gd name="connsiteX24-49" fmla="*/ 5353 w 10000"/>
                <a:gd name="connsiteY24-50" fmla="*/ 0 h 10000"/>
                <a:gd name="connsiteX25-51" fmla="*/ 5353 w 10000"/>
                <a:gd name="connsiteY25-52" fmla="*/ 0 h 10000"/>
                <a:gd name="connsiteX26-53" fmla="*/ 5353 w 10000"/>
                <a:gd name="connsiteY26-54" fmla="*/ 0 h 10000"/>
                <a:gd name="connsiteX27-55" fmla="*/ 5353 w 10000"/>
                <a:gd name="connsiteY27-56" fmla="*/ 0 h 10000"/>
                <a:gd name="connsiteX28-57" fmla="*/ 5353 w 10000"/>
                <a:gd name="connsiteY28-58" fmla="*/ 0 h 10000"/>
                <a:gd name="connsiteX29-59" fmla="*/ 5353 w 10000"/>
                <a:gd name="connsiteY29-60" fmla="*/ 0 h 10000"/>
                <a:gd name="connsiteX30-61" fmla="*/ 5316 w 10000"/>
                <a:gd name="connsiteY30-62" fmla="*/ 0 h 10000"/>
                <a:gd name="connsiteX31-63" fmla="*/ 5316 w 10000"/>
                <a:gd name="connsiteY31-64" fmla="*/ 0 h 10000"/>
                <a:gd name="connsiteX32-65" fmla="*/ 5316 w 10000"/>
                <a:gd name="connsiteY32-66" fmla="*/ 0 h 10000"/>
                <a:gd name="connsiteX33-67" fmla="*/ 5316 w 10000"/>
                <a:gd name="connsiteY33-68" fmla="*/ 0 h 10000"/>
                <a:gd name="connsiteX34-69" fmla="*/ 5316 w 10000"/>
                <a:gd name="connsiteY34-70" fmla="*/ 0 h 10000"/>
                <a:gd name="connsiteX35-71" fmla="*/ 5316 w 10000"/>
                <a:gd name="connsiteY35-72" fmla="*/ 0 h 10000"/>
                <a:gd name="connsiteX36-73" fmla="*/ 5316 w 10000"/>
                <a:gd name="connsiteY36-74" fmla="*/ 0 h 10000"/>
                <a:gd name="connsiteX37-75" fmla="*/ 5279 w 10000"/>
                <a:gd name="connsiteY37-76" fmla="*/ 0 h 10000"/>
                <a:gd name="connsiteX38-77" fmla="*/ 4164 w 10000"/>
                <a:gd name="connsiteY38-78" fmla="*/ 185 h 10000"/>
                <a:gd name="connsiteX39-79" fmla="*/ 4164 w 10000"/>
                <a:gd name="connsiteY39-80" fmla="*/ 185 h 10000"/>
                <a:gd name="connsiteX40-81" fmla="*/ 2379 w 10000"/>
                <a:gd name="connsiteY40-82" fmla="*/ 963 h 10000"/>
                <a:gd name="connsiteX41-83" fmla="*/ 929 w 10000"/>
                <a:gd name="connsiteY41-84" fmla="*/ 2407 h 10000"/>
                <a:gd name="connsiteX42-85" fmla="*/ 149 w 10000"/>
                <a:gd name="connsiteY42-86" fmla="*/ 4185 h 10000"/>
                <a:gd name="connsiteX43-87" fmla="*/ 149 w 10000"/>
                <a:gd name="connsiteY43-88" fmla="*/ 4185 h 10000"/>
                <a:gd name="connsiteX44-89" fmla="*/ 0 w 10000"/>
                <a:gd name="connsiteY44-90" fmla="*/ 5296 h 10000"/>
                <a:gd name="connsiteX45-91" fmla="*/ 0 w 10000"/>
                <a:gd name="connsiteY45-92" fmla="*/ 5296 h 10000"/>
                <a:gd name="connsiteX46-93" fmla="*/ 0 w 10000"/>
                <a:gd name="connsiteY46-94" fmla="*/ 5296 h 10000"/>
                <a:gd name="connsiteX47-95" fmla="*/ 0 w 10000"/>
                <a:gd name="connsiteY47-96" fmla="*/ 5296 h 10000"/>
                <a:gd name="connsiteX48-97" fmla="*/ 0 w 10000"/>
                <a:gd name="connsiteY48-98" fmla="*/ 5333 h 10000"/>
                <a:gd name="connsiteX49-99" fmla="*/ 0 w 10000"/>
                <a:gd name="connsiteY49-100" fmla="*/ 5333 h 10000"/>
                <a:gd name="connsiteX50-101" fmla="*/ 0 w 10000"/>
                <a:gd name="connsiteY50-102" fmla="*/ 5333 h 10000"/>
                <a:gd name="connsiteX51-103" fmla="*/ 0 w 10000"/>
                <a:gd name="connsiteY51-104" fmla="*/ 5333 h 10000"/>
                <a:gd name="connsiteX52-105" fmla="*/ 0 w 10000"/>
                <a:gd name="connsiteY52-106" fmla="*/ 5370 h 10000"/>
                <a:gd name="connsiteX53-107" fmla="*/ 0 w 10000"/>
                <a:gd name="connsiteY53-108" fmla="*/ 5370 h 10000"/>
                <a:gd name="connsiteX54-109" fmla="*/ 0 w 10000"/>
                <a:gd name="connsiteY54-110" fmla="*/ 5370 h 10000"/>
                <a:gd name="connsiteX55-111" fmla="*/ 0 w 10000"/>
                <a:gd name="connsiteY55-112" fmla="*/ 5370 h 10000"/>
                <a:gd name="connsiteX56-113" fmla="*/ 0 w 10000"/>
                <a:gd name="connsiteY56-114" fmla="*/ 5370 h 10000"/>
                <a:gd name="connsiteX57-115" fmla="*/ 0 w 10000"/>
                <a:gd name="connsiteY57-116" fmla="*/ 5370 h 10000"/>
                <a:gd name="connsiteX58-117" fmla="*/ 0 w 10000"/>
                <a:gd name="connsiteY58-118" fmla="*/ 5370 h 10000"/>
                <a:gd name="connsiteX59-119" fmla="*/ 0 w 10000"/>
                <a:gd name="connsiteY59-120" fmla="*/ 5370 h 10000"/>
                <a:gd name="connsiteX60-121" fmla="*/ 0 w 10000"/>
                <a:gd name="connsiteY60-122" fmla="*/ 5370 h 10000"/>
                <a:gd name="connsiteX61-123" fmla="*/ 0 w 10000"/>
                <a:gd name="connsiteY61-124" fmla="*/ 5407 h 10000"/>
                <a:gd name="connsiteX62-125" fmla="*/ 0 w 10000"/>
                <a:gd name="connsiteY62-126" fmla="*/ 5407 h 10000"/>
                <a:gd name="connsiteX63-127" fmla="*/ 0 w 10000"/>
                <a:gd name="connsiteY63-128" fmla="*/ 5407 h 10000"/>
                <a:gd name="connsiteX64-129" fmla="*/ 0 w 10000"/>
                <a:gd name="connsiteY64-130" fmla="*/ 5407 h 10000"/>
                <a:gd name="connsiteX65-131" fmla="*/ 0 w 10000"/>
                <a:gd name="connsiteY65-132" fmla="*/ 5407 h 10000"/>
                <a:gd name="connsiteX66-133" fmla="*/ 0 w 10000"/>
                <a:gd name="connsiteY66-134" fmla="*/ 5407 h 10000"/>
                <a:gd name="connsiteX67-135" fmla="*/ 0 w 10000"/>
                <a:gd name="connsiteY67-136" fmla="*/ 5407 h 10000"/>
                <a:gd name="connsiteX68-137" fmla="*/ 0 w 10000"/>
                <a:gd name="connsiteY68-138" fmla="*/ 5407 h 10000"/>
                <a:gd name="connsiteX69-139" fmla="*/ 0 w 10000"/>
                <a:gd name="connsiteY69-140" fmla="*/ 5444 h 10000"/>
                <a:gd name="connsiteX70-141" fmla="*/ 0 w 10000"/>
                <a:gd name="connsiteY70-142" fmla="*/ 5444 h 10000"/>
                <a:gd name="connsiteX71-143" fmla="*/ 0 w 10000"/>
                <a:gd name="connsiteY71-144" fmla="*/ 5444 h 10000"/>
                <a:gd name="connsiteX72-145" fmla="*/ 0 w 10000"/>
                <a:gd name="connsiteY72-146" fmla="*/ 5444 h 10000"/>
                <a:gd name="connsiteX73-147" fmla="*/ 0 w 10000"/>
                <a:gd name="connsiteY73-148" fmla="*/ 5444 h 10000"/>
                <a:gd name="connsiteX74-149" fmla="*/ 0 w 10000"/>
                <a:gd name="connsiteY74-150" fmla="*/ 5444 h 10000"/>
                <a:gd name="connsiteX75-151" fmla="*/ 0 w 10000"/>
                <a:gd name="connsiteY75-152" fmla="*/ 5444 h 10000"/>
                <a:gd name="connsiteX76-153" fmla="*/ 0 w 10000"/>
                <a:gd name="connsiteY76-154" fmla="*/ 5444 h 10000"/>
                <a:gd name="connsiteX77-155" fmla="*/ 0 w 10000"/>
                <a:gd name="connsiteY77-156" fmla="*/ 5481 h 10000"/>
                <a:gd name="connsiteX78-157" fmla="*/ 0 w 10000"/>
                <a:gd name="connsiteY78-158" fmla="*/ 5481 h 10000"/>
                <a:gd name="connsiteX79-159" fmla="*/ 0 w 10000"/>
                <a:gd name="connsiteY79-160" fmla="*/ 5481 h 10000"/>
                <a:gd name="connsiteX80-161" fmla="*/ 0 w 10000"/>
                <a:gd name="connsiteY80-162" fmla="*/ 5481 h 10000"/>
                <a:gd name="connsiteX81-163" fmla="*/ 0 w 10000"/>
                <a:gd name="connsiteY81-164" fmla="*/ 5481 h 10000"/>
                <a:gd name="connsiteX82-165" fmla="*/ 0 w 10000"/>
                <a:gd name="connsiteY82-166" fmla="*/ 5481 h 10000"/>
                <a:gd name="connsiteX83-167" fmla="*/ 0 w 10000"/>
                <a:gd name="connsiteY83-168" fmla="*/ 5481 h 10000"/>
                <a:gd name="connsiteX84-169" fmla="*/ 0 w 10000"/>
                <a:gd name="connsiteY84-170" fmla="*/ 5481 h 10000"/>
                <a:gd name="connsiteX85-171" fmla="*/ 0 w 10000"/>
                <a:gd name="connsiteY85-172" fmla="*/ 5519 h 10000"/>
                <a:gd name="connsiteX86-173" fmla="*/ 0 w 10000"/>
                <a:gd name="connsiteY86-174" fmla="*/ 5519 h 10000"/>
                <a:gd name="connsiteX87-175" fmla="*/ 0 w 10000"/>
                <a:gd name="connsiteY87-176" fmla="*/ 5519 h 10000"/>
                <a:gd name="connsiteX88-177" fmla="*/ 0 w 10000"/>
                <a:gd name="connsiteY88-178" fmla="*/ 5519 h 10000"/>
                <a:gd name="connsiteX89-179" fmla="*/ 0 w 10000"/>
                <a:gd name="connsiteY89-180" fmla="*/ 5519 h 10000"/>
                <a:gd name="connsiteX90-181" fmla="*/ 0 w 10000"/>
                <a:gd name="connsiteY90-182" fmla="*/ 5519 h 10000"/>
                <a:gd name="connsiteX91-183" fmla="*/ 0 w 10000"/>
                <a:gd name="connsiteY91-184" fmla="*/ 5519 h 10000"/>
                <a:gd name="connsiteX92-185" fmla="*/ 0 w 10000"/>
                <a:gd name="connsiteY92-186" fmla="*/ 5519 h 10000"/>
                <a:gd name="connsiteX93-187" fmla="*/ 0 w 10000"/>
                <a:gd name="connsiteY93-188" fmla="*/ 5519 h 10000"/>
                <a:gd name="connsiteX94-189" fmla="*/ 0 w 10000"/>
                <a:gd name="connsiteY94-190" fmla="*/ 5519 h 10000"/>
                <a:gd name="connsiteX95-191" fmla="*/ 0 w 10000"/>
                <a:gd name="connsiteY95-192" fmla="*/ 5556 h 10000"/>
                <a:gd name="connsiteX96-193" fmla="*/ 0 w 10000"/>
                <a:gd name="connsiteY96-194" fmla="*/ 5556 h 10000"/>
                <a:gd name="connsiteX97-195" fmla="*/ 0 w 10000"/>
                <a:gd name="connsiteY97-196" fmla="*/ 5556 h 10000"/>
                <a:gd name="connsiteX98-197" fmla="*/ 0 w 10000"/>
                <a:gd name="connsiteY98-198" fmla="*/ 5556 h 10000"/>
                <a:gd name="connsiteX99-199" fmla="*/ 0 w 10000"/>
                <a:gd name="connsiteY99-200" fmla="*/ 5556 h 10000"/>
                <a:gd name="connsiteX100-201" fmla="*/ 0 w 10000"/>
                <a:gd name="connsiteY100-202" fmla="*/ 5556 h 10000"/>
                <a:gd name="connsiteX101-203" fmla="*/ 0 w 10000"/>
                <a:gd name="connsiteY101-204" fmla="*/ 5556 h 10000"/>
                <a:gd name="connsiteX102-205" fmla="*/ 0 w 10000"/>
                <a:gd name="connsiteY102-206" fmla="*/ 5556 h 10000"/>
                <a:gd name="connsiteX103-207" fmla="*/ 0 w 10000"/>
                <a:gd name="connsiteY103-208" fmla="*/ 5593 h 10000"/>
                <a:gd name="connsiteX104-209" fmla="*/ 0 w 10000"/>
                <a:gd name="connsiteY104-210" fmla="*/ 5593 h 10000"/>
                <a:gd name="connsiteX105-211" fmla="*/ 0 w 10000"/>
                <a:gd name="connsiteY105-212" fmla="*/ 5593 h 10000"/>
                <a:gd name="connsiteX106-213" fmla="*/ 0 w 10000"/>
                <a:gd name="connsiteY106-214" fmla="*/ 5593 h 10000"/>
                <a:gd name="connsiteX107-215" fmla="*/ 0 w 10000"/>
                <a:gd name="connsiteY107-216" fmla="*/ 5593 h 10000"/>
                <a:gd name="connsiteX108-217" fmla="*/ 0 w 10000"/>
                <a:gd name="connsiteY108-218" fmla="*/ 5593 h 10000"/>
                <a:gd name="connsiteX109-219" fmla="*/ 0 w 10000"/>
                <a:gd name="connsiteY109-220" fmla="*/ 5593 h 10000"/>
                <a:gd name="connsiteX110-221" fmla="*/ 0 w 10000"/>
                <a:gd name="connsiteY110-222" fmla="*/ 5593 h 10000"/>
                <a:gd name="connsiteX111-223" fmla="*/ 0 w 10000"/>
                <a:gd name="connsiteY111-224" fmla="*/ 5630 h 10000"/>
                <a:gd name="connsiteX112-225" fmla="*/ 0 w 10000"/>
                <a:gd name="connsiteY112-226" fmla="*/ 5630 h 10000"/>
                <a:gd name="connsiteX113-227" fmla="*/ 0 w 10000"/>
                <a:gd name="connsiteY113-228" fmla="*/ 5630 h 10000"/>
                <a:gd name="connsiteX114-229" fmla="*/ 0 w 10000"/>
                <a:gd name="connsiteY114-230" fmla="*/ 5630 h 10000"/>
                <a:gd name="connsiteX115-231" fmla="*/ 0 w 10000"/>
                <a:gd name="connsiteY115-232" fmla="*/ 5630 h 10000"/>
                <a:gd name="connsiteX116-233" fmla="*/ 0 w 10000"/>
                <a:gd name="connsiteY116-234" fmla="*/ 5630 h 10000"/>
                <a:gd name="connsiteX117-235" fmla="*/ 0 w 10000"/>
                <a:gd name="connsiteY117-236" fmla="*/ 5630 h 10000"/>
                <a:gd name="connsiteX118-237" fmla="*/ 0 w 10000"/>
                <a:gd name="connsiteY118-238" fmla="*/ 5630 h 10000"/>
                <a:gd name="connsiteX119-239" fmla="*/ 0 w 10000"/>
                <a:gd name="connsiteY119-240" fmla="*/ 5667 h 10000"/>
                <a:gd name="connsiteX120-241" fmla="*/ 0 w 10000"/>
                <a:gd name="connsiteY120-242" fmla="*/ 5667 h 10000"/>
                <a:gd name="connsiteX121-243" fmla="*/ 0 w 10000"/>
                <a:gd name="connsiteY121-244" fmla="*/ 5667 h 10000"/>
                <a:gd name="connsiteX122-245" fmla="*/ 0 w 10000"/>
                <a:gd name="connsiteY122-246" fmla="*/ 5667 h 10000"/>
                <a:gd name="connsiteX123-247" fmla="*/ 0 w 10000"/>
                <a:gd name="connsiteY123-248" fmla="*/ 5667 h 10000"/>
                <a:gd name="connsiteX124-249" fmla="*/ 0 w 10000"/>
                <a:gd name="connsiteY124-250" fmla="*/ 5667 h 10000"/>
                <a:gd name="connsiteX125-251" fmla="*/ 0 w 10000"/>
                <a:gd name="connsiteY125-252" fmla="*/ 5667 h 10000"/>
                <a:gd name="connsiteX126-253" fmla="*/ 0 w 10000"/>
                <a:gd name="connsiteY126-254" fmla="*/ 5667 h 10000"/>
                <a:gd name="connsiteX127-255" fmla="*/ 0 w 10000"/>
                <a:gd name="connsiteY127-256" fmla="*/ 5667 h 10000"/>
                <a:gd name="connsiteX128-257" fmla="*/ 0 w 10000"/>
                <a:gd name="connsiteY128-258" fmla="*/ 5704 h 10000"/>
                <a:gd name="connsiteX129-259" fmla="*/ 0 w 10000"/>
                <a:gd name="connsiteY129-260" fmla="*/ 5704 h 10000"/>
                <a:gd name="connsiteX130-261" fmla="*/ 0 w 10000"/>
                <a:gd name="connsiteY130-262" fmla="*/ 5704 h 10000"/>
                <a:gd name="connsiteX131-263" fmla="*/ 0 w 10000"/>
                <a:gd name="connsiteY131-264" fmla="*/ 5704 h 10000"/>
                <a:gd name="connsiteX132-265" fmla="*/ 0 w 10000"/>
                <a:gd name="connsiteY132-266" fmla="*/ 5704 h 10000"/>
                <a:gd name="connsiteX133-267" fmla="*/ 0 w 10000"/>
                <a:gd name="connsiteY133-268" fmla="*/ 5704 h 10000"/>
                <a:gd name="connsiteX134-269" fmla="*/ 0 w 10000"/>
                <a:gd name="connsiteY134-270" fmla="*/ 5704 h 10000"/>
                <a:gd name="connsiteX135-271" fmla="*/ 0 w 10000"/>
                <a:gd name="connsiteY135-272" fmla="*/ 5704 h 10000"/>
                <a:gd name="connsiteX136-273" fmla="*/ 0 w 10000"/>
                <a:gd name="connsiteY136-274" fmla="*/ 5741 h 10000"/>
                <a:gd name="connsiteX137-275" fmla="*/ 0 w 10000"/>
                <a:gd name="connsiteY137-276" fmla="*/ 5741 h 10000"/>
                <a:gd name="connsiteX138-277" fmla="*/ 0 w 10000"/>
                <a:gd name="connsiteY138-278" fmla="*/ 5741 h 10000"/>
                <a:gd name="connsiteX139-279" fmla="*/ 0 w 10000"/>
                <a:gd name="connsiteY139-280" fmla="*/ 5741 h 10000"/>
                <a:gd name="connsiteX140-281" fmla="*/ 0 w 10000"/>
                <a:gd name="connsiteY140-282" fmla="*/ 5741 h 10000"/>
                <a:gd name="connsiteX141-283" fmla="*/ 0 w 10000"/>
                <a:gd name="connsiteY141-284" fmla="*/ 5741 h 10000"/>
                <a:gd name="connsiteX142-285" fmla="*/ 0 w 10000"/>
                <a:gd name="connsiteY142-286" fmla="*/ 5741 h 10000"/>
                <a:gd name="connsiteX143-287" fmla="*/ 0 w 10000"/>
                <a:gd name="connsiteY143-288" fmla="*/ 5741 h 10000"/>
                <a:gd name="connsiteX144-289" fmla="*/ 0 w 10000"/>
                <a:gd name="connsiteY144-290" fmla="*/ 5778 h 10000"/>
                <a:gd name="connsiteX145-291" fmla="*/ 0 w 10000"/>
                <a:gd name="connsiteY145-292" fmla="*/ 5778 h 10000"/>
                <a:gd name="connsiteX146-293" fmla="*/ 0 w 10000"/>
                <a:gd name="connsiteY146-294" fmla="*/ 5778 h 10000"/>
                <a:gd name="connsiteX147-295" fmla="*/ 0 w 10000"/>
                <a:gd name="connsiteY147-296" fmla="*/ 5778 h 10000"/>
                <a:gd name="connsiteX148-297" fmla="*/ 0 w 10000"/>
                <a:gd name="connsiteY148-298" fmla="*/ 5778 h 10000"/>
                <a:gd name="connsiteX149-299" fmla="*/ 0 w 10000"/>
                <a:gd name="connsiteY149-300" fmla="*/ 5778 h 10000"/>
                <a:gd name="connsiteX150-301" fmla="*/ 0 w 10000"/>
                <a:gd name="connsiteY150-302" fmla="*/ 5778 h 10000"/>
                <a:gd name="connsiteX151-303" fmla="*/ 0 w 10000"/>
                <a:gd name="connsiteY151-304" fmla="*/ 5778 h 10000"/>
                <a:gd name="connsiteX152-305" fmla="*/ 0 w 10000"/>
                <a:gd name="connsiteY152-306" fmla="*/ 5815 h 10000"/>
                <a:gd name="connsiteX153-307" fmla="*/ 0 w 10000"/>
                <a:gd name="connsiteY153-308" fmla="*/ 5815 h 10000"/>
                <a:gd name="connsiteX154-309" fmla="*/ 2379 w 10000"/>
                <a:gd name="connsiteY154-310" fmla="*/ 10000 h 10000"/>
                <a:gd name="connsiteX155-311" fmla="*/ 1413 w 10000"/>
                <a:gd name="connsiteY155-312" fmla="*/ 6926 h 10000"/>
                <a:gd name="connsiteX156-313" fmla="*/ 6914 w 10000"/>
                <a:gd name="connsiteY156-314" fmla="*/ 1444 h 10000"/>
                <a:gd name="connsiteX157-315" fmla="*/ 10000 w 10000"/>
                <a:gd name="connsiteY157-316" fmla="*/ 2407 h 10000"/>
                <a:gd name="connsiteX158-317" fmla="*/ 5799 w 10000"/>
                <a:gd name="connsiteY158-318" fmla="*/ 0 h 10000"/>
                <a:gd name="connsiteX159-319" fmla="*/ 5799 w 10000"/>
                <a:gd name="connsiteY159-320" fmla="*/ 0 h 10000"/>
                <a:gd name="connsiteX160-321" fmla="*/ 5762 w 10000"/>
                <a:gd name="connsiteY160-322" fmla="*/ 0 h 10000"/>
                <a:gd name="connsiteX161-323" fmla="*/ 5762 w 10000"/>
                <a:gd name="connsiteY161-324" fmla="*/ 0 h 10000"/>
                <a:gd name="connsiteX162-325" fmla="*/ 5762 w 10000"/>
                <a:gd name="connsiteY162-326" fmla="*/ 0 h 10000"/>
                <a:gd name="connsiteX163-327" fmla="*/ 5762 w 10000"/>
                <a:gd name="connsiteY163-328" fmla="*/ 0 h 10000"/>
                <a:gd name="connsiteX164-329" fmla="*/ 5762 w 10000"/>
                <a:gd name="connsiteY164-330" fmla="*/ 0 h 10000"/>
                <a:gd name="connsiteX165-331" fmla="*/ 5762 w 10000"/>
                <a:gd name="connsiteY165-332" fmla="*/ 0 h 10000"/>
                <a:gd name="connsiteX166-333" fmla="*/ 5762 w 10000"/>
                <a:gd name="connsiteY166-334" fmla="*/ 0 h 10000"/>
                <a:gd name="connsiteX167-335" fmla="*/ 5762 w 10000"/>
                <a:gd name="connsiteY167-336" fmla="*/ 0 h 10000"/>
                <a:gd name="connsiteX168-337" fmla="*/ 5725 w 10000"/>
                <a:gd name="connsiteY168-338" fmla="*/ 0 h 10000"/>
                <a:gd name="connsiteX169-339" fmla="*/ 5725 w 10000"/>
                <a:gd name="connsiteY169-340" fmla="*/ 0 h 10000"/>
                <a:gd name="connsiteX170-341" fmla="*/ 5725 w 10000"/>
                <a:gd name="connsiteY170-342" fmla="*/ 0 h 10000"/>
                <a:gd name="connsiteX171-343" fmla="*/ 5725 w 10000"/>
                <a:gd name="connsiteY171-344" fmla="*/ 0 h 10000"/>
                <a:gd name="connsiteX172-345" fmla="*/ 5725 w 10000"/>
                <a:gd name="connsiteY172-346" fmla="*/ 0 h 10000"/>
                <a:gd name="connsiteX173-347" fmla="*/ 5725 w 10000"/>
                <a:gd name="connsiteY173-348" fmla="*/ 0 h 10000"/>
                <a:gd name="connsiteX174-349" fmla="*/ 5725 w 10000"/>
                <a:gd name="connsiteY174-350" fmla="*/ 0 h 10000"/>
                <a:gd name="connsiteX175-351" fmla="*/ 5725 w 10000"/>
                <a:gd name="connsiteY175-352" fmla="*/ 0 h 10000"/>
                <a:gd name="connsiteX176-353" fmla="*/ 5688 w 10000"/>
                <a:gd name="connsiteY176-354" fmla="*/ 0 h 10000"/>
                <a:gd name="connsiteX177-355" fmla="*/ 5688 w 10000"/>
                <a:gd name="connsiteY177-356" fmla="*/ 0 h 10000"/>
                <a:gd name="connsiteX178-357" fmla="*/ 5688 w 10000"/>
                <a:gd name="connsiteY178-358" fmla="*/ 0 h 10000"/>
                <a:gd name="connsiteX179-359" fmla="*/ 5688 w 10000"/>
                <a:gd name="connsiteY179-360" fmla="*/ 0 h 10000"/>
                <a:gd name="connsiteX180-361" fmla="*/ 5688 w 10000"/>
                <a:gd name="connsiteY180-362" fmla="*/ 0 h 10000"/>
                <a:gd name="connsiteX181-363" fmla="*/ 5688 w 10000"/>
                <a:gd name="connsiteY181-364" fmla="*/ 0 h 10000"/>
                <a:gd name="connsiteX182-365" fmla="*/ 5688 w 10000"/>
                <a:gd name="connsiteY182-366" fmla="*/ 0 h 10000"/>
                <a:gd name="connsiteX183-367" fmla="*/ 5688 w 10000"/>
                <a:gd name="connsiteY183-368" fmla="*/ 0 h 10000"/>
                <a:gd name="connsiteX184-369" fmla="*/ 5688 w 10000"/>
                <a:gd name="connsiteY184-370" fmla="*/ 0 h 10000"/>
                <a:gd name="connsiteX185-371" fmla="*/ 5651 w 10000"/>
                <a:gd name="connsiteY185-372" fmla="*/ 0 h 10000"/>
                <a:gd name="connsiteX186-373" fmla="*/ 5651 w 10000"/>
                <a:gd name="connsiteY186-374" fmla="*/ 0 h 10000"/>
                <a:gd name="connsiteX187-375" fmla="*/ 5651 w 10000"/>
                <a:gd name="connsiteY187-376" fmla="*/ 0 h 10000"/>
                <a:gd name="connsiteX188-377" fmla="*/ 5651 w 10000"/>
                <a:gd name="connsiteY188-378" fmla="*/ 0 h 10000"/>
                <a:gd name="connsiteX189-379" fmla="*/ 5651 w 10000"/>
                <a:gd name="connsiteY189-380" fmla="*/ 0 h 10000"/>
                <a:gd name="connsiteX190-381" fmla="*/ 5651 w 10000"/>
                <a:gd name="connsiteY190-382" fmla="*/ 0 h 10000"/>
                <a:gd name="connsiteX191-383" fmla="*/ 5651 w 10000"/>
                <a:gd name="connsiteY191-384" fmla="*/ 0 h 10000"/>
                <a:gd name="connsiteX192-385" fmla="*/ 5651 w 10000"/>
                <a:gd name="connsiteY192-386" fmla="*/ 0 h 10000"/>
                <a:gd name="connsiteX193-387" fmla="*/ 5613 w 10000"/>
                <a:gd name="connsiteY193-388" fmla="*/ 0 h 10000"/>
                <a:gd name="connsiteX194-389" fmla="*/ 5613 w 10000"/>
                <a:gd name="connsiteY194-390" fmla="*/ 0 h 10000"/>
                <a:gd name="connsiteX195-391" fmla="*/ 5613 w 10000"/>
                <a:gd name="connsiteY195-392" fmla="*/ 0 h 10000"/>
                <a:gd name="connsiteX196-393" fmla="*/ 5613 w 10000"/>
                <a:gd name="connsiteY196-394" fmla="*/ 0 h 10000"/>
                <a:gd name="connsiteX197-395" fmla="*/ 5613 w 10000"/>
                <a:gd name="connsiteY197-396" fmla="*/ 0 h 10000"/>
                <a:gd name="connsiteX198-397" fmla="*/ 5613 w 10000"/>
                <a:gd name="connsiteY198-398" fmla="*/ 0 h 10000"/>
                <a:gd name="connsiteX199-399" fmla="*/ 5613 w 10000"/>
                <a:gd name="connsiteY199-400" fmla="*/ 0 h 10000"/>
                <a:gd name="connsiteX200-401" fmla="*/ 5613 w 10000"/>
                <a:gd name="connsiteY200-402" fmla="*/ 0 h 10000"/>
                <a:gd name="connsiteX201-403" fmla="*/ 5576 w 10000"/>
                <a:gd name="connsiteY201-404" fmla="*/ 0 h 10000"/>
                <a:gd name="connsiteX202-405" fmla="*/ 5576 w 10000"/>
                <a:gd name="connsiteY202-406" fmla="*/ 0 h 10000"/>
                <a:gd name="connsiteX203-407" fmla="*/ 5576 w 10000"/>
                <a:gd name="connsiteY203-408" fmla="*/ 0 h 10000"/>
                <a:gd name="connsiteX204-409" fmla="*/ 5576 w 10000"/>
                <a:gd name="connsiteY204-410" fmla="*/ 0 h 10000"/>
                <a:gd name="connsiteX205-411" fmla="*/ 5576 w 10000"/>
                <a:gd name="connsiteY205-412" fmla="*/ 0 h 10000"/>
                <a:gd name="connsiteX206-413" fmla="*/ 5576 w 10000"/>
                <a:gd name="connsiteY206-414" fmla="*/ 0 h 10000"/>
                <a:gd name="connsiteX207-415" fmla="*/ 5576 w 10000"/>
                <a:gd name="connsiteY207-416" fmla="*/ 0 h 10000"/>
                <a:gd name="connsiteX208-417" fmla="*/ 5576 w 10000"/>
                <a:gd name="connsiteY208-418" fmla="*/ 0 h 10000"/>
                <a:gd name="connsiteX209-419" fmla="*/ 5576 w 10000"/>
                <a:gd name="connsiteY209-420" fmla="*/ 0 h 10000"/>
                <a:gd name="connsiteX210-421" fmla="*/ 5539 w 10000"/>
                <a:gd name="connsiteY210-422" fmla="*/ 0 h 10000"/>
                <a:gd name="connsiteX211-423" fmla="*/ 5539 w 10000"/>
                <a:gd name="connsiteY211-424" fmla="*/ 0 h 10000"/>
                <a:gd name="connsiteX212-425" fmla="*/ 5539 w 10000"/>
                <a:gd name="connsiteY212-426" fmla="*/ 0 h 10000"/>
                <a:gd name="connsiteX213-427" fmla="*/ 5539 w 10000"/>
                <a:gd name="connsiteY213-428" fmla="*/ 0 h 10000"/>
                <a:gd name="connsiteX214-429" fmla="*/ 5539 w 10000"/>
                <a:gd name="connsiteY214-430" fmla="*/ 0 h 10000"/>
                <a:gd name="connsiteX215-431" fmla="*/ 5539 w 10000"/>
                <a:gd name="connsiteY215-432" fmla="*/ 0 h 10000"/>
                <a:gd name="connsiteX216-433" fmla="*/ 5539 w 10000"/>
                <a:gd name="connsiteY216-434" fmla="*/ 0 h 10000"/>
                <a:gd name="connsiteX217-435" fmla="*/ 5539 w 10000"/>
                <a:gd name="connsiteY217-436" fmla="*/ 0 h 10000"/>
                <a:gd name="connsiteX218-437" fmla="*/ 5539 w 10000"/>
                <a:gd name="connsiteY218-438" fmla="*/ 0 h 10000"/>
                <a:gd name="connsiteX219-439" fmla="*/ 5502 w 10000"/>
                <a:gd name="connsiteY219-440" fmla="*/ 0 h 10000"/>
                <a:gd name="connsiteX220-441" fmla="*/ 5502 w 10000"/>
                <a:gd name="connsiteY220-442" fmla="*/ 0 h 10000"/>
                <a:gd name="connsiteX221-443" fmla="*/ 5502 w 10000"/>
                <a:gd name="connsiteY221-444" fmla="*/ 0 h 10000"/>
                <a:gd name="connsiteX222-445" fmla="*/ 5502 w 10000"/>
                <a:gd name="connsiteY222-446" fmla="*/ 0 h 10000"/>
                <a:gd name="connsiteX223-447" fmla="*/ 5502 w 10000"/>
                <a:gd name="connsiteY223-448" fmla="*/ 0 h 10000"/>
                <a:gd name="connsiteX224-449" fmla="*/ 5502 w 10000"/>
                <a:gd name="connsiteY224-450" fmla="*/ 0 h 10000"/>
                <a:gd name="connsiteX225-451" fmla="*/ 5502 w 10000"/>
                <a:gd name="connsiteY225-452" fmla="*/ 0 h 10000"/>
                <a:gd name="connsiteX226-453" fmla="*/ 5502 w 10000"/>
                <a:gd name="connsiteY226-454" fmla="*/ 0 h 10000"/>
                <a:gd name="connsiteX227-455" fmla="*/ 5465 w 10000"/>
                <a:gd name="connsiteY227-456"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Lst>
              <a:rect l="l" t="t" r="r" b="b"/>
              <a:pathLst>
                <a:path w="10000" h="10000">
                  <a:moveTo>
                    <a:pt x="5465" y="0"/>
                  </a:moveTo>
                  <a:lnTo>
                    <a:pt x="5465" y="0"/>
                  </a:lnTo>
                  <a:lnTo>
                    <a:pt x="5465" y="0"/>
                  </a:lnTo>
                  <a:lnTo>
                    <a:pt x="5465" y="0"/>
                  </a:lnTo>
                  <a:lnTo>
                    <a:pt x="5465" y="0"/>
                  </a:lnTo>
                  <a:lnTo>
                    <a:pt x="5465" y="0"/>
                  </a:lnTo>
                  <a:lnTo>
                    <a:pt x="5465" y="0"/>
                  </a:lnTo>
                  <a:lnTo>
                    <a:pt x="5428" y="0"/>
                  </a:lnTo>
                  <a:lnTo>
                    <a:pt x="5428" y="0"/>
                  </a:lnTo>
                  <a:lnTo>
                    <a:pt x="5428" y="0"/>
                  </a:lnTo>
                  <a:lnTo>
                    <a:pt x="5428" y="0"/>
                  </a:lnTo>
                  <a:lnTo>
                    <a:pt x="5428" y="0"/>
                  </a:lnTo>
                  <a:lnTo>
                    <a:pt x="5428" y="0"/>
                  </a:lnTo>
                  <a:lnTo>
                    <a:pt x="5428" y="0"/>
                  </a:lnTo>
                  <a:lnTo>
                    <a:pt x="5428" y="0"/>
                  </a:lnTo>
                  <a:lnTo>
                    <a:pt x="5390" y="0"/>
                  </a:lnTo>
                  <a:lnTo>
                    <a:pt x="5390" y="0"/>
                  </a:lnTo>
                  <a:lnTo>
                    <a:pt x="5390" y="0"/>
                  </a:lnTo>
                  <a:lnTo>
                    <a:pt x="5390" y="0"/>
                  </a:lnTo>
                  <a:lnTo>
                    <a:pt x="5390" y="0"/>
                  </a:lnTo>
                  <a:lnTo>
                    <a:pt x="5390" y="0"/>
                  </a:lnTo>
                  <a:lnTo>
                    <a:pt x="5390" y="0"/>
                  </a:lnTo>
                  <a:lnTo>
                    <a:pt x="5390" y="0"/>
                  </a:lnTo>
                  <a:lnTo>
                    <a:pt x="5390" y="0"/>
                  </a:lnTo>
                  <a:lnTo>
                    <a:pt x="5353" y="0"/>
                  </a:lnTo>
                  <a:lnTo>
                    <a:pt x="5353" y="0"/>
                  </a:lnTo>
                  <a:lnTo>
                    <a:pt x="5353" y="0"/>
                  </a:lnTo>
                  <a:lnTo>
                    <a:pt x="5353" y="0"/>
                  </a:lnTo>
                  <a:lnTo>
                    <a:pt x="5353" y="0"/>
                  </a:lnTo>
                  <a:lnTo>
                    <a:pt x="5353" y="0"/>
                  </a:lnTo>
                  <a:lnTo>
                    <a:pt x="5316" y="0"/>
                  </a:lnTo>
                  <a:lnTo>
                    <a:pt x="5316" y="0"/>
                  </a:lnTo>
                  <a:lnTo>
                    <a:pt x="5316" y="0"/>
                  </a:lnTo>
                  <a:lnTo>
                    <a:pt x="5316" y="0"/>
                  </a:lnTo>
                  <a:lnTo>
                    <a:pt x="5316" y="0"/>
                  </a:lnTo>
                  <a:lnTo>
                    <a:pt x="5316" y="0"/>
                  </a:lnTo>
                  <a:lnTo>
                    <a:pt x="5316" y="0"/>
                  </a:lnTo>
                  <a:lnTo>
                    <a:pt x="5279" y="0"/>
                  </a:lnTo>
                  <a:cubicBezTo>
                    <a:pt x="4907" y="37"/>
                    <a:pt x="4535" y="74"/>
                    <a:pt x="4164" y="185"/>
                  </a:cubicBezTo>
                  <a:lnTo>
                    <a:pt x="4164" y="185"/>
                  </a:lnTo>
                  <a:cubicBezTo>
                    <a:pt x="3532" y="333"/>
                    <a:pt x="2900" y="593"/>
                    <a:pt x="2379" y="963"/>
                  </a:cubicBezTo>
                  <a:cubicBezTo>
                    <a:pt x="1655" y="1385"/>
                    <a:pt x="1414" y="1770"/>
                    <a:pt x="929" y="2407"/>
                  </a:cubicBezTo>
                  <a:cubicBezTo>
                    <a:pt x="595" y="2926"/>
                    <a:pt x="297" y="3519"/>
                    <a:pt x="149" y="4185"/>
                  </a:cubicBezTo>
                  <a:lnTo>
                    <a:pt x="149" y="4185"/>
                  </a:lnTo>
                  <a:cubicBezTo>
                    <a:pt x="37" y="4519"/>
                    <a:pt x="0" y="4926"/>
                    <a:pt x="0" y="5296"/>
                  </a:cubicBezTo>
                  <a:lnTo>
                    <a:pt x="0" y="5296"/>
                  </a:lnTo>
                  <a:lnTo>
                    <a:pt x="0" y="5296"/>
                  </a:lnTo>
                  <a:lnTo>
                    <a:pt x="0" y="5296"/>
                  </a:lnTo>
                  <a:lnTo>
                    <a:pt x="0" y="5333"/>
                  </a:lnTo>
                  <a:lnTo>
                    <a:pt x="0" y="5333"/>
                  </a:lnTo>
                  <a:lnTo>
                    <a:pt x="0" y="5333"/>
                  </a:lnTo>
                  <a:lnTo>
                    <a:pt x="0" y="5333"/>
                  </a:lnTo>
                  <a:lnTo>
                    <a:pt x="0" y="5370"/>
                  </a:lnTo>
                  <a:lnTo>
                    <a:pt x="0" y="5370"/>
                  </a:lnTo>
                  <a:lnTo>
                    <a:pt x="0" y="5370"/>
                  </a:lnTo>
                  <a:lnTo>
                    <a:pt x="0" y="5370"/>
                  </a:lnTo>
                  <a:lnTo>
                    <a:pt x="0" y="5370"/>
                  </a:lnTo>
                  <a:lnTo>
                    <a:pt x="0" y="5370"/>
                  </a:lnTo>
                  <a:lnTo>
                    <a:pt x="0" y="5370"/>
                  </a:lnTo>
                  <a:lnTo>
                    <a:pt x="0" y="5370"/>
                  </a:lnTo>
                  <a:lnTo>
                    <a:pt x="0" y="5370"/>
                  </a:lnTo>
                  <a:lnTo>
                    <a:pt x="0" y="5407"/>
                  </a:lnTo>
                  <a:lnTo>
                    <a:pt x="0" y="5407"/>
                  </a:lnTo>
                  <a:lnTo>
                    <a:pt x="0" y="5407"/>
                  </a:lnTo>
                  <a:lnTo>
                    <a:pt x="0" y="5407"/>
                  </a:lnTo>
                  <a:lnTo>
                    <a:pt x="0" y="5407"/>
                  </a:lnTo>
                  <a:lnTo>
                    <a:pt x="0" y="5407"/>
                  </a:lnTo>
                  <a:lnTo>
                    <a:pt x="0" y="5407"/>
                  </a:lnTo>
                  <a:lnTo>
                    <a:pt x="0" y="5407"/>
                  </a:lnTo>
                  <a:lnTo>
                    <a:pt x="0" y="5444"/>
                  </a:lnTo>
                  <a:lnTo>
                    <a:pt x="0" y="5444"/>
                  </a:lnTo>
                  <a:lnTo>
                    <a:pt x="0" y="5444"/>
                  </a:lnTo>
                  <a:lnTo>
                    <a:pt x="0" y="5444"/>
                  </a:lnTo>
                  <a:lnTo>
                    <a:pt x="0" y="5444"/>
                  </a:lnTo>
                  <a:lnTo>
                    <a:pt x="0" y="5444"/>
                  </a:lnTo>
                  <a:lnTo>
                    <a:pt x="0" y="5444"/>
                  </a:lnTo>
                  <a:lnTo>
                    <a:pt x="0" y="5444"/>
                  </a:lnTo>
                  <a:lnTo>
                    <a:pt x="0" y="5481"/>
                  </a:lnTo>
                  <a:lnTo>
                    <a:pt x="0" y="5481"/>
                  </a:lnTo>
                  <a:lnTo>
                    <a:pt x="0" y="5481"/>
                  </a:lnTo>
                  <a:lnTo>
                    <a:pt x="0" y="5481"/>
                  </a:lnTo>
                  <a:lnTo>
                    <a:pt x="0" y="5481"/>
                  </a:lnTo>
                  <a:lnTo>
                    <a:pt x="0" y="5481"/>
                  </a:lnTo>
                  <a:lnTo>
                    <a:pt x="0" y="5481"/>
                  </a:lnTo>
                  <a:lnTo>
                    <a:pt x="0" y="5481"/>
                  </a:lnTo>
                  <a:lnTo>
                    <a:pt x="0" y="5519"/>
                  </a:lnTo>
                  <a:lnTo>
                    <a:pt x="0" y="5519"/>
                  </a:lnTo>
                  <a:lnTo>
                    <a:pt x="0" y="5519"/>
                  </a:lnTo>
                  <a:lnTo>
                    <a:pt x="0" y="5519"/>
                  </a:lnTo>
                  <a:lnTo>
                    <a:pt x="0" y="5519"/>
                  </a:lnTo>
                  <a:lnTo>
                    <a:pt x="0" y="5519"/>
                  </a:lnTo>
                  <a:lnTo>
                    <a:pt x="0" y="5519"/>
                  </a:lnTo>
                  <a:lnTo>
                    <a:pt x="0" y="5519"/>
                  </a:lnTo>
                  <a:lnTo>
                    <a:pt x="0" y="5519"/>
                  </a:lnTo>
                  <a:lnTo>
                    <a:pt x="0" y="5519"/>
                  </a:lnTo>
                  <a:lnTo>
                    <a:pt x="0" y="5556"/>
                  </a:lnTo>
                  <a:lnTo>
                    <a:pt x="0" y="5556"/>
                  </a:lnTo>
                  <a:lnTo>
                    <a:pt x="0" y="5556"/>
                  </a:lnTo>
                  <a:lnTo>
                    <a:pt x="0" y="5556"/>
                  </a:lnTo>
                  <a:lnTo>
                    <a:pt x="0" y="5556"/>
                  </a:lnTo>
                  <a:lnTo>
                    <a:pt x="0" y="5556"/>
                  </a:lnTo>
                  <a:lnTo>
                    <a:pt x="0" y="5556"/>
                  </a:lnTo>
                  <a:lnTo>
                    <a:pt x="0" y="5556"/>
                  </a:lnTo>
                  <a:lnTo>
                    <a:pt x="0" y="5593"/>
                  </a:lnTo>
                  <a:lnTo>
                    <a:pt x="0" y="5593"/>
                  </a:lnTo>
                  <a:lnTo>
                    <a:pt x="0" y="5593"/>
                  </a:lnTo>
                  <a:lnTo>
                    <a:pt x="0" y="5593"/>
                  </a:lnTo>
                  <a:lnTo>
                    <a:pt x="0" y="5593"/>
                  </a:lnTo>
                  <a:lnTo>
                    <a:pt x="0" y="5593"/>
                  </a:lnTo>
                  <a:lnTo>
                    <a:pt x="0" y="5593"/>
                  </a:lnTo>
                  <a:lnTo>
                    <a:pt x="0" y="5593"/>
                  </a:lnTo>
                  <a:lnTo>
                    <a:pt x="0" y="5630"/>
                  </a:lnTo>
                  <a:lnTo>
                    <a:pt x="0" y="5630"/>
                  </a:lnTo>
                  <a:lnTo>
                    <a:pt x="0" y="5630"/>
                  </a:lnTo>
                  <a:lnTo>
                    <a:pt x="0" y="5630"/>
                  </a:lnTo>
                  <a:lnTo>
                    <a:pt x="0" y="5630"/>
                  </a:lnTo>
                  <a:lnTo>
                    <a:pt x="0" y="5630"/>
                  </a:lnTo>
                  <a:lnTo>
                    <a:pt x="0" y="5630"/>
                  </a:lnTo>
                  <a:lnTo>
                    <a:pt x="0" y="5630"/>
                  </a:lnTo>
                  <a:lnTo>
                    <a:pt x="0" y="5667"/>
                  </a:lnTo>
                  <a:lnTo>
                    <a:pt x="0" y="5667"/>
                  </a:lnTo>
                  <a:lnTo>
                    <a:pt x="0" y="5667"/>
                  </a:lnTo>
                  <a:lnTo>
                    <a:pt x="0" y="5667"/>
                  </a:lnTo>
                  <a:lnTo>
                    <a:pt x="0" y="5667"/>
                  </a:lnTo>
                  <a:lnTo>
                    <a:pt x="0" y="5667"/>
                  </a:lnTo>
                  <a:lnTo>
                    <a:pt x="0" y="5667"/>
                  </a:lnTo>
                  <a:lnTo>
                    <a:pt x="0" y="5667"/>
                  </a:lnTo>
                  <a:lnTo>
                    <a:pt x="0" y="5667"/>
                  </a:lnTo>
                  <a:lnTo>
                    <a:pt x="0" y="5704"/>
                  </a:lnTo>
                  <a:lnTo>
                    <a:pt x="0" y="5704"/>
                  </a:lnTo>
                  <a:lnTo>
                    <a:pt x="0" y="5704"/>
                  </a:lnTo>
                  <a:lnTo>
                    <a:pt x="0" y="5704"/>
                  </a:lnTo>
                  <a:lnTo>
                    <a:pt x="0" y="5704"/>
                  </a:lnTo>
                  <a:lnTo>
                    <a:pt x="0" y="5704"/>
                  </a:lnTo>
                  <a:lnTo>
                    <a:pt x="0" y="5704"/>
                  </a:lnTo>
                  <a:lnTo>
                    <a:pt x="0" y="5704"/>
                  </a:lnTo>
                  <a:lnTo>
                    <a:pt x="0" y="5741"/>
                  </a:lnTo>
                  <a:lnTo>
                    <a:pt x="0" y="5741"/>
                  </a:lnTo>
                  <a:lnTo>
                    <a:pt x="0" y="5741"/>
                  </a:lnTo>
                  <a:lnTo>
                    <a:pt x="0" y="5741"/>
                  </a:lnTo>
                  <a:lnTo>
                    <a:pt x="0" y="5741"/>
                  </a:lnTo>
                  <a:lnTo>
                    <a:pt x="0" y="5741"/>
                  </a:lnTo>
                  <a:lnTo>
                    <a:pt x="0" y="5741"/>
                  </a:lnTo>
                  <a:lnTo>
                    <a:pt x="0" y="5741"/>
                  </a:lnTo>
                  <a:lnTo>
                    <a:pt x="0" y="5778"/>
                  </a:lnTo>
                  <a:lnTo>
                    <a:pt x="0" y="5778"/>
                  </a:lnTo>
                  <a:lnTo>
                    <a:pt x="0" y="5778"/>
                  </a:lnTo>
                  <a:lnTo>
                    <a:pt x="0" y="5778"/>
                  </a:lnTo>
                  <a:lnTo>
                    <a:pt x="0" y="5778"/>
                  </a:lnTo>
                  <a:lnTo>
                    <a:pt x="0" y="5778"/>
                  </a:lnTo>
                  <a:lnTo>
                    <a:pt x="0" y="5778"/>
                  </a:lnTo>
                  <a:lnTo>
                    <a:pt x="0" y="5778"/>
                  </a:lnTo>
                  <a:lnTo>
                    <a:pt x="0" y="5815"/>
                  </a:lnTo>
                  <a:lnTo>
                    <a:pt x="0" y="5815"/>
                  </a:lnTo>
                  <a:cubicBezTo>
                    <a:pt x="112" y="7556"/>
                    <a:pt x="1004" y="9074"/>
                    <a:pt x="2379" y="10000"/>
                  </a:cubicBezTo>
                  <a:cubicBezTo>
                    <a:pt x="1784" y="9111"/>
                    <a:pt x="1413" y="8074"/>
                    <a:pt x="1413" y="6926"/>
                  </a:cubicBezTo>
                  <a:cubicBezTo>
                    <a:pt x="1413" y="3889"/>
                    <a:pt x="3866" y="1444"/>
                    <a:pt x="6914" y="1444"/>
                  </a:cubicBezTo>
                  <a:cubicBezTo>
                    <a:pt x="8067" y="1444"/>
                    <a:pt x="9145" y="1778"/>
                    <a:pt x="10000" y="2407"/>
                  </a:cubicBezTo>
                  <a:cubicBezTo>
                    <a:pt x="9071" y="1037"/>
                    <a:pt x="7546" y="111"/>
                    <a:pt x="5799" y="0"/>
                  </a:cubicBezTo>
                  <a:lnTo>
                    <a:pt x="5799" y="0"/>
                  </a:lnTo>
                  <a:lnTo>
                    <a:pt x="5762" y="0"/>
                  </a:lnTo>
                  <a:lnTo>
                    <a:pt x="5762" y="0"/>
                  </a:lnTo>
                  <a:lnTo>
                    <a:pt x="5762" y="0"/>
                  </a:lnTo>
                  <a:lnTo>
                    <a:pt x="5762" y="0"/>
                  </a:lnTo>
                  <a:lnTo>
                    <a:pt x="5762" y="0"/>
                  </a:lnTo>
                  <a:lnTo>
                    <a:pt x="5762" y="0"/>
                  </a:lnTo>
                  <a:lnTo>
                    <a:pt x="5762" y="0"/>
                  </a:lnTo>
                  <a:lnTo>
                    <a:pt x="5762" y="0"/>
                  </a:lnTo>
                  <a:lnTo>
                    <a:pt x="5725" y="0"/>
                  </a:lnTo>
                  <a:lnTo>
                    <a:pt x="5725" y="0"/>
                  </a:lnTo>
                  <a:lnTo>
                    <a:pt x="5725" y="0"/>
                  </a:lnTo>
                  <a:lnTo>
                    <a:pt x="5725" y="0"/>
                  </a:lnTo>
                  <a:lnTo>
                    <a:pt x="5725" y="0"/>
                  </a:lnTo>
                  <a:lnTo>
                    <a:pt x="5725" y="0"/>
                  </a:lnTo>
                  <a:lnTo>
                    <a:pt x="5725" y="0"/>
                  </a:lnTo>
                  <a:lnTo>
                    <a:pt x="5725" y="0"/>
                  </a:lnTo>
                  <a:lnTo>
                    <a:pt x="5688" y="0"/>
                  </a:lnTo>
                  <a:lnTo>
                    <a:pt x="5688" y="0"/>
                  </a:lnTo>
                  <a:lnTo>
                    <a:pt x="5688" y="0"/>
                  </a:lnTo>
                  <a:lnTo>
                    <a:pt x="5688" y="0"/>
                  </a:lnTo>
                  <a:lnTo>
                    <a:pt x="5688" y="0"/>
                  </a:lnTo>
                  <a:lnTo>
                    <a:pt x="5688" y="0"/>
                  </a:lnTo>
                  <a:lnTo>
                    <a:pt x="5688" y="0"/>
                  </a:lnTo>
                  <a:lnTo>
                    <a:pt x="5688" y="0"/>
                  </a:lnTo>
                  <a:lnTo>
                    <a:pt x="5688" y="0"/>
                  </a:lnTo>
                  <a:lnTo>
                    <a:pt x="5651" y="0"/>
                  </a:lnTo>
                  <a:lnTo>
                    <a:pt x="5651" y="0"/>
                  </a:lnTo>
                  <a:lnTo>
                    <a:pt x="5651" y="0"/>
                  </a:lnTo>
                  <a:lnTo>
                    <a:pt x="5651" y="0"/>
                  </a:lnTo>
                  <a:lnTo>
                    <a:pt x="5651" y="0"/>
                  </a:lnTo>
                  <a:lnTo>
                    <a:pt x="5651" y="0"/>
                  </a:lnTo>
                  <a:lnTo>
                    <a:pt x="5651" y="0"/>
                  </a:lnTo>
                  <a:lnTo>
                    <a:pt x="5651" y="0"/>
                  </a:lnTo>
                  <a:lnTo>
                    <a:pt x="5613" y="0"/>
                  </a:lnTo>
                  <a:lnTo>
                    <a:pt x="5613" y="0"/>
                  </a:lnTo>
                  <a:lnTo>
                    <a:pt x="5613" y="0"/>
                  </a:lnTo>
                  <a:lnTo>
                    <a:pt x="5613" y="0"/>
                  </a:lnTo>
                  <a:lnTo>
                    <a:pt x="5613" y="0"/>
                  </a:lnTo>
                  <a:lnTo>
                    <a:pt x="5613" y="0"/>
                  </a:lnTo>
                  <a:lnTo>
                    <a:pt x="5613" y="0"/>
                  </a:lnTo>
                  <a:lnTo>
                    <a:pt x="5613" y="0"/>
                  </a:lnTo>
                  <a:lnTo>
                    <a:pt x="5576" y="0"/>
                  </a:lnTo>
                  <a:lnTo>
                    <a:pt x="5576" y="0"/>
                  </a:lnTo>
                  <a:lnTo>
                    <a:pt x="5576" y="0"/>
                  </a:lnTo>
                  <a:lnTo>
                    <a:pt x="5576" y="0"/>
                  </a:lnTo>
                  <a:lnTo>
                    <a:pt x="5576" y="0"/>
                  </a:lnTo>
                  <a:lnTo>
                    <a:pt x="5576" y="0"/>
                  </a:lnTo>
                  <a:lnTo>
                    <a:pt x="5576" y="0"/>
                  </a:lnTo>
                  <a:lnTo>
                    <a:pt x="5576" y="0"/>
                  </a:lnTo>
                  <a:lnTo>
                    <a:pt x="5576" y="0"/>
                  </a:lnTo>
                  <a:lnTo>
                    <a:pt x="5539" y="0"/>
                  </a:lnTo>
                  <a:lnTo>
                    <a:pt x="5539" y="0"/>
                  </a:lnTo>
                  <a:lnTo>
                    <a:pt x="5539" y="0"/>
                  </a:lnTo>
                  <a:lnTo>
                    <a:pt x="5539" y="0"/>
                  </a:lnTo>
                  <a:lnTo>
                    <a:pt x="5539" y="0"/>
                  </a:lnTo>
                  <a:lnTo>
                    <a:pt x="5539" y="0"/>
                  </a:lnTo>
                  <a:lnTo>
                    <a:pt x="5539" y="0"/>
                  </a:lnTo>
                  <a:lnTo>
                    <a:pt x="5539" y="0"/>
                  </a:lnTo>
                  <a:lnTo>
                    <a:pt x="5539" y="0"/>
                  </a:lnTo>
                  <a:lnTo>
                    <a:pt x="5502" y="0"/>
                  </a:lnTo>
                  <a:lnTo>
                    <a:pt x="5502" y="0"/>
                  </a:lnTo>
                  <a:lnTo>
                    <a:pt x="5502" y="0"/>
                  </a:lnTo>
                  <a:lnTo>
                    <a:pt x="5502" y="0"/>
                  </a:lnTo>
                  <a:lnTo>
                    <a:pt x="5502" y="0"/>
                  </a:lnTo>
                  <a:lnTo>
                    <a:pt x="5502" y="0"/>
                  </a:lnTo>
                  <a:lnTo>
                    <a:pt x="5502" y="0"/>
                  </a:lnTo>
                  <a:lnTo>
                    <a:pt x="5502" y="0"/>
                  </a:lnTo>
                  <a:lnTo>
                    <a:pt x="5465" y="0"/>
                  </a:lnTo>
                </a:path>
              </a:pathLst>
            </a:custGeom>
            <a:solidFill>
              <a:srgbClr val="008080"/>
            </a:solidFill>
            <a:ln>
              <a:solidFill>
                <a:srgbClr val="008080"/>
              </a:solidFill>
            </a:ln>
          </p:spPr>
          <p:txBody>
            <a:bodyPr vert="horz" wrap="square" lIns="91440" tIns="45720" rIns="91440" bIns="45720" numCol="1" anchor="t" anchorCtr="0" compatLnSpc="1"/>
            <a:lstStyle/>
            <a:p>
              <a:endParaRPr lang="zh-CN" altLang="en-US" sz="2400"/>
            </a:p>
          </p:txBody>
        </p:sp>
        <p:sp>
          <p:nvSpPr>
            <p:cNvPr id="35" name="Freeform 88"/>
            <p:cNvSpPr>
              <a:spLocks noEditPoints="1"/>
            </p:cNvSpPr>
            <p:nvPr/>
          </p:nvSpPr>
          <p:spPr bwMode="auto">
            <a:xfrm>
              <a:off x="3802014" y="2241510"/>
              <a:ext cx="686991" cy="347663"/>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grpSp>
        <p:nvGrpSpPr>
          <p:cNvPr id="36" name="组合 35"/>
          <p:cNvGrpSpPr/>
          <p:nvPr/>
        </p:nvGrpSpPr>
        <p:grpSpPr>
          <a:xfrm>
            <a:off x="9175513" y="2293989"/>
            <a:ext cx="720000" cy="720000"/>
            <a:chOff x="3424587" y="1703348"/>
            <a:chExt cx="1441847" cy="1441847"/>
          </a:xfrm>
        </p:grpSpPr>
        <p:sp>
          <p:nvSpPr>
            <p:cNvPr id="37" name="Oval 40"/>
            <p:cNvSpPr>
              <a:spLocks noChangeArrowheads="1"/>
            </p:cNvSpPr>
            <p:nvPr/>
          </p:nvSpPr>
          <p:spPr bwMode="auto">
            <a:xfrm>
              <a:off x="3424587" y="1703348"/>
              <a:ext cx="1441847" cy="1441847"/>
            </a:xfrm>
            <a:prstGeom prst="ellipse">
              <a:avLst/>
            </a:prstGeom>
            <a:solidFill>
              <a:schemeClr val="bg1">
                <a:lumMod val="65000"/>
              </a:schemeClr>
            </a:solidFill>
            <a:ln>
              <a:noFill/>
            </a:ln>
          </p:spPr>
          <p:txBody>
            <a:bodyPr vert="horz" wrap="square" lIns="91440" tIns="45720" rIns="91440" bIns="45720" numCol="1" anchor="t" anchorCtr="0" compatLnSpc="1"/>
            <a:lstStyle/>
            <a:p>
              <a:endParaRPr lang="zh-CN" altLang="en-US" sz="2400"/>
            </a:p>
          </p:txBody>
        </p:sp>
        <p:sp>
          <p:nvSpPr>
            <p:cNvPr id="38" name="Oval 41"/>
            <p:cNvSpPr>
              <a:spLocks noChangeArrowheads="1"/>
            </p:cNvSpPr>
            <p:nvPr/>
          </p:nvSpPr>
          <p:spPr bwMode="auto">
            <a:xfrm>
              <a:off x="3519836" y="1795027"/>
              <a:ext cx="1254919" cy="1259681"/>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sz="2400"/>
            </a:p>
          </p:txBody>
        </p:sp>
        <p:sp>
          <p:nvSpPr>
            <p:cNvPr id="39" name="Oval 42"/>
            <p:cNvSpPr>
              <a:spLocks noChangeArrowheads="1"/>
            </p:cNvSpPr>
            <p:nvPr/>
          </p:nvSpPr>
          <p:spPr bwMode="auto">
            <a:xfrm>
              <a:off x="3607943" y="1883133"/>
              <a:ext cx="1078706" cy="1083469"/>
            </a:xfrm>
            <a:prstGeom prst="ellipse">
              <a:avLst/>
            </a:prstGeom>
            <a:solidFill>
              <a:schemeClr val="accent5">
                <a:lumMod val="50000"/>
              </a:schemeClr>
            </a:solidFill>
            <a:ln>
              <a:noFill/>
            </a:ln>
          </p:spPr>
          <p:txBody>
            <a:bodyPr vert="horz" wrap="square" lIns="91440" tIns="45720" rIns="91440" bIns="45720" numCol="1" anchor="t" anchorCtr="0" compatLnSpc="1"/>
            <a:lstStyle/>
            <a:p>
              <a:endParaRPr lang="zh-CN" altLang="en-US" sz="2400"/>
            </a:p>
          </p:txBody>
        </p:sp>
        <p:sp>
          <p:nvSpPr>
            <p:cNvPr id="40" name="Freeform 53"/>
            <p:cNvSpPr>
              <a:spLocks noEditPoints="1"/>
            </p:cNvSpPr>
            <p:nvPr/>
          </p:nvSpPr>
          <p:spPr bwMode="auto">
            <a:xfrm>
              <a:off x="3607943" y="1883133"/>
              <a:ext cx="570310" cy="573881"/>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1" name="Freeform 54"/>
            <p:cNvSpPr/>
            <p:nvPr/>
          </p:nvSpPr>
          <p:spPr bwMode="auto">
            <a:xfrm>
              <a:off x="3607943" y="1883133"/>
              <a:ext cx="983456" cy="988219"/>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 name="connsiteX0" fmla="*/ 5465 w 10000"/>
                <a:gd name="connsiteY0" fmla="*/ 0 h 10000"/>
                <a:gd name="connsiteX1" fmla="*/ 5465 w 10000"/>
                <a:gd name="connsiteY1" fmla="*/ 0 h 10000"/>
                <a:gd name="connsiteX2" fmla="*/ 5465 w 10000"/>
                <a:gd name="connsiteY2" fmla="*/ 0 h 10000"/>
                <a:gd name="connsiteX3" fmla="*/ 5465 w 10000"/>
                <a:gd name="connsiteY3" fmla="*/ 0 h 10000"/>
                <a:gd name="connsiteX4" fmla="*/ 5465 w 10000"/>
                <a:gd name="connsiteY4" fmla="*/ 0 h 10000"/>
                <a:gd name="connsiteX5" fmla="*/ 5465 w 10000"/>
                <a:gd name="connsiteY5" fmla="*/ 0 h 10000"/>
                <a:gd name="connsiteX6" fmla="*/ 5465 w 10000"/>
                <a:gd name="connsiteY6" fmla="*/ 0 h 10000"/>
                <a:gd name="connsiteX7" fmla="*/ 5428 w 10000"/>
                <a:gd name="connsiteY7" fmla="*/ 0 h 10000"/>
                <a:gd name="connsiteX8" fmla="*/ 5428 w 10000"/>
                <a:gd name="connsiteY8" fmla="*/ 0 h 10000"/>
                <a:gd name="connsiteX9" fmla="*/ 5428 w 10000"/>
                <a:gd name="connsiteY9" fmla="*/ 0 h 10000"/>
                <a:gd name="connsiteX10" fmla="*/ 5428 w 10000"/>
                <a:gd name="connsiteY10" fmla="*/ 0 h 10000"/>
                <a:gd name="connsiteX11" fmla="*/ 5428 w 10000"/>
                <a:gd name="connsiteY11" fmla="*/ 0 h 10000"/>
                <a:gd name="connsiteX12" fmla="*/ 5428 w 10000"/>
                <a:gd name="connsiteY12" fmla="*/ 0 h 10000"/>
                <a:gd name="connsiteX13" fmla="*/ 5428 w 10000"/>
                <a:gd name="connsiteY13" fmla="*/ 0 h 10000"/>
                <a:gd name="connsiteX14" fmla="*/ 5428 w 10000"/>
                <a:gd name="connsiteY14" fmla="*/ 0 h 10000"/>
                <a:gd name="connsiteX15" fmla="*/ 5390 w 10000"/>
                <a:gd name="connsiteY15" fmla="*/ 0 h 10000"/>
                <a:gd name="connsiteX16" fmla="*/ 5390 w 10000"/>
                <a:gd name="connsiteY16" fmla="*/ 0 h 10000"/>
                <a:gd name="connsiteX17" fmla="*/ 5390 w 10000"/>
                <a:gd name="connsiteY17" fmla="*/ 0 h 10000"/>
                <a:gd name="connsiteX18" fmla="*/ 5390 w 10000"/>
                <a:gd name="connsiteY18" fmla="*/ 0 h 10000"/>
                <a:gd name="connsiteX19" fmla="*/ 5390 w 10000"/>
                <a:gd name="connsiteY19" fmla="*/ 0 h 10000"/>
                <a:gd name="connsiteX20" fmla="*/ 5390 w 10000"/>
                <a:gd name="connsiteY20" fmla="*/ 0 h 10000"/>
                <a:gd name="connsiteX21" fmla="*/ 5390 w 10000"/>
                <a:gd name="connsiteY21" fmla="*/ 0 h 10000"/>
                <a:gd name="connsiteX22" fmla="*/ 5390 w 10000"/>
                <a:gd name="connsiteY22" fmla="*/ 0 h 10000"/>
                <a:gd name="connsiteX23" fmla="*/ 5390 w 10000"/>
                <a:gd name="connsiteY23" fmla="*/ 0 h 10000"/>
                <a:gd name="connsiteX24" fmla="*/ 5353 w 10000"/>
                <a:gd name="connsiteY24" fmla="*/ 0 h 10000"/>
                <a:gd name="connsiteX25" fmla="*/ 5353 w 10000"/>
                <a:gd name="connsiteY25" fmla="*/ 0 h 10000"/>
                <a:gd name="connsiteX26" fmla="*/ 5353 w 10000"/>
                <a:gd name="connsiteY26" fmla="*/ 0 h 10000"/>
                <a:gd name="connsiteX27" fmla="*/ 5353 w 10000"/>
                <a:gd name="connsiteY27" fmla="*/ 0 h 10000"/>
                <a:gd name="connsiteX28" fmla="*/ 5353 w 10000"/>
                <a:gd name="connsiteY28" fmla="*/ 0 h 10000"/>
                <a:gd name="connsiteX29" fmla="*/ 5353 w 10000"/>
                <a:gd name="connsiteY29" fmla="*/ 0 h 10000"/>
                <a:gd name="connsiteX30" fmla="*/ 5316 w 10000"/>
                <a:gd name="connsiteY30" fmla="*/ 0 h 10000"/>
                <a:gd name="connsiteX31" fmla="*/ 5316 w 10000"/>
                <a:gd name="connsiteY31" fmla="*/ 0 h 10000"/>
                <a:gd name="connsiteX32" fmla="*/ 5316 w 10000"/>
                <a:gd name="connsiteY32" fmla="*/ 0 h 10000"/>
                <a:gd name="connsiteX33" fmla="*/ 5316 w 10000"/>
                <a:gd name="connsiteY33" fmla="*/ 0 h 10000"/>
                <a:gd name="connsiteX34" fmla="*/ 5316 w 10000"/>
                <a:gd name="connsiteY34" fmla="*/ 0 h 10000"/>
                <a:gd name="connsiteX35" fmla="*/ 5316 w 10000"/>
                <a:gd name="connsiteY35" fmla="*/ 0 h 10000"/>
                <a:gd name="connsiteX36" fmla="*/ 5316 w 10000"/>
                <a:gd name="connsiteY36" fmla="*/ 0 h 10000"/>
                <a:gd name="connsiteX37" fmla="*/ 5279 w 10000"/>
                <a:gd name="connsiteY37" fmla="*/ 0 h 10000"/>
                <a:gd name="connsiteX38" fmla="*/ 4164 w 10000"/>
                <a:gd name="connsiteY38" fmla="*/ 185 h 10000"/>
                <a:gd name="connsiteX39" fmla="*/ 4164 w 10000"/>
                <a:gd name="connsiteY39" fmla="*/ 185 h 10000"/>
                <a:gd name="connsiteX40" fmla="*/ 2379 w 10000"/>
                <a:gd name="connsiteY40" fmla="*/ 963 h 10000"/>
                <a:gd name="connsiteX41" fmla="*/ 929 w 10000"/>
                <a:gd name="connsiteY41" fmla="*/ 2407 h 10000"/>
                <a:gd name="connsiteX42" fmla="*/ 149 w 10000"/>
                <a:gd name="connsiteY42" fmla="*/ 4185 h 10000"/>
                <a:gd name="connsiteX43" fmla="*/ 149 w 10000"/>
                <a:gd name="connsiteY43" fmla="*/ 4185 h 10000"/>
                <a:gd name="connsiteX44" fmla="*/ 0 w 10000"/>
                <a:gd name="connsiteY44" fmla="*/ 5296 h 10000"/>
                <a:gd name="connsiteX45" fmla="*/ 0 w 10000"/>
                <a:gd name="connsiteY45" fmla="*/ 5296 h 10000"/>
                <a:gd name="connsiteX46" fmla="*/ 0 w 10000"/>
                <a:gd name="connsiteY46" fmla="*/ 5296 h 10000"/>
                <a:gd name="connsiteX47" fmla="*/ 0 w 10000"/>
                <a:gd name="connsiteY47" fmla="*/ 5296 h 10000"/>
                <a:gd name="connsiteX48" fmla="*/ 0 w 10000"/>
                <a:gd name="connsiteY48" fmla="*/ 5333 h 10000"/>
                <a:gd name="connsiteX49" fmla="*/ 0 w 10000"/>
                <a:gd name="connsiteY49" fmla="*/ 5333 h 10000"/>
                <a:gd name="connsiteX50" fmla="*/ 0 w 10000"/>
                <a:gd name="connsiteY50" fmla="*/ 5333 h 10000"/>
                <a:gd name="connsiteX51" fmla="*/ 0 w 10000"/>
                <a:gd name="connsiteY51" fmla="*/ 5333 h 10000"/>
                <a:gd name="connsiteX52" fmla="*/ 0 w 10000"/>
                <a:gd name="connsiteY52" fmla="*/ 5370 h 10000"/>
                <a:gd name="connsiteX53" fmla="*/ 0 w 10000"/>
                <a:gd name="connsiteY53" fmla="*/ 5370 h 10000"/>
                <a:gd name="connsiteX54" fmla="*/ 0 w 10000"/>
                <a:gd name="connsiteY54" fmla="*/ 5370 h 10000"/>
                <a:gd name="connsiteX55" fmla="*/ 0 w 10000"/>
                <a:gd name="connsiteY55" fmla="*/ 5370 h 10000"/>
                <a:gd name="connsiteX56" fmla="*/ 0 w 10000"/>
                <a:gd name="connsiteY56" fmla="*/ 5370 h 10000"/>
                <a:gd name="connsiteX57" fmla="*/ 0 w 10000"/>
                <a:gd name="connsiteY57" fmla="*/ 5370 h 10000"/>
                <a:gd name="connsiteX58" fmla="*/ 0 w 10000"/>
                <a:gd name="connsiteY58" fmla="*/ 5370 h 10000"/>
                <a:gd name="connsiteX59" fmla="*/ 0 w 10000"/>
                <a:gd name="connsiteY59" fmla="*/ 5370 h 10000"/>
                <a:gd name="connsiteX60" fmla="*/ 0 w 10000"/>
                <a:gd name="connsiteY60" fmla="*/ 5370 h 10000"/>
                <a:gd name="connsiteX61" fmla="*/ 0 w 10000"/>
                <a:gd name="connsiteY61" fmla="*/ 5407 h 10000"/>
                <a:gd name="connsiteX62" fmla="*/ 0 w 10000"/>
                <a:gd name="connsiteY62" fmla="*/ 5407 h 10000"/>
                <a:gd name="connsiteX63" fmla="*/ 0 w 10000"/>
                <a:gd name="connsiteY63" fmla="*/ 5407 h 10000"/>
                <a:gd name="connsiteX64" fmla="*/ 0 w 10000"/>
                <a:gd name="connsiteY64" fmla="*/ 5407 h 10000"/>
                <a:gd name="connsiteX65" fmla="*/ 0 w 10000"/>
                <a:gd name="connsiteY65" fmla="*/ 5407 h 10000"/>
                <a:gd name="connsiteX66" fmla="*/ 0 w 10000"/>
                <a:gd name="connsiteY66" fmla="*/ 5407 h 10000"/>
                <a:gd name="connsiteX67" fmla="*/ 0 w 10000"/>
                <a:gd name="connsiteY67" fmla="*/ 5407 h 10000"/>
                <a:gd name="connsiteX68" fmla="*/ 0 w 10000"/>
                <a:gd name="connsiteY68" fmla="*/ 5407 h 10000"/>
                <a:gd name="connsiteX69" fmla="*/ 0 w 10000"/>
                <a:gd name="connsiteY69" fmla="*/ 5444 h 10000"/>
                <a:gd name="connsiteX70" fmla="*/ 0 w 10000"/>
                <a:gd name="connsiteY70" fmla="*/ 5444 h 10000"/>
                <a:gd name="connsiteX71" fmla="*/ 0 w 10000"/>
                <a:gd name="connsiteY71" fmla="*/ 5444 h 10000"/>
                <a:gd name="connsiteX72" fmla="*/ 0 w 10000"/>
                <a:gd name="connsiteY72" fmla="*/ 5444 h 10000"/>
                <a:gd name="connsiteX73" fmla="*/ 0 w 10000"/>
                <a:gd name="connsiteY73" fmla="*/ 5444 h 10000"/>
                <a:gd name="connsiteX74" fmla="*/ 0 w 10000"/>
                <a:gd name="connsiteY74" fmla="*/ 5444 h 10000"/>
                <a:gd name="connsiteX75" fmla="*/ 0 w 10000"/>
                <a:gd name="connsiteY75" fmla="*/ 5444 h 10000"/>
                <a:gd name="connsiteX76" fmla="*/ 0 w 10000"/>
                <a:gd name="connsiteY76" fmla="*/ 5444 h 10000"/>
                <a:gd name="connsiteX77" fmla="*/ 0 w 10000"/>
                <a:gd name="connsiteY77" fmla="*/ 5481 h 10000"/>
                <a:gd name="connsiteX78" fmla="*/ 0 w 10000"/>
                <a:gd name="connsiteY78" fmla="*/ 5481 h 10000"/>
                <a:gd name="connsiteX79" fmla="*/ 0 w 10000"/>
                <a:gd name="connsiteY79" fmla="*/ 5481 h 10000"/>
                <a:gd name="connsiteX80" fmla="*/ 0 w 10000"/>
                <a:gd name="connsiteY80" fmla="*/ 5481 h 10000"/>
                <a:gd name="connsiteX81" fmla="*/ 0 w 10000"/>
                <a:gd name="connsiteY81" fmla="*/ 5481 h 10000"/>
                <a:gd name="connsiteX82" fmla="*/ 0 w 10000"/>
                <a:gd name="connsiteY82" fmla="*/ 5481 h 10000"/>
                <a:gd name="connsiteX83" fmla="*/ 0 w 10000"/>
                <a:gd name="connsiteY83" fmla="*/ 5481 h 10000"/>
                <a:gd name="connsiteX84" fmla="*/ 0 w 10000"/>
                <a:gd name="connsiteY84" fmla="*/ 5481 h 10000"/>
                <a:gd name="connsiteX85" fmla="*/ 0 w 10000"/>
                <a:gd name="connsiteY85" fmla="*/ 5519 h 10000"/>
                <a:gd name="connsiteX86" fmla="*/ 0 w 10000"/>
                <a:gd name="connsiteY86" fmla="*/ 5519 h 10000"/>
                <a:gd name="connsiteX87" fmla="*/ 0 w 10000"/>
                <a:gd name="connsiteY87" fmla="*/ 5519 h 10000"/>
                <a:gd name="connsiteX88" fmla="*/ 0 w 10000"/>
                <a:gd name="connsiteY88" fmla="*/ 5519 h 10000"/>
                <a:gd name="connsiteX89" fmla="*/ 0 w 10000"/>
                <a:gd name="connsiteY89" fmla="*/ 5519 h 10000"/>
                <a:gd name="connsiteX90" fmla="*/ 0 w 10000"/>
                <a:gd name="connsiteY90" fmla="*/ 5519 h 10000"/>
                <a:gd name="connsiteX91" fmla="*/ 0 w 10000"/>
                <a:gd name="connsiteY91" fmla="*/ 5519 h 10000"/>
                <a:gd name="connsiteX92" fmla="*/ 0 w 10000"/>
                <a:gd name="connsiteY92" fmla="*/ 5519 h 10000"/>
                <a:gd name="connsiteX93" fmla="*/ 0 w 10000"/>
                <a:gd name="connsiteY93" fmla="*/ 5519 h 10000"/>
                <a:gd name="connsiteX94" fmla="*/ 0 w 10000"/>
                <a:gd name="connsiteY94" fmla="*/ 5519 h 10000"/>
                <a:gd name="connsiteX95" fmla="*/ 0 w 10000"/>
                <a:gd name="connsiteY95" fmla="*/ 5556 h 10000"/>
                <a:gd name="connsiteX96" fmla="*/ 0 w 10000"/>
                <a:gd name="connsiteY96" fmla="*/ 5556 h 10000"/>
                <a:gd name="connsiteX97" fmla="*/ 0 w 10000"/>
                <a:gd name="connsiteY97" fmla="*/ 5556 h 10000"/>
                <a:gd name="connsiteX98" fmla="*/ 0 w 10000"/>
                <a:gd name="connsiteY98" fmla="*/ 5556 h 10000"/>
                <a:gd name="connsiteX99" fmla="*/ 0 w 10000"/>
                <a:gd name="connsiteY99" fmla="*/ 5556 h 10000"/>
                <a:gd name="connsiteX100" fmla="*/ 0 w 10000"/>
                <a:gd name="connsiteY100" fmla="*/ 5556 h 10000"/>
                <a:gd name="connsiteX101" fmla="*/ 0 w 10000"/>
                <a:gd name="connsiteY101" fmla="*/ 5556 h 10000"/>
                <a:gd name="connsiteX102" fmla="*/ 0 w 10000"/>
                <a:gd name="connsiteY102" fmla="*/ 5556 h 10000"/>
                <a:gd name="connsiteX103" fmla="*/ 0 w 10000"/>
                <a:gd name="connsiteY103" fmla="*/ 5593 h 10000"/>
                <a:gd name="connsiteX104" fmla="*/ 0 w 10000"/>
                <a:gd name="connsiteY104" fmla="*/ 5593 h 10000"/>
                <a:gd name="connsiteX105" fmla="*/ 0 w 10000"/>
                <a:gd name="connsiteY105" fmla="*/ 5593 h 10000"/>
                <a:gd name="connsiteX106" fmla="*/ 0 w 10000"/>
                <a:gd name="connsiteY106" fmla="*/ 5593 h 10000"/>
                <a:gd name="connsiteX107" fmla="*/ 0 w 10000"/>
                <a:gd name="connsiteY107" fmla="*/ 5593 h 10000"/>
                <a:gd name="connsiteX108" fmla="*/ 0 w 10000"/>
                <a:gd name="connsiteY108" fmla="*/ 5593 h 10000"/>
                <a:gd name="connsiteX109" fmla="*/ 0 w 10000"/>
                <a:gd name="connsiteY109" fmla="*/ 5593 h 10000"/>
                <a:gd name="connsiteX110" fmla="*/ 0 w 10000"/>
                <a:gd name="connsiteY110" fmla="*/ 5593 h 10000"/>
                <a:gd name="connsiteX111" fmla="*/ 0 w 10000"/>
                <a:gd name="connsiteY111" fmla="*/ 5630 h 10000"/>
                <a:gd name="connsiteX112" fmla="*/ 0 w 10000"/>
                <a:gd name="connsiteY112" fmla="*/ 5630 h 10000"/>
                <a:gd name="connsiteX113" fmla="*/ 0 w 10000"/>
                <a:gd name="connsiteY113" fmla="*/ 5630 h 10000"/>
                <a:gd name="connsiteX114" fmla="*/ 0 w 10000"/>
                <a:gd name="connsiteY114" fmla="*/ 5630 h 10000"/>
                <a:gd name="connsiteX115" fmla="*/ 0 w 10000"/>
                <a:gd name="connsiteY115" fmla="*/ 5630 h 10000"/>
                <a:gd name="connsiteX116" fmla="*/ 0 w 10000"/>
                <a:gd name="connsiteY116" fmla="*/ 5630 h 10000"/>
                <a:gd name="connsiteX117" fmla="*/ 0 w 10000"/>
                <a:gd name="connsiteY117" fmla="*/ 5630 h 10000"/>
                <a:gd name="connsiteX118" fmla="*/ 0 w 10000"/>
                <a:gd name="connsiteY118" fmla="*/ 5630 h 10000"/>
                <a:gd name="connsiteX119" fmla="*/ 0 w 10000"/>
                <a:gd name="connsiteY119" fmla="*/ 5667 h 10000"/>
                <a:gd name="connsiteX120" fmla="*/ 0 w 10000"/>
                <a:gd name="connsiteY120" fmla="*/ 5667 h 10000"/>
                <a:gd name="connsiteX121" fmla="*/ 0 w 10000"/>
                <a:gd name="connsiteY121" fmla="*/ 5667 h 10000"/>
                <a:gd name="connsiteX122" fmla="*/ 0 w 10000"/>
                <a:gd name="connsiteY122" fmla="*/ 5667 h 10000"/>
                <a:gd name="connsiteX123" fmla="*/ 0 w 10000"/>
                <a:gd name="connsiteY123" fmla="*/ 5667 h 10000"/>
                <a:gd name="connsiteX124" fmla="*/ 0 w 10000"/>
                <a:gd name="connsiteY124" fmla="*/ 5667 h 10000"/>
                <a:gd name="connsiteX125" fmla="*/ 0 w 10000"/>
                <a:gd name="connsiteY125" fmla="*/ 5667 h 10000"/>
                <a:gd name="connsiteX126" fmla="*/ 0 w 10000"/>
                <a:gd name="connsiteY126" fmla="*/ 5667 h 10000"/>
                <a:gd name="connsiteX127" fmla="*/ 0 w 10000"/>
                <a:gd name="connsiteY127" fmla="*/ 5667 h 10000"/>
                <a:gd name="connsiteX128" fmla="*/ 0 w 10000"/>
                <a:gd name="connsiteY128" fmla="*/ 5704 h 10000"/>
                <a:gd name="connsiteX129" fmla="*/ 0 w 10000"/>
                <a:gd name="connsiteY129" fmla="*/ 5704 h 10000"/>
                <a:gd name="connsiteX130" fmla="*/ 0 w 10000"/>
                <a:gd name="connsiteY130" fmla="*/ 5704 h 10000"/>
                <a:gd name="connsiteX131" fmla="*/ 0 w 10000"/>
                <a:gd name="connsiteY131" fmla="*/ 5704 h 10000"/>
                <a:gd name="connsiteX132" fmla="*/ 0 w 10000"/>
                <a:gd name="connsiteY132" fmla="*/ 5704 h 10000"/>
                <a:gd name="connsiteX133" fmla="*/ 0 w 10000"/>
                <a:gd name="connsiteY133" fmla="*/ 5704 h 10000"/>
                <a:gd name="connsiteX134" fmla="*/ 0 w 10000"/>
                <a:gd name="connsiteY134" fmla="*/ 5704 h 10000"/>
                <a:gd name="connsiteX135" fmla="*/ 0 w 10000"/>
                <a:gd name="connsiteY135" fmla="*/ 5704 h 10000"/>
                <a:gd name="connsiteX136" fmla="*/ 0 w 10000"/>
                <a:gd name="connsiteY136" fmla="*/ 5741 h 10000"/>
                <a:gd name="connsiteX137" fmla="*/ 0 w 10000"/>
                <a:gd name="connsiteY137" fmla="*/ 5741 h 10000"/>
                <a:gd name="connsiteX138" fmla="*/ 0 w 10000"/>
                <a:gd name="connsiteY138" fmla="*/ 5741 h 10000"/>
                <a:gd name="connsiteX139" fmla="*/ 0 w 10000"/>
                <a:gd name="connsiteY139" fmla="*/ 5741 h 10000"/>
                <a:gd name="connsiteX140" fmla="*/ 0 w 10000"/>
                <a:gd name="connsiteY140" fmla="*/ 5741 h 10000"/>
                <a:gd name="connsiteX141" fmla="*/ 0 w 10000"/>
                <a:gd name="connsiteY141" fmla="*/ 5741 h 10000"/>
                <a:gd name="connsiteX142" fmla="*/ 0 w 10000"/>
                <a:gd name="connsiteY142" fmla="*/ 5741 h 10000"/>
                <a:gd name="connsiteX143" fmla="*/ 0 w 10000"/>
                <a:gd name="connsiteY143" fmla="*/ 5741 h 10000"/>
                <a:gd name="connsiteX144" fmla="*/ 0 w 10000"/>
                <a:gd name="connsiteY144" fmla="*/ 5778 h 10000"/>
                <a:gd name="connsiteX145" fmla="*/ 0 w 10000"/>
                <a:gd name="connsiteY145" fmla="*/ 5778 h 10000"/>
                <a:gd name="connsiteX146" fmla="*/ 0 w 10000"/>
                <a:gd name="connsiteY146" fmla="*/ 5778 h 10000"/>
                <a:gd name="connsiteX147" fmla="*/ 0 w 10000"/>
                <a:gd name="connsiteY147" fmla="*/ 5778 h 10000"/>
                <a:gd name="connsiteX148" fmla="*/ 0 w 10000"/>
                <a:gd name="connsiteY148" fmla="*/ 5778 h 10000"/>
                <a:gd name="connsiteX149" fmla="*/ 0 w 10000"/>
                <a:gd name="connsiteY149" fmla="*/ 5778 h 10000"/>
                <a:gd name="connsiteX150" fmla="*/ 0 w 10000"/>
                <a:gd name="connsiteY150" fmla="*/ 5778 h 10000"/>
                <a:gd name="connsiteX151" fmla="*/ 0 w 10000"/>
                <a:gd name="connsiteY151" fmla="*/ 5778 h 10000"/>
                <a:gd name="connsiteX152" fmla="*/ 0 w 10000"/>
                <a:gd name="connsiteY152" fmla="*/ 5815 h 10000"/>
                <a:gd name="connsiteX153" fmla="*/ 0 w 10000"/>
                <a:gd name="connsiteY153" fmla="*/ 5815 h 10000"/>
                <a:gd name="connsiteX154" fmla="*/ 2379 w 10000"/>
                <a:gd name="connsiteY154" fmla="*/ 10000 h 10000"/>
                <a:gd name="connsiteX155" fmla="*/ 1413 w 10000"/>
                <a:gd name="connsiteY155" fmla="*/ 6926 h 10000"/>
                <a:gd name="connsiteX156" fmla="*/ 6914 w 10000"/>
                <a:gd name="connsiteY156" fmla="*/ 1444 h 10000"/>
                <a:gd name="connsiteX157" fmla="*/ 10000 w 10000"/>
                <a:gd name="connsiteY157" fmla="*/ 2407 h 10000"/>
                <a:gd name="connsiteX158" fmla="*/ 5799 w 10000"/>
                <a:gd name="connsiteY158" fmla="*/ 0 h 10000"/>
                <a:gd name="connsiteX159" fmla="*/ 5799 w 10000"/>
                <a:gd name="connsiteY159" fmla="*/ 0 h 10000"/>
                <a:gd name="connsiteX160" fmla="*/ 5762 w 10000"/>
                <a:gd name="connsiteY160" fmla="*/ 0 h 10000"/>
                <a:gd name="connsiteX161" fmla="*/ 5762 w 10000"/>
                <a:gd name="connsiteY161" fmla="*/ 0 h 10000"/>
                <a:gd name="connsiteX162" fmla="*/ 5762 w 10000"/>
                <a:gd name="connsiteY162" fmla="*/ 0 h 10000"/>
                <a:gd name="connsiteX163" fmla="*/ 5762 w 10000"/>
                <a:gd name="connsiteY163" fmla="*/ 0 h 10000"/>
                <a:gd name="connsiteX164" fmla="*/ 5762 w 10000"/>
                <a:gd name="connsiteY164" fmla="*/ 0 h 10000"/>
                <a:gd name="connsiteX165" fmla="*/ 5762 w 10000"/>
                <a:gd name="connsiteY165" fmla="*/ 0 h 10000"/>
                <a:gd name="connsiteX166" fmla="*/ 5762 w 10000"/>
                <a:gd name="connsiteY166" fmla="*/ 0 h 10000"/>
                <a:gd name="connsiteX167" fmla="*/ 5762 w 10000"/>
                <a:gd name="connsiteY167" fmla="*/ 0 h 10000"/>
                <a:gd name="connsiteX168" fmla="*/ 5725 w 10000"/>
                <a:gd name="connsiteY168" fmla="*/ 0 h 10000"/>
                <a:gd name="connsiteX169" fmla="*/ 5725 w 10000"/>
                <a:gd name="connsiteY169" fmla="*/ 0 h 10000"/>
                <a:gd name="connsiteX170" fmla="*/ 5725 w 10000"/>
                <a:gd name="connsiteY170" fmla="*/ 0 h 10000"/>
                <a:gd name="connsiteX171" fmla="*/ 5725 w 10000"/>
                <a:gd name="connsiteY171" fmla="*/ 0 h 10000"/>
                <a:gd name="connsiteX172" fmla="*/ 5725 w 10000"/>
                <a:gd name="connsiteY172" fmla="*/ 0 h 10000"/>
                <a:gd name="connsiteX173" fmla="*/ 5725 w 10000"/>
                <a:gd name="connsiteY173" fmla="*/ 0 h 10000"/>
                <a:gd name="connsiteX174" fmla="*/ 5725 w 10000"/>
                <a:gd name="connsiteY174" fmla="*/ 0 h 10000"/>
                <a:gd name="connsiteX175" fmla="*/ 5725 w 10000"/>
                <a:gd name="connsiteY175" fmla="*/ 0 h 10000"/>
                <a:gd name="connsiteX176" fmla="*/ 5688 w 10000"/>
                <a:gd name="connsiteY176" fmla="*/ 0 h 10000"/>
                <a:gd name="connsiteX177" fmla="*/ 5688 w 10000"/>
                <a:gd name="connsiteY177" fmla="*/ 0 h 10000"/>
                <a:gd name="connsiteX178" fmla="*/ 5688 w 10000"/>
                <a:gd name="connsiteY178" fmla="*/ 0 h 10000"/>
                <a:gd name="connsiteX179" fmla="*/ 5688 w 10000"/>
                <a:gd name="connsiteY179" fmla="*/ 0 h 10000"/>
                <a:gd name="connsiteX180" fmla="*/ 5688 w 10000"/>
                <a:gd name="connsiteY180" fmla="*/ 0 h 10000"/>
                <a:gd name="connsiteX181" fmla="*/ 5688 w 10000"/>
                <a:gd name="connsiteY181" fmla="*/ 0 h 10000"/>
                <a:gd name="connsiteX182" fmla="*/ 5688 w 10000"/>
                <a:gd name="connsiteY182" fmla="*/ 0 h 10000"/>
                <a:gd name="connsiteX183" fmla="*/ 5688 w 10000"/>
                <a:gd name="connsiteY183" fmla="*/ 0 h 10000"/>
                <a:gd name="connsiteX184" fmla="*/ 5688 w 10000"/>
                <a:gd name="connsiteY184" fmla="*/ 0 h 10000"/>
                <a:gd name="connsiteX185" fmla="*/ 5651 w 10000"/>
                <a:gd name="connsiteY185" fmla="*/ 0 h 10000"/>
                <a:gd name="connsiteX186" fmla="*/ 5651 w 10000"/>
                <a:gd name="connsiteY186" fmla="*/ 0 h 10000"/>
                <a:gd name="connsiteX187" fmla="*/ 5651 w 10000"/>
                <a:gd name="connsiteY187" fmla="*/ 0 h 10000"/>
                <a:gd name="connsiteX188" fmla="*/ 5651 w 10000"/>
                <a:gd name="connsiteY188" fmla="*/ 0 h 10000"/>
                <a:gd name="connsiteX189" fmla="*/ 5651 w 10000"/>
                <a:gd name="connsiteY189" fmla="*/ 0 h 10000"/>
                <a:gd name="connsiteX190" fmla="*/ 5651 w 10000"/>
                <a:gd name="connsiteY190" fmla="*/ 0 h 10000"/>
                <a:gd name="connsiteX191" fmla="*/ 5651 w 10000"/>
                <a:gd name="connsiteY191" fmla="*/ 0 h 10000"/>
                <a:gd name="connsiteX192" fmla="*/ 5651 w 10000"/>
                <a:gd name="connsiteY192" fmla="*/ 0 h 10000"/>
                <a:gd name="connsiteX193" fmla="*/ 5613 w 10000"/>
                <a:gd name="connsiteY193" fmla="*/ 0 h 10000"/>
                <a:gd name="connsiteX194" fmla="*/ 5613 w 10000"/>
                <a:gd name="connsiteY194" fmla="*/ 0 h 10000"/>
                <a:gd name="connsiteX195" fmla="*/ 5613 w 10000"/>
                <a:gd name="connsiteY195" fmla="*/ 0 h 10000"/>
                <a:gd name="connsiteX196" fmla="*/ 5613 w 10000"/>
                <a:gd name="connsiteY196" fmla="*/ 0 h 10000"/>
                <a:gd name="connsiteX197" fmla="*/ 5613 w 10000"/>
                <a:gd name="connsiteY197" fmla="*/ 0 h 10000"/>
                <a:gd name="connsiteX198" fmla="*/ 5613 w 10000"/>
                <a:gd name="connsiteY198" fmla="*/ 0 h 10000"/>
                <a:gd name="connsiteX199" fmla="*/ 5613 w 10000"/>
                <a:gd name="connsiteY199" fmla="*/ 0 h 10000"/>
                <a:gd name="connsiteX200" fmla="*/ 5613 w 10000"/>
                <a:gd name="connsiteY200" fmla="*/ 0 h 10000"/>
                <a:gd name="connsiteX201" fmla="*/ 5576 w 10000"/>
                <a:gd name="connsiteY201" fmla="*/ 0 h 10000"/>
                <a:gd name="connsiteX202" fmla="*/ 5576 w 10000"/>
                <a:gd name="connsiteY202" fmla="*/ 0 h 10000"/>
                <a:gd name="connsiteX203" fmla="*/ 5576 w 10000"/>
                <a:gd name="connsiteY203" fmla="*/ 0 h 10000"/>
                <a:gd name="connsiteX204" fmla="*/ 5576 w 10000"/>
                <a:gd name="connsiteY204" fmla="*/ 0 h 10000"/>
                <a:gd name="connsiteX205" fmla="*/ 5576 w 10000"/>
                <a:gd name="connsiteY205" fmla="*/ 0 h 10000"/>
                <a:gd name="connsiteX206" fmla="*/ 5576 w 10000"/>
                <a:gd name="connsiteY206" fmla="*/ 0 h 10000"/>
                <a:gd name="connsiteX207" fmla="*/ 5576 w 10000"/>
                <a:gd name="connsiteY207" fmla="*/ 0 h 10000"/>
                <a:gd name="connsiteX208" fmla="*/ 5576 w 10000"/>
                <a:gd name="connsiteY208" fmla="*/ 0 h 10000"/>
                <a:gd name="connsiteX209" fmla="*/ 5576 w 10000"/>
                <a:gd name="connsiteY209" fmla="*/ 0 h 10000"/>
                <a:gd name="connsiteX210" fmla="*/ 5539 w 10000"/>
                <a:gd name="connsiteY210" fmla="*/ 0 h 10000"/>
                <a:gd name="connsiteX211" fmla="*/ 5539 w 10000"/>
                <a:gd name="connsiteY211" fmla="*/ 0 h 10000"/>
                <a:gd name="connsiteX212" fmla="*/ 5539 w 10000"/>
                <a:gd name="connsiteY212" fmla="*/ 0 h 10000"/>
                <a:gd name="connsiteX213" fmla="*/ 5539 w 10000"/>
                <a:gd name="connsiteY213" fmla="*/ 0 h 10000"/>
                <a:gd name="connsiteX214" fmla="*/ 5539 w 10000"/>
                <a:gd name="connsiteY214" fmla="*/ 0 h 10000"/>
                <a:gd name="connsiteX215" fmla="*/ 5539 w 10000"/>
                <a:gd name="connsiteY215" fmla="*/ 0 h 10000"/>
                <a:gd name="connsiteX216" fmla="*/ 5539 w 10000"/>
                <a:gd name="connsiteY216" fmla="*/ 0 h 10000"/>
                <a:gd name="connsiteX217" fmla="*/ 5539 w 10000"/>
                <a:gd name="connsiteY217" fmla="*/ 0 h 10000"/>
                <a:gd name="connsiteX218" fmla="*/ 5539 w 10000"/>
                <a:gd name="connsiteY218" fmla="*/ 0 h 10000"/>
                <a:gd name="connsiteX219" fmla="*/ 5502 w 10000"/>
                <a:gd name="connsiteY219" fmla="*/ 0 h 10000"/>
                <a:gd name="connsiteX220" fmla="*/ 5502 w 10000"/>
                <a:gd name="connsiteY220" fmla="*/ 0 h 10000"/>
                <a:gd name="connsiteX221" fmla="*/ 5502 w 10000"/>
                <a:gd name="connsiteY221" fmla="*/ 0 h 10000"/>
                <a:gd name="connsiteX222" fmla="*/ 5502 w 10000"/>
                <a:gd name="connsiteY222" fmla="*/ 0 h 10000"/>
                <a:gd name="connsiteX223" fmla="*/ 5502 w 10000"/>
                <a:gd name="connsiteY223" fmla="*/ 0 h 10000"/>
                <a:gd name="connsiteX224" fmla="*/ 5502 w 10000"/>
                <a:gd name="connsiteY224" fmla="*/ 0 h 10000"/>
                <a:gd name="connsiteX225" fmla="*/ 5502 w 10000"/>
                <a:gd name="connsiteY225" fmla="*/ 0 h 10000"/>
                <a:gd name="connsiteX226" fmla="*/ 5502 w 10000"/>
                <a:gd name="connsiteY226" fmla="*/ 0 h 10000"/>
                <a:gd name="connsiteX227" fmla="*/ 5465 w 10000"/>
                <a:gd name="connsiteY227" fmla="*/ 0 h 10000"/>
                <a:gd name="connsiteX0-1" fmla="*/ 5465 w 10000"/>
                <a:gd name="connsiteY0-2" fmla="*/ 0 h 10000"/>
                <a:gd name="connsiteX1-3" fmla="*/ 5465 w 10000"/>
                <a:gd name="connsiteY1-4" fmla="*/ 0 h 10000"/>
                <a:gd name="connsiteX2-5" fmla="*/ 5465 w 10000"/>
                <a:gd name="connsiteY2-6" fmla="*/ 0 h 10000"/>
                <a:gd name="connsiteX3-7" fmla="*/ 5465 w 10000"/>
                <a:gd name="connsiteY3-8" fmla="*/ 0 h 10000"/>
                <a:gd name="connsiteX4-9" fmla="*/ 5465 w 10000"/>
                <a:gd name="connsiteY4-10" fmla="*/ 0 h 10000"/>
                <a:gd name="connsiteX5-11" fmla="*/ 5465 w 10000"/>
                <a:gd name="connsiteY5-12" fmla="*/ 0 h 10000"/>
                <a:gd name="connsiteX6-13" fmla="*/ 5465 w 10000"/>
                <a:gd name="connsiteY6-14" fmla="*/ 0 h 10000"/>
                <a:gd name="connsiteX7-15" fmla="*/ 5428 w 10000"/>
                <a:gd name="connsiteY7-16" fmla="*/ 0 h 10000"/>
                <a:gd name="connsiteX8-17" fmla="*/ 5428 w 10000"/>
                <a:gd name="connsiteY8-18" fmla="*/ 0 h 10000"/>
                <a:gd name="connsiteX9-19" fmla="*/ 5428 w 10000"/>
                <a:gd name="connsiteY9-20" fmla="*/ 0 h 10000"/>
                <a:gd name="connsiteX10-21" fmla="*/ 5428 w 10000"/>
                <a:gd name="connsiteY10-22" fmla="*/ 0 h 10000"/>
                <a:gd name="connsiteX11-23" fmla="*/ 5428 w 10000"/>
                <a:gd name="connsiteY11-24" fmla="*/ 0 h 10000"/>
                <a:gd name="connsiteX12-25" fmla="*/ 5428 w 10000"/>
                <a:gd name="connsiteY12-26" fmla="*/ 0 h 10000"/>
                <a:gd name="connsiteX13-27" fmla="*/ 5428 w 10000"/>
                <a:gd name="connsiteY13-28" fmla="*/ 0 h 10000"/>
                <a:gd name="connsiteX14-29" fmla="*/ 5428 w 10000"/>
                <a:gd name="connsiteY14-30" fmla="*/ 0 h 10000"/>
                <a:gd name="connsiteX15-31" fmla="*/ 5390 w 10000"/>
                <a:gd name="connsiteY15-32" fmla="*/ 0 h 10000"/>
                <a:gd name="connsiteX16-33" fmla="*/ 5390 w 10000"/>
                <a:gd name="connsiteY16-34" fmla="*/ 0 h 10000"/>
                <a:gd name="connsiteX17-35" fmla="*/ 5390 w 10000"/>
                <a:gd name="connsiteY17-36" fmla="*/ 0 h 10000"/>
                <a:gd name="connsiteX18-37" fmla="*/ 5390 w 10000"/>
                <a:gd name="connsiteY18-38" fmla="*/ 0 h 10000"/>
                <a:gd name="connsiteX19-39" fmla="*/ 5390 w 10000"/>
                <a:gd name="connsiteY19-40" fmla="*/ 0 h 10000"/>
                <a:gd name="connsiteX20-41" fmla="*/ 5390 w 10000"/>
                <a:gd name="connsiteY20-42" fmla="*/ 0 h 10000"/>
                <a:gd name="connsiteX21-43" fmla="*/ 5390 w 10000"/>
                <a:gd name="connsiteY21-44" fmla="*/ 0 h 10000"/>
                <a:gd name="connsiteX22-45" fmla="*/ 5390 w 10000"/>
                <a:gd name="connsiteY22-46" fmla="*/ 0 h 10000"/>
                <a:gd name="connsiteX23-47" fmla="*/ 5390 w 10000"/>
                <a:gd name="connsiteY23-48" fmla="*/ 0 h 10000"/>
                <a:gd name="connsiteX24-49" fmla="*/ 5353 w 10000"/>
                <a:gd name="connsiteY24-50" fmla="*/ 0 h 10000"/>
                <a:gd name="connsiteX25-51" fmla="*/ 5353 w 10000"/>
                <a:gd name="connsiteY25-52" fmla="*/ 0 h 10000"/>
                <a:gd name="connsiteX26-53" fmla="*/ 5353 w 10000"/>
                <a:gd name="connsiteY26-54" fmla="*/ 0 h 10000"/>
                <a:gd name="connsiteX27-55" fmla="*/ 5353 w 10000"/>
                <a:gd name="connsiteY27-56" fmla="*/ 0 h 10000"/>
                <a:gd name="connsiteX28-57" fmla="*/ 5353 w 10000"/>
                <a:gd name="connsiteY28-58" fmla="*/ 0 h 10000"/>
                <a:gd name="connsiteX29-59" fmla="*/ 5353 w 10000"/>
                <a:gd name="connsiteY29-60" fmla="*/ 0 h 10000"/>
                <a:gd name="connsiteX30-61" fmla="*/ 5316 w 10000"/>
                <a:gd name="connsiteY30-62" fmla="*/ 0 h 10000"/>
                <a:gd name="connsiteX31-63" fmla="*/ 5316 w 10000"/>
                <a:gd name="connsiteY31-64" fmla="*/ 0 h 10000"/>
                <a:gd name="connsiteX32-65" fmla="*/ 5316 w 10000"/>
                <a:gd name="connsiteY32-66" fmla="*/ 0 h 10000"/>
                <a:gd name="connsiteX33-67" fmla="*/ 5316 w 10000"/>
                <a:gd name="connsiteY33-68" fmla="*/ 0 h 10000"/>
                <a:gd name="connsiteX34-69" fmla="*/ 5316 w 10000"/>
                <a:gd name="connsiteY34-70" fmla="*/ 0 h 10000"/>
                <a:gd name="connsiteX35-71" fmla="*/ 5316 w 10000"/>
                <a:gd name="connsiteY35-72" fmla="*/ 0 h 10000"/>
                <a:gd name="connsiteX36-73" fmla="*/ 5316 w 10000"/>
                <a:gd name="connsiteY36-74" fmla="*/ 0 h 10000"/>
                <a:gd name="connsiteX37-75" fmla="*/ 5279 w 10000"/>
                <a:gd name="connsiteY37-76" fmla="*/ 0 h 10000"/>
                <a:gd name="connsiteX38-77" fmla="*/ 4164 w 10000"/>
                <a:gd name="connsiteY38-78" fmla="*/ 185 h 10000"/>
                <a:gd name="connsiteX39-79" fmla="*/ 4164 w 10000"/>
                <a:gd name="connsiteY39-80" fmla="*/ 185 h 10000"/>
                <a:gd name="connsiteX40-81" fmla="*/ 2379 w 10000"/>
                <a:gd name="connsiteY40-82" fmla="*/ 963 h 10000"/>
                <a:gd name="connsiteX41-83" fmla="*/ 929 w 10000"/>
                <a:gd name="connsiteY41-84" fmla="*/ 2407 h 10000"/>
                <a:gd name="connsiteX42-85" fmla="*/ 149 w 10000"/>
                <a:gd name="connsiteY42-86" fmla="*/ 4185 h 10000"/>
                <a:gd name="connsiteX43-87" fmla="*/ 149 w 10000"/>
                <a:gd name="connsiteY43-88" fmla="*/ 4185 h 10000"/>
                <a:gd name="connsiteX44-89" fmla="*/ 0 w 10000"/>
                <a:gd name="connsiteY44-90" fmla="*/ 5296 h 10000"/>
                <a:gd name="connsiteX45-91" fmla="*/ 0 w 10000"/>
                <a:gd name="connsiteY45-92" fmla="*/ 5296 h 10000"/>
                <a:gd name="connsiteX46-93" fmla="*/ 0 w 10000"/>
                <a:gd name="connsiteY46-94" fmla="*/ 5296 h 10000"/>
                <a:gd name="connsiteX47-95" fmla="*/ 0 w 10000"/>
                <a:gd name="connsiteY47-96" fmla="*/ 5296 h 10000"/>
                <a:gd name="connsiteX48-97" fmla="*/ 0 w 10000"/>
                <a:gd name="connsiteY48-98" fmla="*/ 5333 h 10000"/>
                <a:gd name="connsiteX49-99" fmla="*/ 0 w 10000"/>
                <a:gd name="connsiteY49-100" fmla="*/ 5333 h 10000"/>
                <a:gd name="connsiteX50-101" fmla="*/ 0 w 10000"/>
                <a:gd name="connsiteY50-102" fmla="*/ 5333 h 10000"/>
                <a:gd name="connsiteX51-103" fmla="*/ 0 w 10000"/>
                <a:gd name="connsiteY51-104" fmla="*/ 5333 h 10000"/>
                <a:gd name="connsiteX52-105" fmla="*/ 0 w 10000"/>
                <a:gd name="connsiteY52-106" fmla="*/ 5370 h 10000"/>
                <a:gd name="connsiteX53-107" fmla="*/ 0 w 10000"/>
                <a:gd name="connsiteY53-108" fmla="*/ 5370 h 10000"/>
                <a:gd name="connsiteX54-109" fmla="*/ 0 w 10000"/>
                <a:gd name="connsiteY54-110" fmla="*/ 5370 h 10000"/>
                <a:gd name="connsiteX55-111" fmla="*/ 0 w 10000"/>
                <a:gd name="connsiteY55-112" fmla="*/ 5370 h 10000"/>
                <a:gd name="connsiteX56-113" fmla="*/ 0 w 10000"/>
                <a:gd name="connsiteY56-114" fmla="*/ 5370 h 10000"/>
                <a:gd name="connsiteX57-115" fmla="*/ 0 w 10000"/>
                <a:gd name="connsiteY57-116" fmla="*/ 5370 h 10000"/>
                <a:gd name="connsiteX58-117" fmla="*/ 0 w 10000"/>
                <a:gd name="connsiteY58-118" fmla="*/ 5370 h 10000"/>
                <a:gd name="connsiteX59-119" fmla="*/ 0 w 10000"/>
                <a:gd name="connsiteY59-120" fmla="*/ 5370 h 10000"/>
                <a:gd name="connsiteX60-121" fmla="*/ 0 w 10000"/>
                <a:gd name="connsiteY60-122" fmla="*/ 5370 h 10000"/>
                <a:gd name="connsiteX61-123" fmla="*/ 0 w 10000"/>
                <a:gd name="connsiteY61-124" fmla="*/ 5407 h 10000"/>
                <a:gd name="connsiteX62-125" fmla="*/ 0 w 10000"/>
                <a:gd name="connsiteY62-126" fmla="*/ 5407 h 10000"/>
                <a:gd name="connsiteX63-127" fmla="*/ 0 w 10000"/>
                <a:gd name="connsiteY63-128" fmla="*/ 5407 h 10000"/>
                <a:gd name="connsiteX64-129" fmla="*/ 0 w 10000"/>
                <a:gd name="connsiteY64-130" fmla="*/ 5407 h 10000"/>
                <a:gd name="connsiteX65-131" fmla="*/ 0 w 10000"/>
                <a:gd name="connsiteY65-132" fmla="*/ 5407 h 10000"/>
                <a:gd name="connsiteX66-133" fmla="*/ 0 w 10000"/>
                <a:gd name="connsiteY66-134" fmla="*/ 5407 h 10000"/>
                <a:gd name="connsiteX67-135" fmla="*/ 0 w 10000"/>
                <a:gd name="connsiteY67-136" fmla="*/ 5407 h 10000"/>
                <a:gd name="connsiteX68-137" fmla="*/ 0 w 10000"/>
                <a:gd name="connsiteY68-138" fmla="*/ 5407 h 10000"/>
                <a:gd name="connsiteX69-139" fmla="*/ 0 w 10000"/>
                <a:gd name="connsiteY69-140" fmla="*/ 5444 h 10000"/>
                <a:gd name="connsiteX70-141" fmla="*/ 0 w 10000"/>
                <a:gd name="connsiteY70-142" fmla="*/ 5444 h 10000"/>
                <a:gd name="connsiteX71-143" fmla="*/ 0 w 10000"/>
                <a:gd name="connsiteY71-144" fmla="*/ 5444 h 10000"/>
                <a:gd name="connsiteX72-145" fmla="*/ 0 w 10000"/>
                <a:gd name="connsiteY72-146" fmla="*/ 5444 h 10000"/>
                <a:gd name="connsiteX73-147" fmla="*/ 0 w 10000"/>
                <a:gd name="connsiteY73-148" fmla="*/ 5444 h 10000"/>
                <a:gd name="connsiteX74-149" fmla="*/ 0 w 10000"/>
                <a:gd name="connsiteY74-150" fmla="*/ 5444 h 10000"/>
                <a:gd name="connsiteX75-151" fmla="*/ 0 w 10000"/>
                <a:gd name="connsiteY75-152" fmla="*/ 5444 h 10000"/>
                <a:gd name="connsiteX76-153" fmla="*/ 0 w 10000"/>
                <a:gd name="connsiteY76-154" fmla="*/ 5444 h 10000"/>
                <a:gd name="connsiteX77-155" fmla="*/ 0 w 10000"/>
                <a:gd name="connsiteY77-156" fmla="*/ 5481 h 10000"/>
                <a:gd name="connsiteX78-157" fmla="*/ 0 w 10000"/>
                <a:gd name="connsiteY78-158" fmla="*/ 5481 h 10000"/>
                <a:gd name="connsiteX79-159" fmla="*/ 0 w 10000"/>
                <a:gd name="connsiteY79-160" fmla="*/ 5481 h 10000"/>
                <a:gd name="connsiteX80-161" fmla="*/ 0 w 10000"/>
                <a:gd name="connsiteY80-162" fmla="*/ 5481 h 10000"/>
                <a:gd name="connsiteX81-163" fmla="*/ 0 w 10000"/>
                <a:gd name="connsiteY81-164" fmla="*/ 5481 h 10000"/>
                <a:gd name="connsiteX82-165" fmla="*/ 0 w 10000"/>
                <a:gd name="connsiteY82-166" fmla="*/ 5481 h 10000"/>
                <a:gd name="connsiteX83-167" fmla="*/ 0 w 10000"/>
                <a:gd name="connsiteY83-168" fmla="*/ 5481 h 10000"/>
                <a:gd name="connsiteX84-169" fmla="*/ 0 w 10000"/>
                <a:gd name="connsiteY84-170" fmla="*/ 5481 h 10000"/>
                <a:gd name="connsiteX85-171" fmla="*/ 0 w 10000"/>
                <a:gd name="connsiteY85-172" fmla="*/ 5519 h 10000"/>
                <a:gd name="connsiteX86-173" fmla="*/ 0 w 10000"/>
                <a:gd name="connsiteY86-174" fmla="*/ 5519 h 10000"/>
                <a:gd name="connsiteX87-175" fmla="*/ 0 w 10000"/>
                <a:gd name="connsiteY87-176" fmla="*/ 5519 h 10000"/>
                <a:gd name="connsiteX88-177" fmla="*/ 0 w 10000"/>
                <a:gd name="connsiteY88-178" fmla="*/ 5519 h 10000"/>
                <a:gd name="connsiteX89-179" fmla="*/ 0 w 10000"/>
                <a:gd name="connsiteY89-180" fmla="*/ 5519 h 10000"/>
                <a:gd name="connsiteX90-181" fmla="*/ 0 w 10000"/>
                <a:gd name="connsiteY90-182" fmla="*/ 5519 h 10000"/>
                <a:gd name="connsiteX91-183" fmla="*/ 0 w 10000"/>
                <a:gd name="connsiteY91-184" fmla="*/ 5519 h 10000"/>
                <a:gd name="connsiteX92-185" fmla="*/ 0 w 10000"/>
                <a:gd name="connsiteY92-186" fmla="*/ 5519 h 10000"/>
                <a:gd name="connsiteX93-187" fmla="*/ 0 w 10000"/>
                <a:gd name="connsiteY93-188" fmla="*/ 5519 h 10000"/>
                <a:gd name="connsiteX94-189" fmla="*/ 0 w 10000"/>
                <a:gd name="connsiteY94-190" fmla="*/ 5519 h 10000"/>
                <a:gd name="connsiteX95-191" fmla="*/ 0 w 10000"/>
                <a:gd name="connsiteY95-192" fmla="*/ 5556 h 10000"/>
                <a:gd name="connsiteX96-193" fmla="*/ 0 w 10000"/>
                <a:gd name="connsiteY96-194" fmla="*/ 5556 h 10000"/>
                <a:gd name="connsiteX97-195" fmla="*/ 0 w 10000"/>
                <a:gd name="connsiteY97-196" fmla="*/ 5556 h 10000"/>
                <a:gd name="connsiteX98-197" fmla="*/ 0 w 10000"/>
                <a:gd name="connsiteY98-198" fmla="*/ 5556 h 10000"/>
                <a:gd name="connsiteX99-199" fmla="*/ 0 w 10000"/>
                <a:gd name="connsiteY99-200" fmla="*/ 5556 h 10000"/>
                <a:gd name="connsiteX100-201" fmla="*/ 0 w 10000"/>
                <a:gd name="connsiteY100-202" fmla="*/ 5556 h 10000"/>
                <a:gd name="connsiteX101-203" fmla="*/ 0 w 10000"/>
                <a:gd name="connsiteY101-204" fmla="*/ 5556 h 10000"/>
                <a:gd name="connsiteX102-205" fmla="*/ 0 w 10000"/>
                <a:gd name="connsiteY102-206" fmla="*/ 5556 h 10000"/>
                <a:gd name="connsiteX103-207" fmla="*/ 0 w 10000"/>
                <a:gd name="connsiteY103-208" fmla="*/ 5593 h 10000"/>
                <a:gd name="connsiteX104-209" fmla="*/ 0 w 10000"/>
                <a:gd name="connsiteY104-210" fmla="*/ 5593 h 10000"/>
                <a:gd name="connsiteX105-211" fmla="*/ 0 w 10000"/>
                <a:gd name="connsiteY105-212" fmla="*/ 5593 h 10000"/>
                <a:gd name="connsiteX106-213" fmla="*/ 0 w 10000"/>
                <a:gd name="connsiteY106-214" fmla="*/ 5593 h 10000"/>
                <a:gd name="connsiteX107-215" fmla="*/ 0 w 10000"/>
                <a:gd name="connsiteY107-216" fmla="*/ 5593 h 10000"/>
                <a:gd name="connsiteX108-217" fmla="*/ 0 w 10000"/>
                <a:gd name="connsiteY108-218" fmla="*/ 5593 h 10000"/>
                <a:gd name="connsiteX109-219" fmla="*/ 0 w 10000"/>
                <a:gd name="connsiteY109-220" fmla="*/ 5593 h 10000"/>
                <a:gd name="connsiteX110-221" fmla="*/ 0 w 10000"/>
                <a:gd name="connsiteY110-222" fmla="*/ 5593 h 10000"/>
                <a:gd name="connsiteX111-223" fmla="*/ 0 w 10000"/>
                <a:gd name="connsiteY111-224" fmla="*/ 5630 h 10000"/>
                <a:gd name="connsiteX112-225" fmla="*/ 0 w 10000"/>
                <a:gd name="connsiteY112-226" fmla="*/ 5630 h 10000"/>
                <a:gd name="connsiteX113-227" fmla="*/ 0 w 10000"/>
                <a:gd name="connsiteY113-228" fmla="*/ 5630 h 10000"/>
                <a:gd name="connsiteX114-229" fmla="*/ 0 w 10000"/>
                <a:gd name="connsiteY114-230" fmla="*/ 5630 h 10000"/>
                <a:gd name="connsiteX115-231" fmla="*/ 0 w 10000"/>
                <a:gd name="connsiteY115-232" fmla="*/ 5630 h 10000"/>
                <a:gd name="connsiteX116-233" fmla="*/ 0 w 10000"/>
                <a:gd name="connsiteY116-234" fmla="*/ 5630 h 10000"/>
                <a:gd name="connsiteX117-235" fmla="*/ 0 w 10000"/>
                <a:gd name="connsiteY117-236" fmla="*/ 5630 h 10000"/>
                <a:gd name="connsiteX118-237" fmla="*/ 0 w 10000"/>
                <a:gd name="connsiteY118-238" fmla="*/ 5630 h 10000"/>
                <a:gd name="connsiteX119-239" fmla="*/ 0 w 10000"/>
                <a:gd name="connsiteY119-240" fmla="*/ 5667 h 10000"/>
                <a:gd name="connsiteX120-241" fmla="*/ 0 w 10000"/>
                <a:gd name="connsiteY120-242" fmla="*/ 5667 h 10000"/>
                <a:gd name="connsiteX121-243" fmla="*/ 0 w 10000"/>
                <a:gd name="connsiteY121-244" fmla="*/ 5667 h 10000"/>
                <a:gd name="connsiteX122-245" fmla="*/ 0 w 10000"/>
                <a:gd name="connsiteY122-246" fmla="*/ 5667 h 10000"/>
                <a:gd name="connsiteX123-247" fmla="*/ 0 w 10000"/>
                <a:gd name="connsiteY123-248" fmla="*/ 5667 h 10000"/>
                <a:gd name="connsiteX124-249" fmla="*/ 0 w 10000"/>
                <a:gd name="connsiteY124-250" fmla="*/ 5667 h 10000"/>
                <a:gd name="connsiteX125-251" fmla="*/ 0 w 10000"/>
                <a:gd name="connsiteY125-252" fmla="*/ 5667 h 10000"/>
                <a:gd name="connsiteX126-253" fmla="*/ 0 w 10000"/>
                <a:gd name="connsiteY126-254" fmla="*/ 5667 h 10000"/>
                <a:gd name="connsiteX127-255" fmla="*/ 0 w 10000"/>
                <a:gd name="connsiteY127-256" fmla="*/ 5667 h 10000"/>
                <a:gd name="connsiteX128-257" fmla="*/ 0 w 10000"/>
                <a:gd name="connsiteY128-258" fmla="*/ 5704 h 10000"/>
                <a:gd name="connsiteX129-259" fmla="*/ 0 w 10000"/>
                <a:gd name="connsiteY129-260" fmla="*/ 5704 h 10000"/>
                <a:gd name="connsiteX130-261" fmla="*/ 0 w 10000"/>
                <a:gd name="connsiteY130-262" fmla="*/ 5704 h 10000"/>
                <a:gd name="connsiteX131-263" fmla="*/ 0 w 10000"/>
                <a:gd name="connsiteY131-264" fmla="*/ 5704 h 10000"/>
                <a:gd name="connsiteX132-265" fmla="*/ 0 w 10000"/>
                <a:gd name="connsiteY132-266" fmla="*/ 5704 h 10000"/>
                <a:gd name="connsiteX133-267" fmla="*/ 0 w 10000"/>
                <a:gd name="connsiteY133-268" fmla="*/ 5704 h 10000"/>
                <a:gd name="connsiteX134-269" fmla="*/ 0 w 10000"/>
                <a:gd name="connsiteY134-270" fmla="*/ 5704 h 10000"/>
                <a:gd name="connsiteX135-271" fmla="*/ 0 w 10000"/>
                <a:gd name="connsiteY135-272" fmla="*/ 5704 h 10000"/>
                <a:gd name="connsiteX136-273" fmla="*/ 0 w 10000"/>
                <a:gd name="connsiteY136-274" fmla="*/ 5741 h 10000"/>
                <a:gd name="connsiteX137-275" fmla="*/ 0 w 10000"/>
                <a:gd name="connsiteY137-276" fmla="*/ 5741 h 10000"/>
                <a:gd name="connsiteX138-277" fmla="*/ 0 w 10000"/>
                <a:gd name="connsiteY138-278" fmla="*/ 5741 h 10000"/>
                <a:gd name="connsiteX139-279" fmla="*/ 0 w 10000"/>
                <a:gd name="connsiteY139-280" fmla="*/ 5741 h 10000"/>
                <a:gd name="connsiteX140-281" fmla="*/ 0 w 10000"/>
                <a:gd name="connsiteY140-282" fmla="*/ 5741 h 10000"/>
                <a:gd name="connsiteX141-283" fmla="*/ 0 w 10000"/>
                <a:gd name="connsiteY141-284" fmla="*/ 5741 h 10000"/>
                <a:gd name="connsiteX142-285" fmla="*/ 0 w 10000"/>
                <a:gd name="connsiteY142-286" fmla="*/ 5741 h 10000"/>
                <a:gd name="connsiteX143-287" fmla="*/ 0 w 10000"/>
                <a:gd name="connsiteY143-288" fmla="*/ 5741 h 10000"/>
                <a:gd name="connsiteX144-289" fmla="*/ 0 w 10000"/>
                <a:gd name="connsiteY144-290" fmla="*/ 5778 h 10000"/>
                <a:gd name="connsiteX145-291" fmla="*/ 0 w 10000"/>
                <a:gd name="connsiteY145-292" fmla="*/ 5778 h 10000"/>
                <a:gd name="connsiteX146-293" fmla="*/ 0 w 10000"/>
                <a:gd name="connsiteY146-294" fmla="*/ 5778 h 10000"/>
                <a:gd name="connsiteX147-295" fmla="*/ 0 w 10000"/>
                <a:gd name="connsiteY147-296" fmla="*/ 5778 h 10000"/>
                <a:gd name="connsiteX148-297" fmla="*/ 0 w 10000"/>
                <a:gd name="connsiteY148-298" fmla="*/ 5778 h 10000"/>
                <a:gd name="connsiteX149-299" fmla="*/ 0 w 10000"/>
                <a:gd name="connsiteY149-300" fmla="*/ 5778 h 10000"/>
                <a:gd name="connsiteX150-301" fmla="*/ 0 w 10000"/>
                <a:gd name="connsiteY150-302" fmla="*/ 5778 h 10000"/>
                <a:gd name="connsiteX151-303" fmla="*/ 0 w 10000"/>
                <a:gd name="connsiteY151-304" fmla="*/ 5778 h 10000"/>
                <a:gd name="connsiteX152-305" fmla="*/ 0 w 10000"/>
                <a:gd name="connsiteY152-306" fmla="*/ 5815 h 10000"/>
                <a:gd name="connsiteX153-307" fmla="*/ 0 w 10000"/>
                <a:gd name="connsiteY153-308" fmla="*/ 5815 h 10000"/>
                <a:gd name="connsiteX154-309" fmla="*/ 2379 w 10000"/>
                <a:gd name="connsiteY154-310" fmla="*/ 10000 h 10000"/>
                <a:gd name="connsiteX155-311" fmla="*/ 1413 w 10000"/>
                <a:gd name="connsiteY155-312" fmla="*/ 6926 h 10000"/>
                <a:gd name="connsiteX156-313" fmla="*/ 6914 w 10000"/>
                <a:gd name="connsiteY156-314" fmla="*/ 1444 h 10000"/>
                <a:gd name="connsiteX157-315" fmla="*/ 10000 w 10000"/>
                <a:gd name="connsiteY157-316" fmla="*/ 2407 h 10000"/>
                <a:gd name="connsiteX158-317" fmla="*/ 5799 w 10000"/>
                <a:gd name="connsiteY158-318" fmla="*/ 0 h 10000"/>
                <a:gd name="connsiteX159-319" fmla="*/ 5799 w 10000"/>
                <a:gd name="connsiteY159-320" fmla="*/ 0 h 10000"/>
                <a:gd name="connsiteX160-321" fmla="*/ 5762 w 10000"/>
                <a:gd name="connsiteY160-322" fmla="*/ 0 h 10000"/>
                <a:gd name="connsiteX161-323" fmla="*/ 5762 w 10000"/>
                <a:gd name="connsiteY161-324" fmla="*/ 0 h 10000"/>
                <a:gd name="connsiteX162-325" fmla="*/ 5762 w 10000"/>
                <a:gd name="connsiteY162-326" fmla="*/ 0 h 10000"/>
                <a:gd name="connsiteX163-327" fmla="*/ 5762 w 10000"/>
                <a:gd name="connsiteY163-328" fmla="*/ 0 h 10000"/>
                <a:gd name="connsiteX164-329" fmla="*/ 5762 w 10000"/>
                <a:gd name="connsiteY164-330" fmla="*/ 0 h 10000"/>
                <a:gd name="connsiteX165-331" fmla="*/ 5762 w 10000"/>
                <a:gd name="connsiteY165-332" fmla="*/ 0 h 10000"/>
                <a:gd name="connsiteX166-333" fmla="*/ 5762 w 10000"/>
                <a:gd name="connsiteY166-334" fmla="*/ 0 h 10000"/>
                <a:gd name="connsiteX167-335" fmla="*/ 5762 w 10000"/>
                <a:gd name="connsiteY167-336" fmla="*/ 0 h 10000"/>
                <a:gd name="connsiteX168-337" fmla="*/ 5725 w 10000"/>
                <a:gd name="connsiteY168-338" fmla="*/ 0 h 10000"/>
                <a:gd name="connsiteX169-339" fmla="*/ 5725 w 10000"/>
                <a:gd name="connsiteY169-340" fmla="*/ 0 h 10000"/>
                <a:gd name="connsiteX170-341" fmla="*/ 5725 w 10000"/>
                <a:gd name="connsiteY170-342" fmla="*/ 0 h 10000"/>
                <a:gd name="connsiteX171-343" fmla="*/ 5725 w 10000"/>
                <a:gd name="connsiteY171-344" fmla="*/ 0 h 10000"/>
                <a:gd name="connsiteX172-345" fmla="*/ 5725 w 10000"/>
                <a:gd name="connsiteY172-346" fmla="*/ 0 h 10000"/>
                <a:gd name="connsiteX173-347" fmla="*/ 5725 w 10000"/>
                <a:gd name="connsiteY173-348" fmla="*/ 0 h 10000"/>
                <a:gd name="connsiteX174-349" fmla="*/ 5725 w 10000"/>
                <a:gd name="connsiteY174-350" fmla="*/ 0 h 10000"/>
                <a:gd name="connsiteX175-351" fmla="*/ 5725 w 10000"/>
                <a:gd name="connsiteY175-352" fmla="*/ 0 h 10000"/>
                <a:gd name="connsiteX176-353" fmla="*/ 5688 w 10000"/>
                <a:gd name="connsiteY176-354" fmla="*/ 0 h 10000"/>
                <a:gd name="connsiteX177-355" fmla="*/ 5688 w 10000"/>
                <a:gd name="connsiteY177-356" fmla="*/ 0 h 10000"/>
                <a:gd name="connsiteX178-357" fmla="*/ 5688 w 10000"/>
                <a:gd name="connsiteY178-358" fmla="*/ 0 h 10000"/>
                <a:gd name="connsiteX179-359" fmla="*/ 5688 w 10000"/>
                <a:gd name="connsiteY179-360" fmla="*/ 0 h 10000"/>
                <a:gd name="connsiteX180-361" fmla="*/ 5688 w 10000"/>
                <a:gd name="connsiteY180-362" fmla="*/ 0 h 10000"/>
                <a:gd name="connsiteX181-363" fmla="*/ 5688 w 10000"/>
                <a:gd name="connsiteY181-364" fmla="*/ 0 h 10000"/>
                <a:gd name="connsiteX182-365" fmla="*/ 5688 w 10000"/>
                <a:gd name="connsiteY182-366" fmla="*/ 0 h 10000"/>
                <a:gd name="connsiteX183-367" fmla="*/ 5688 w 10000"/>
                <a:gd name="connsiteY183-368" fmla="*/ 0 h 10000"/>
                <a:gd name="connsiteX184-369" fmla="*/ 5688 w 10000"/>
                <a:gd name="connsiteY184-370" fmla="*/ 0 h 10000"/>
                <a:gd name="connsiteX185-371" fmla="*/ 5651 w 10000"/>
                <a:gd name="connsiteY185-372" fmla="*/ 0 h 10000"/>
                <a:gd name="connsiteX186-373" fmla="*/ 5651 w 10000"/>
                <a:gd name="connsiteY186-374" fmla="*/ 0 h 10000"/>
                <a:gd name="connsiteX187-375" fmla="*/ 5651 w 10000"/>
                <a:gd name="connsiteY187-376" fmla="*/ 0 h 10000"/>
                <a:gd name="connsiteX188-377" fmla="*/ 5651 w 10000"/>
                <a:gd name="connsiteY188-378" fmla="*/ 0 h 10000"/>
                <a:gd name="connsiteX189-379" fmla="*/ 5651 w 10000"/>
                <a:gd name="connsiteY189-380" fmla="*/ 0 h 10000"/>
                <a:gd name="connsiteX190-381" fmla="*/ 5651 w 10000"/>
                <a:gd name="connsiteY190-382" fmla="*/ 0 h 10000"/>
                <a:gd name="connsiteX191-383" fmla="*/ 5651 w 10000"/>
                <a:gd name="connsiteY191-384" fmla="*/ 0 h 10000"/>
                <a:gd name="connsiteX192-385" fmla="*/ 5651 w 10000"/>
                <a:gd name="connsiteY192-386" fmla="*/ 0 h 10000"/>
                <a:gd name="connsiteX193-387" fmla="*/ 5613 w 10000"/>
                <a:gd name="connsiteY193-388" fmla="*/ 0 h 10000"/>
                <a:gd name="connsiteX194-389" fmla="*/ 5613 w 10000"/>
                <a:gd name="connsiteY194-390" fmla="*/ 0 h 10000"/>
                <a:gd name="connsiteX195-391" fmla="*/ 5613 w 10000"/>
                <a:gd name="connsiteY195-392" fmla="*/ 0 h 10000"/>
                <a:gd name="connsiteX196-393" fmla="*/ 5613 w 10000"/>
                <a:gd name="connsiteY196-394" fmla="*/ 0 h 10000"/>
                <a:gd name="connsiteX197-395" fmla="*/ 5613 w 10000"/>
                <a:gd name="connsiteY197-396" fmla="*/ 0 h 10000"/>
                <a:gd name="connsiteX198-397" fmla="*/ 5613 w 10000"/>
                <a:gd name="connsiteY198-398" fmla="*/ 0 h 10000"/>
                <a:gd name="connsiteX199-399" fmla="*/ 5613 w 10000"/>
                <a:gd name="connsiteY199-400" fmla="*/ 0 h 10000"/>
                <a:gd name="connsiteX200-401" fmla="*/ 5613 w 10000"/>
                <a:gd name="connsiteY200-402" fmla="*/ 0 h 10000"/>
                <a:gd name="connsiteX201-403" fmla="*/ 5576 w 10000"/>
                <a:gd name="connsiteY201-404" fmla="*/ 0 h 10000"/>
                <a:gd name="connsiteX202-405" fmla="*/ 5576 w 10000"/>
                <a:gd name="connsiteY202-406" fmla="*/ 0 h 10000"/>
                <a:gd name="connsiteX203-407" fmla="*/ 5576 w 10000"/>
                <a:gd name="connsiteY203-408" fmla="*/ 0 h 10000"/>
                <a:gd name="connsiteX204-409" fmla="*/ 5576 w 10000"/>
                <a:gd name="connsiteY204-410" fmla="*/ 0 h 10000"/>
                <a:gd name="connsiteX205-411" fmla="*/ 5576 w 10000"/>
                <a:gd name="connsiteY205-412" fmla="*/ 0 h 10000"/>
                <a:gd name="connsiteX206-413" fmla="*/ 5576 w 10000"/>
                <a:gd name="connsiteY206-414" fmla="*/ 0 h 10000"/>
                <a:gd name="connsiteX207-415" fmla="*/ 5576 w 10000"/>
                <a:gd name="connsiteY207-416" fmla="*/ 0 h 10000"/>
                <a:gd name="connsiteX208-417" fmla="*/ 5576 w 10000"/>
                <a:gd name="connsiteY208-418" fmla="*/ 0 h 10000"/>
                <a:gd name="connsiteX209-419" fmla="*/ 5576 w 10000"/>
                <a:gd name="connsiteY209-420" fmla="*/ 0 h 10000"/>
                <a:gd name="connsiteX210-421" fmla="*/ 5539 w 10000"/>
                <a:gd name="connsiteY210-422" fmla="*/ 0 h 10000"/>
                <a:gd name="connsiteX211-423" fmla="*/ 5539 w 10000"/>
                <a:gd name="connsiteY211-424" fmla="*/ 0 h 10000"/>
                <a:gd name="connsiteX212-425" fmla="*/ 5539 w 10000"/>
                <a:gd name="connsiteY212-426" fmla="*/ 0 h 10000"/>
                <a:gd name="connsiteX213-427" fmla="*/ 5539 w 10000"/>
                <a:gd name="connsiteY213-428" fmla="*/ 0 h 10000"/>
                <a:gd name="connsiteX214-429" fmla="*/ 5539 w 10000"/>
                <a:gd name="connsiteY214-430" fmla="*/ 0 h 10000"/>
                <a:gd name="connsiteX215-431" fmla="*/ 5539 w 10000"/>
                <a:gd name="connsiteY215-432" fmla="*/ 0 h 10000"/>
                <a:gd name="connsiteX216-433" fmla="*/ 5539 w 10000"/>
                <a:gd name="connsiteY216-434" fmla="*/ 0 h 10000"/>
                <a:gd name="connsiteX217-435" fmla="*/ 5539 w 10000"/>
                <a:gd name="connsiteY217-436" fmla="*/ 0 h 10000"/>
                <a:gd name="connsiteX218-437" fmla="*/ 5539 w 10000"/>
                <a:gd name="connsiteY218-438" fmla="*/ 0 h 10000"/>
                <a:gd name="connsiteX219-439" fmla="*/ 5502 w 10000"/>
                <a:gd name="connsiteY219-440" fmla="*/ 0 h 10000"/>
                <a:gd name="connsiteX220-441" fmla="*/ 5502 w 10000"/>
                <a:gd name="connsiteY220-442" fmla="*/ 0 h 10000"/>
                <a:gd name="connsiteX221-443" fmla="*/ 5502 w 10000"/>
                <a:gd name="connsiteY221-444" fmla="*/ 0 h 10000"/>
                <a:gd name="connsiteX222-445" fmla="*/ 5502 w 10000"/>
                <a:gd name="connsiteY222-446" fmla="*/ 0 h 10000"/>
                <a:gd name="connsiteX223-447" fmla="*/ 5502 w 10000"/>
                <a:gd name="connsiteY223-448" fmla="*/ 0 h 10000"/>
                <a:gd name="connsiteX224-449" fmla="*/ 5502 w 10000"/>
                <a:gd name="connsiteY224-450" fmla="*/ 0 h 10000"/>
                <a:gd name="connsiteX225-451" fmla="*/ 5502 w 10000"/>
                <a:gd name="connsiteY225-452" fmla="*/ 0 h 10000"/>
                <a:gd name="connsiteX226-453" fmla="*/ 5502 w 10000"/>
                <a:gd name="connsiteY226-454" fmla="*/ 0 h 10000"/>
                <a:gd name="connsiteX227-455" fmla="*/ 5465 w 10000"/>
                <a:gd name="connsiteY227-456"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Lst>
              <a:rect l="l" t="t" r="r" b="b"/>
              <a:pathLst>
                <a:path w="10000" h="10000">
                  <a:moveTo>
                    <a:pt x="5465" y="0"/>
                  </a:moveTo>
                  <a:lnTo>
                    <a:pt x="5465" y="0"/>
                  </a:lnTo>
                  <a:lnTo>
                    <a:pt x="5465" y="0"/>
                  </a:lnTo>
                  <a:lnTo>
                    <a:pt x="5465" y="0"/>
                  </a:lnTo>
                  <a:lnTo>
                    <a:pt x="5465" y="0"/>
                  </a:lnTo>
                  <a:lnTo>
                    <a:pt x="5465" y="0"/>
                  </a:lnTo>
                  <a:lnTo>
                    <a:pt x="5465" y="0"/>
                  </a:lnTo>
                  <a:lnTo>
                    <a:pt x="5428" y="0"/>
                  </a:lnTo>
                  <a:lnTo>
                    <a:pt x="5428" y="0"/>
                  </a:lnTo>
                  <a:lnTo>
                    <a:pt x="5428" y="0"/>
                  </a:lnTo>
                  <a:lnTo>
                    <a:pt x="5428" y="0"/>
                  </a:lnTo>
                  <a:lnTo>
                    <a:pt x="5428" y="0"/>
                  </a:lnTo>
                  <a:lnTo>
                    <a:pt x="5428" y="0"/>
                  </a:lnTo>
                  <a:lnTo>
                    <a:pt x="5428" y="0"/>
                  </a:lnTo>
                  <a:lnTo>
                    <a:pt x="5428" y="0"/>
                  </a:lnTo>
                  <a:lnTo>
                    <a:pt x="5390" y="0"/>
                  </a:lnTo>
                  <a:lnTo>
                    <a:pt x="5390" y="0"/>
                  </a:lnTo>
                  <a:lnTo>
                    <a:pt x="5390" y="0"/>
                  </a:lnTo>
                  <a:lnTo>
                    <a:pt x="5390" y="0"/>
                  </a:lnTo>
                  <a:lnTo>
                    <a:pt x="5390" y="0"/>
                  </a:lnTo>
                  <a:lnTo>
                    <a:pt x="5390" y="0"/>
                  </a:lnTo>
                  <a:lnTo>
                    <a:pt x="5390" y="0"/>
                  </a:lnTo>
                  <a:lnTo>
                    <a:pt x="5390" y="0"/>
                  </a:lnTo>
                  <a:lnTo>
                    <a:pt x="5390" y="0"/>
                  </a:lnTo>
                  <a:lnTo>
                    <a:pt x="5353" y="0"/>
                  </a:lnTo>
                  <a:lnTo>
                    <a:pt x="5353" y="0"/>
                  </a:lnTo>
                  <a:lnTo>
                    <a:pt x="5353" y="0"/>
                  </a:lnTo>
                  <a:lnTo>
                    <a:pt x="5353" y="0"/>
                  </a:lnTo>
                  <a:lnTo>
                    <a:pt x="5353" y="0"/>
                  </a:lnTo>
                  <a:lnTo>
                    <a:pt x="5353" y="0"/>
                  </a:lnTo>
                  <a:lnTo>
                    <a:pt x="5316" y="0"/>
                  </a:lnTo>
                  <a:lnTo>
                    <a:pt x="5316" y="0"/>
                  </a:lnTo>
                  <a:lnTo>
                    <a:pt x="5316" y="0"/>
                  </a:lnTo>
                  <a:lnTo>
                    <a:pt x="5316" y="0"/>
                  </a:lnTo>
                  <a:lnTo>
                    <a:pt x="5316" y="0"/>
                  </a:lnTo>
                  <a:lnTo>
                    <a:pt x="5316" y="0"/>
                  </a:lnTo>
                  <a:lnTo>
                    <a:pt x="5316" y="0"/>
                  </a:lnTo>
                  <a:lnTo>
                    <a:pt x="5279" y="0"/>
                  </a:lnTo>
                  <a:cubicBezTo>
                    <a:pt x="4907" y="37"/>
                    <a:pt x="4535" y="74"/>
                    <a:pt x="4164" y="185"/>
                  </a:cubicBezTo>
                  <a:lnTo>
                    <a:pt x="4164" y="185"/>
                  </a:lnTo>
                  <a:cubicBezTo>
                    <a:pt x="3532" y="333"/>
                    <a:pt x="2900" y="593"/>
                    <a:pt x="2379" y="963"/>
                  </a:cubicBezTo>
                  <a:cubicBezTo>
                    <a:pt x="1655" y="1385"/>
                    <a:pt x="1414" y="1770"/>
                    <a:pt x="929" y="2407"/>
                  </a:cubicBezTo>
                  <a:cubicBezTo>
                    <a:pt x="595" y="2926"/>
                    <a:pt x="297" y="3519"/>
                    <a:pt x="149" y="4185"/>
                  </a:cubicBezTo>
                  <a:lnTo>
                    <a:pt x="149" y="4185"/>
                  </a:lnTo>
                  <a:cubicBezTo>
                    <a:pt x="37" y="4519"/>
                    <a:pt x="0" y="4926"/>
                    <a:pt x="0" y="5296"/>
                  </a:cubicBezTo>
                  <a:lnTo>
                    <a:pt x="0" y="5296"/>
                  </a:lnTo>
                  <a:lnTo>
                    <a:pt x="0" y="5296"/>
                  </a:lnTo>
                  <a:lnTo>
                    <a:pt x="0" y="5296"/>
                  </a:lnTo>
                  <a:lnTo>
                    <a:pt x="0" y="5333"/>
                  </a:lnTo>
                  <a:lnTo>
                    <a:pt x="0" y="5333"/>
                  </a:lnTo>
                  <a:lnTo>
                    <a:pt x="0" y="5333"/>
                  </a:lnTo>
                  <a:lnTo>
                    <a:pt x="0" y="5333"/>
                  </a:lnTo>
                  <a:lnTo>
                    <a:pt x="0" y="5370"/>
                  </a:lnTo>
                  <a:lnTo>
                    <a:pt x="0" y="5370"/>
                  </a:lnTo>
                  <a:lnTo>
                    <a:pt x="0" y="5370"/>
                  </a:lnTo>
                  <a:lnTo>
                    <a:pt x="0" y="5370"/>
                  </a:lnTo>
                  <a:lnTo>
                    <a:pt x="0" y="5370"/>
                  </a:lnTo>
                  <a:lnTo>
                    <a:pt x="0" y="5370"/>
                  </a:lnTo>
                  <a:lnTo>
                    <a:pt x="0" y="5370"/>
                  </a:lnTo>
                  <a:lnTo>
                    <a:pt x="0" y="5370"/>
                  </a:lnTo>
                  <a:lnTo>
                    <a:pt x="0" y="5370"/>
                  </a:lnTo>
                  <a:lnTo>
                    <a:pt x="0" y="5407"/>
                  </a:lnTo>
                  <a:lnTo>
                    <a:pt x="0" y="5407"/>
                  </a:lnTo>
                  <a:lnTo>
                    <a:pt x="0" y="5407"/>
                  </a:lnTo>
                  <a:lnTo>
                    <a:pt x="0" y="5407"/>
                  </a:lnTo>
                  <a:lnTo>
                    <a:pt x="0" y="5407"/>
                  </a:lnTo>
                  <a:lnTo>
                    <a:pt x="0" y="5407"/>
                  </a:lnTo>
                  <a:lnTo>
                    <a:pt x="0" y="5407"/>
                  </a:lnTo>
                  <a:lnTo>
                    <a:pt x="0" y="5407"/>
                  </a:lnTo>
                  <a:lnTo>
                    <a:pt x="0" y="5444"/>
                  </a:lnTo>
                  <a:lnTo>
                    <a:pt x="0" y="5444"/>
                  </a:lnTo>
                  <a:lnTo>
                    <a:pt x="0" y="5444"/>
                  </a:lnTo>
                  <a:lnTo>
                    <a:pt x="0" y="5444"/>
                  </a:lnTo>
                  <a:lnTo>
                    <a:pt x="0" y="5444"/>
                  </a:lnTo>
                  <a:lnTo>
                    <a:pt x="0" y="5444"/>
                  </a:lnTo>
                  <a:lnTo>
                    <a:pt x="0" y="5444"/>
                  </a:lnTo>
                  <a:lnTo>
                    <a:pt x="0" y="5444"/>
                  </a:lnTo>
                  <a:lnTo>
                    <a:pt x="0" y="5481"/>
                  </a:lnTo>
                  <a:lnTo>
                    <a:pt x="0" y="5481"/>
                  </a:lnTo>
                  <a:lnTo>
                    <a:pt x="0" y="5481"/>
                  </a:lnTo>
                  <a:lnTo>
                    <a:pt x="0" y="5481"/>
                  </a:lnTo>
                  <a:lnTo>
                    <a:pt x="0" y="5481"/>
                  </a:lnTo>
                  <a:lnTo>
                    <a:pt x="0" y="5481"/>
                  </a:lnTo>
                  <a:lnTo>
                    <a:pt x="0" y="5481"/>
                  </a:lnTo>
                  <a:lnTo>
                    <a:pt x="0" y="5481"/>
                  </a:lnTo>
                  <a:lnTo>
                    <a:pt x="0" y="5519"/>
                  </a:lnTo>
                  <a:lnTo>
                    <a:pt x="0" y="5519"/>
                  </a:lnTo>
                  <a:lnTo>
                    <a:pt x="0" y="5519"/>
                  </a:lnTo>
                  <a:lnTo>
                    <a:pt x="0" y="5519"/>
                  </a:lnTo>
                  <a:lnTo>
                    <a:pt x="0" y="5519"/>
                  </a:lnTo>
                  <a:lnTo>
                    <a:pt x="0" y="5519"/>
                  </a:lnTo>
                  <a:lnTo>
                    <a:pt x="0" y="5519"/>
                  </a:lnTo>
                  <a:lnTo>
                    <a:pt x="0" y="5519"/>
                  </a:lnTo>
                  <a:lnTo>
                    <a:pt x="0" y="5519"/>
                  </a:lnTo>
                  <a:lnTo>
                    <a:pt x="0" y="5519"/>
                  </a:lnTo>
                  <a:lnTo>
                    <a:pt x="0" y="5556"/>
                  </a:lnTo>
                  <a:lnTo>
                    <a:pt x="0" y="5556"/>
                  </a:lnTo>
                  <a:lnTo>
                    <a:pt x="0" y="5556"/>
                  </a:lnTo>
                  <a:lnTo>
                    <a:pt x="0" y="5556"/>
                  </a:lnTo>
                  <a:lnTo>
                    <a:pt x="0" y="5556"/>
                  </a:lnTo>
                  <a:lnTo>
                    <a:pt x="0" y="5556"/>
                  </a:lnTo>
                  <a:lnTo>
                    <a:pt x="0" y="5556"/>
                  </a:lnTo>
                  <a:lnTo>
                    <a:pt x="0" y="5556"/>
                  </a:lnTo>
                  <a:lnTo>
                    <a:pt x="0" y="5593"/>
                  </a:lnTo>
                  <a:lnTo>
                    <a:pt x="0" y="5593"/>
                  </a:lnTo>
                  <a:lnTo>
                    <a:pt x="0" y="5593"/>
                  </a:lnTo>
                  <a:lnTo>
                    <a:pt x="0" y="5593"/>
                  </a:lnTo>
                  <a:lnTo>
                    <a:pt x="0" y="5593"/>
                  </a:lnTo>
                  <a:lnTo>
                    <a:pt x="0" y="5593"/>
                  </a:lnTo>
                  <a:lnTo>
                    <a:pt x="0" y="5593"/>
                  </a:lnTo>
                  <a:lnTo>
                    <a:pt x="0" y="5593"/>
                  </a:lnTo>
                  <a:lnTo>
                    <a:pt x="0" y="5630"/>
                  </a:lnTo>
                  <a:lnTo>
                    <a:pt x="0" y="5630"/>
                  </a:lnTo>
                  <a:lnTo>
                    <a:pt x="0" y="5630"/>
                  </a:lnTo>
                  <a:lnTo>
                    <a:pt x="0" y="5630"/>
                  </a:lnTo>
                  <a:lnTo>
                    <a:pt x="0" y="5630"/>
                  </a:lnTo>
                  <a:lnTo>
                    <a:pt x="0" y="5630"/>
                  </a:lnTo>
                  <a:lnTo>
                    <a:pt x="0" y="5630"/>
                  </a:lnTo>
                  <a:lnTo>
                    <a:pt x="0" y="5630"/>
                  </a:lnTo>
                  <a:lnTo>
                    <a:pt x="0" y="5667"/>
                  </a:lnTo>
                  <a:lnTo>
                    <a:pt x="0" y="5667"/>
                  </a:lnTo>
                  <a:lnTo>
                    <a:pt x="0" y="5667"/>
                  </a:lnTo>
                  <a:lnTo>
                    <a:pt x="0" y="5667"/>
                  </a:lnTo>
                  <a:lnTo>
                    <a:pt x="0" y="5667"/>
                  </a:lnTo>
                  <a:lnTo>
                    <a:pt x="0" y="5667"/>
                  </a:lnTo>
                  <a:lnTo>
                    <a:pt x="0" y="5667"/>
                  </a:lnTo>
                  <a:lnTo>
                    <a:pt x="0" y="5667"/>
                  </a:lnTo>
                  <a:lnTo>
                    <a:pt x="0" y="5667"/>
                  </a:lnTo>
                  <a:lnTo>
                    <a:pt x="0" y="5704"/>
                  </a:lnTo>
                  <a:lnTo>
                    <a:pt x="0" y="5704"/>
                  </a:lnTo>
                  <a:lnTo>
                    <a:pt x="0" y="5704"/>
                  </a:lnTo>
                  <a:lnTo>
                    <a:pt x="0" y="5704"/>
                  </a:lnTo>
                  <a:lnTo>
                    <a:pt x="0" y="5704"/>
                  </a:lnTo>
                  <a:lnTo>
                    <a:pt x="0" y="5704"/>
                  </a:lnTo>
                  <a:lnTo>
                    <a:pt x="0" y="5704"/>
                  </a:lnTo>
                  <a:lnTo>
                    <a:pt x="0" y="5704"/>
                  </a:lnTo>
                  <a:lnTo>
                    <a:pt x="0" y="5741"/>
                  </a:lnTo>
                  <a:lnTo>
                    <a:pt x="0" y="5741"/>
                  </a:lnTo>
                  <a:lnTo>
                    <a:pt x="0" y="5741"/>
                  </a:lnTo>
                  <a:lnTo>
                    <a:pt x="0" y="5741"/>
                  </a:lnTo>
                  <a:lnTo>
                    <a:pt x="0" y="5741"/>
                  </a:lnTo>
                  <a:lnTo>
                    <a:pt x="0" y="5741"/>
                  </a:lnTo>
                  <a:lnTo>
                    <a:pt x="0" y="5741"/>
                  </a:lnTo>
                  <a:lnTo>
                    <a:pt x="0" y="5741"/>
                  </a:lnTo>
                  <a:lnTo>
                    <a:pt x="0" y="5778"/>
                  </a:lnTo>
                  <a:lnTo>
                    <a:pt x="0" y="5778"/>
                  </a:lnTo>
                  <a:lnTo>
                    <a:pt x="0" y="5778"/>
                  </a:lnTo>
                  <a:lnTo>
                    <a:pt x="0" y="5778"/>
                  </a:lnTo>
                  <a:lnTo>
                    <a:pt x="0" y="5778"/>
                  </a:lnTo>
                  <a:lnTo>
                    <a:pt x="0" y="5778"/>
                  </a:lnTo>
                  <a:lnTo>
                    <a:pt x="0" y="5778"/>
                  </a:lnTo>
                  <a:lnTo>
                    <a:pt x="0" y="5778"/>
                  </a:lnTo>
                  <a:lnTo>
                    <a:pt x="0" y="5815"/>
                  </a:lnTo>
                  <a:lnTo>
                    <a:pt x="0" y="5815"/>
                  </a:lnTo>
                  <a:cubicBezTo>
                    <a:pt x="112" y="7556"/>
                    <a:pt x="1004" y="9074"/>
                    <a:pt x="2379" y="10000"/>
                  </a:cubicBezTo>
                  <a:cubicBezTo>
                    <a:pt x="1784" y="9111"/>
                    <a:pt x="1413" y="8074"/>
                    <a:pt x="1413" y="6926"/>
                  </a:cubicBezTo>
                  <a:cubicBezTo>
                    <a:pt x="1413" y="3889"/>
                    <a:pt x="3866" y="1444"/>
                    <a:pt x="6914" y="1444"/>
                  </a:cubicBezTo>
                  <a:cubicBezTo>
                    <a:pt x="8067" y="1444"/>
                    <a:pt x="9145" y="1778"/>
                    <a:pt x="10000" y="2407"/>
                  </a:cubicBezTo>
                  <a:cubicBezTo>
                    <a:pt x="9071" y="1037"/>
                    <a:pt x="7546" y="111"/>
                    <a:pt x="5799" y="0"/>
                  </a:cubicBezTo>
                  <a:lnTo>
                    <a:pt x="5799" y="0"/>
                  </a:lnTo>
                  <a:lnTo>
                    <a:pt x="5762" y="0"/>
                  </a:lnTo>
                  <a:lnTo>
                    <a:pt x="5762" y="0"/>
                  </a:lnTo>
                  <a:lnTo>
                    <a:pt x="5762" y="0"/>
                  </a:lnTo>
                  <a:lnTo>
                    <a:pt x="5762" y="0"/>
                  </a:lnTo>
                  <a:lnTo>
                    <a:pt x="5762" y="0"/>
                  </a:lnTo>
                  <a:lnTo>
                    <a:pt x="5762" y="0"/>
                  </a:lnTo>
                  <a:lnTo>
                    <a:pt x="5762" y="0"/>
                  </a:lnTo>
                  <a:lnTo>
                    <a:pt x="5762" y="0"/>
                  </a:lnTo>
                  <a:lnTo>
                    <a:pt x="5725" y="0"/>
                  </a:lnTo>
                  <a:lnTo>
                    <a:pt x="5725" y="0"/>
                  </a:lnTo>
                  <a:lnTo>
                    <a:pt x="5725" y="0"/>
                  </a:lnTo>
                  <a:lnTo>
                    <a:pt x="5725" y="0"/>
                  </a:lnTo>
                  <a:lnTo>
                    <a:pt x="5725" y="0"/>
                  </a:lnTo>
                  <a:lnTo>
                    <a:pt x="5725" y="0"/>
                  </a:lnTo>
                  <a:lnTo>
                    <a:pt x="5725" y="0"/>
                  </a:lnTo>
                  <a:lnTo>
                    <a:pt x="5725" y="0"/>
                  </a:lnTo>
                  <a:lnTo>
                    <a:pt x="5688" y="0"/>
                  </a:lnTo>
                  <a:lnTo>
                    <a:pt x="5688" y="0"/>
                  </a:lnTo>
                  <a:lnTo>
                    <a:pt x="5688" y="0"/>
                  </a:lnTo>
                  <a:lnTo>
                    <a:pt x="5688" y="0"/>
                  </a:lnTo>
                  <a:lnTo>
                    <a:pt x="5688" y="0"/>
                  </a:lnTo>
                  <a:lnTo>
                    <a:pt x="5688" y="0"/>
                  </a:lnTo>
                  <a:lnTo>
                    <a:pt x="5688" y="0"/>
                  </a:lnTo>
                  <a:lnTo>
                    <a:pt x="5688" y="0"/>
                  </a:lnTo>
                  <a:lnTo>
                    <a:pt x="5688" y="0"/>
                  </a:lnTo>
                  <a:lnTo>
                    <a:pt x="5651" y="0"/>
                  </a:lnTo>
                  <a:lnTo>
                    <a:pt x="5651" y="0"/>
                  </a:lnTo>
                  <a:lnTo>
                    <a:pt x="5651" y="0"/>
                  </a:lnTo>
                  <a:lnTo>
                    <a:pt x="5651" y="0"/>
                  </a:lnTo>
                  <a:lnTo>
                    <a:pt x="5651" y="0"/>
                  </a:lnTo>
                  <a:lnTo>
                    <a:pt x="5651" y="0"/>
                  </a:lnTo>
                  <a:lnTo>
                    <a:pt x="5651" y="0"/>
                  </a:lnTo>
                  <a:lnTo>
                    <a:pt x="5651" y="0"/>
                  </a:lnTo>
                  <a:lnTo>
                    <a:pt x="5613" y="0"/>
                  </a:lnTo>
                  <a:lnTo>
                    <a:pt x="5613" y="0"/>
                  </a:lnTo>
                  <a:lnTo>
                    <a:pt x="5613" y="0"/>
                  </a:lnTo>
                  <a:lnTo>
                    <a:pt x="5613" y="0"/>
                  </a:lnTo>
                  <a:lnTo>
                    <a:pt x="5613" y="0"/>
                  </a:lnTo>
                  <a:lnTo>
                    <a:pt x="5613" y="0"/>
                  </a:lnTo>
                  <a:lnTo>
                    <a:pt x="5613" y="0"/>
                  </a:lnTo>
                  <a:lnTo>
                    <a:pt x="5613" y="0"/>
                  </a:lnTo>
                  <a:lnTo>
                    <a:pt x="5576" y="0"/>
                  </a:lnTo>
                  <a:lnTo>
                    <a:pt x="5576" y="0"/>
                  </a:lnTo>
                  <a:lnTo>
                    <a:pt x="5576" y="0"/>
                  </a:lnTo>
                  <a:lnTo>
                    <a:pt x="5576" y="0"/>
                  </a:lnTo>
                  <a:lnTo>
                    <a:pt x="5576" y="0"/>
                  </a:lnTo>
                  <a:lnTo>
                    <a:pt x="5576" y="0"/>
                  </a:lnTo>
                  <a:lnTo>
                    <a:pt x="5576" y="0"/>
                  </a:lnTo>
                  <a:lnTo>
                    <a:pt x="5576" y="0"/>
                  </a:lnTo>
                  <a:lnTo>
                    <a:pt x="5576" y="0"/>
                  </a:lnTo>
                  <a:lnTo>
                    <a:pt x="5539" y="0"/>
                  </a:lnTo>
                  <a:lnTo>
                    <a:pt x="5539" y="0"/>
                  </a:lnTo>
                  <a:lnTo>
                    <a:pt x="5539" y="0"/>
                  </a:lnTo>
                  <a:lnTo>
                    <a:pt x="5539" y="0"/>
                  </a:lnTo>
                  <a:lnTo>
                    <a:pt x="5539" y="0"/>
                  </a:lnTo>
                  <a:lnTo>
                    <a:pt x="5539" y="0"/>
                  </a:lnTo>
                  <a:lnTo>
                    <a:pt x="5539" y="0"/>
                  </a:lnTo>
                  <a:lnTo>
                    <a:pt x="5539" y="0"/>
                  </a:lnTo>
                  <a:lnTo>
                    <a:pt x="5539" y="0"/>
                  </a:lnTo>
                  <a:lnTo>
                    <a:pt x="5502" y="0"/>
                  </a:lnTo>
                  <a:lnTo>
                    <a:pt x="5502" y="0"/>
                  </a:lnTo>
                  <a:lnTo>
                    <a:pt x="5502" y="0"/>
                  </a:lnTo>
                  <a:lnTo>
                    <a:pt x="5502" y="0"/>
                  </a:lnTo>
                  <a:lnTo>
                    <a:pt x="5502" y="0"/>
                  </a:lnTo>
                  <a:lnTo>
                    <a:pt x="5502" y="0"/>
                  </a:lnTo>
                  <a:lnTo>
                    <a:pt x="5502" y="0"/>
                  </a:lnTo>
                  <a:lnTo>
                    <a:pt x="5502" y="0"/>
                  </a:lnTo>
                  <a:lnTo>
                    <a:pt x="5465" y="0"/>
                  </a:lnTo>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sz="2400"/>
            </a:p>
          </p:txBody>
        </p:sp>
        <p:sp>
          <p:nvSpPr>
            <p:cNvPr id="42" name="Freeform 88"/>
            <p:cNvSpPr>
              <a:spLocks noEditPoints="1"/>
            </p:cNvSpPr>
            <p:nvPr/>
          </p:nvSpPr>
          <p:spPr bwMode="auto">
            <a:xfrm>
              <a:off x="3802014" y="2241510"/>
              <a:ext cx="686991" cy="347663"/>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grpSp>
        <p:nvGrpSpPr>
          <p:cNvPr id="52" name="组合 51"/>
          <p:cNvGrpSpPr/>
          <p:nvPr/>
        </p:nvGrpSpPr>
        <p:grpSpPr>
          <a:xfrm>
            <a:off x="1383831" y="3344523"/>
            <a:ext cx="2180449" cy="2793403"/>
            <a:chOff x="3215640" y="3234864"/>
            <a:chExt cx="1844040" cy="2388696"/>
          </a:xfrm>
        </p:grpSpPr>
        <p:sp>
          <p:nvSpPr>
            <p:cNvPr id="3" name="圆角矩形 2"/>
            <p:cNvSpPr/>
            <p:nvPr/>
          </p:nvSpPr>
          <p:spPr>
            <a:xfrm>
              <a:off x="3215640" y="3234864"/>
              <a:ext cx="1844040" cy="2388696"/>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215640" y="3241960"/>
              <a:ext cx="1844040" cy="663996"/>
            </a:xfrm>
            <a:prstGeom prst="roundRect">
              <a:avLst>
                <a:gd name="adj" fmla="val 17493"/>
              </a:avLst>
            </a:prstGeom>
            <a:solidFill>
              <a:schemeClr val="accent5">
                <a:lumMod val="5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215640" y="3816904"/>
              <a:ext cx="1844040" cy="3683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3374875" y="3504557"/>
              <a:ext cx="1490133" cy="394779"/>
            </a:xfrm>
            <a:prstGeom prst="rect">
              <a:avLst/>
            </a:prstGeom>
            <a:noFill/>
          </p:spPr>
          <p:txBody>
            <a:bodyPr wrap="square" rtlCol="0">
              <a:spAutoFit/>
            </a:bodyPr>
            <a:lstStyle/>
            <a:p>
              <a:pPr algn="ctr"/>
              <a:r>
                <a:rPr lang="zh-CN" altLang="en-US" sz="2400" b="1" dirty="0">
                  <a:solidFill>
                    <a:schemeClr val="bg1"/>
                  </a:solidFill>
                  <a:latin typeface="华文中宋" pitchFamily="2" charset="-122"/>
                  <a:ea typeface="华文中宋" pitchFamily="2" charset="-122"/>
                </a:rPr>
                <a:t>领导小组</a:t>
              </a:r>
            </a:p>
          </p:txBody>
        </p:sp>
      </p:grpSp>
      <p:grpSp>
        <p:nvGrpSpPr>
          <p:cNvPr id="51" name="组合 50"/>
          <p:cNvGrpSpPr/>
          <p:nvPr/>
        </p:nvGrpSpPr>
        <p:grpSpPr>
          <a:xfrm>
            <a:off x="6528743" y="3324854"/>
            <a:ext cx="2181600" cy="2805949"/>
            <a:chOff x="5972695" y="3224305"/>
            <a:chExt cx="1844040" cy="2399255"/>
          </a:xfrm>
        </p:grpSpPr>
        <p:sp>
          <p:nvSpPr>
            <p:cNvPr id="20" name="圆角矩形 19"/>
            <p:cNvSpPr/>
            <p:nvPr/>
          </p:nvSpPr>
          <p:spPr>
            <a:xfrm>
              <a:off x="5972695" y="3234864"/>
              <a:ext cx="1844040" cy="2388696"/>
            </a:xfrm>
            <a:prstGeom prst="round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5972695" y="3224305"/>
              <a:ext cx="1844040" cy="659389"/>
            </a:xfrm>
            <a:prstGeom prst="roundRect">
              <a:avLst>
                <a:gd name="adj" fmla="val 17493"/>
              </a:avLst>
            </a:prstGeom>
            <a:solidFill>
              <a:srgbClr val="008080"/>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972695" y="3794491"/>
              <a:ext cx="1844040" cy="36836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6149648" y="3488942"/>
              <a:ext cx="1490133" cy="394751"/>
            </a:xfrm>
            <a:prstGeom prst="rect">
              <a:avLst/>
            </a:prstGeom>
            <a:noFill/>
          </p:spPr>
          <p:txBody>
            <a:bodyPr wrap="square" rtlCol="0">
              <a:spAutoFit/>
            </a:bodyPr>
            <a:lstStyle/>
            <a:p>
              <a:pPr algn="ctr"/>
              <a:r>
                <a:rPr lang="zh-CN" altLang="en-US" sz="2400" b="1" dirty="0">
                  <a:solidFill>
                    <a:schemeClr val="bg1"/>
                  </a:solidFill>
                  <a:latin typeface="华文中宋" pitchFamily="2" charset="-122"/>
                  <a:ea typeface="华文中宋" pitchFamily="2" charset="-122"/>
                </a:rPr>
                <a:t>诊改办</a:t>
              </a:r>
            </a:p>
          </p:txBody>
        </p:sp>
      </p:grpSp>
      <p:grpSp>
        <p:nvGrpSpPr>
          <p:cNvPr id="50" name="组合 49"/>
          <p:cNvGrpSpPr/>
          <p:nvPr/>
        </p:nvGrpSpPr>
        <p:grpSpPr>
          <a:xfrm>
            <a:off x="8919688" y="3322156"/>
            <a:ext cx="2217277" cy="2815867"/>
            <a:chOff x="8491777" y="3215824"/>
            <a:chExt cx="1874195" cy="2407736"/>
          </a:xfrm>
        </p:grpSpPr>
        <p:sp>
          <p:nvSpPr>
            <p:cNvPr id="26" name="圆角矩形 25"/>
            <p:cNvSpPr/>
            <p:nvPr/>
          </p:nvSpPr>
          <p:spPr>
            <a:xfrm>
              <a:off x="8521932" y="3234864"/>
              <a:ext cx="1844040" cy="2388696"/>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8521932" y="3215824"/>
              <a:ext cx="1844040" cy="663996"/>
            </a:xfrm>
            <a:prstGeom prst="roundRect">
              <a:avLst>
                <a:gd name="adj" fmla="val 17493"/>
              </a:avLst>
            </a:prstGeom>
            <a:solidFill>
              <a:schemeClr val="accent5">
                <a:lumMod val="5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521932" y="3816904"/>
              <a:ext cx="1844040" cy="3683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8491777" y="3504622"/>
              <a:ext cx="1752549" cy="394751"/>
            </a:xfrm>
            <a:prstGeom prst="rect">
              <a:avLst/>
            </a:prstGeom>
            <a:noFill/>
          </p:spPr>
          <p:txBody>
            <a:bodyPr wrap="square" rtlCol="0">
              <a:spAutoFit/>
            </a:bodyPr>
            <a:lstStyle/>
            <a:p>
              <a:pPr algn="ctr"/>
              <a:r>
                <a:rPr lang="zh-CN" altLang="en-US" sz="2400" b="1" dirty="0">
                  <a:solidFill>
                    <a:schemeClr val="bg1"/>
                  </a:solidFill>
                  <a:latin typeface="华文中宋" pitchFamily="2" charset="-122"/>
                  <a:ea typeface="华文中宋" pitchFamily="2" charset="-122"/>
                </a:rPr>
                <a:t>平台技术组</a:t>
              </a:r>
            </a:p>
          </p:txBody>
        </p:sp>
      </p:grpSp>
      <p:sp>
        <p:nvSpPr>
          <p:cNvPr id="45" name="TextBox 44"/>
          <p:cNvSpPr txBox="1"/>
          <p:nvPr/>
        </p:nvSpPr>
        <p:spPr>
          <a:xfrm>
            <a:off x="1460591" y="4544669"/>
            <a:ext cx="2181600" cy="1034129"/>
          </a:xfrm>
          <a:prstGeom prst="rect">
            <a:avLst/>
          </a:prstGeom>
          <a:noFill/>
        </p:spPr>
        <p:txBody>
          <a:bodyPr wrap="square" rtlCol="0">
            <a:spAutoFit/>
          </a:bodyPr>
          <a:lstStyle/>
          <a:p>
            <a:pPr>
              <a:lnSpc>
                <a:spcPct val="120000"/>
              </a:lnSpc>
            </a:pPr>
            <a:r>
              <a:rPr lang="zh-CN" altLang="en-US" sz="1700" dirty="0">
                <a:latin typeface="华文中宋" panose="02010600040101010101" pitchFamily="2" charset="-122"/>
                <a:ea typeface="华文中宋" panose="02010600040101010101" pitchFamily="2" charset="-122"/>
              </a:rPr>
              <a:t>组   长：校长</a:t>
            </a:r>
            <a:endParaRPr lang="en-US" altLang="zh-CN" sz="1700" dirty="0">
              <a:latin typeface="华文中宋" panose="02010600040101010101" pitchFamily="2" charset="-122"/>
              <a:ea typeface="华文中宋" panose="02010600040101010101" pitchFamily="2" charset="-122"/>
            </a:endParaRPr>
          </a:p>
          <a:p>
            <a:pPr>
              <a:lnSpc>
                <a:spcPct val="120000"/>
              </a:lnSpc>
            </a:pPr>
            <a:r>
              <a:rPr lang="zh-CN" altLang="en-US" sz="1700" dirty="0">
                <a:latin typeface="华文中宋" panose="02010600040101010101" pitchFamily="2" charset="-122"/>
                <a:ea typeface="华文中宋" panose="02010600040101010101" pitchFamily="2" charset="-122"/>
              </a:rPr>
              <a:t>副组长：班子成员</a:t>
            </a:r>
            <a:endParaRPr lang="en-US" altLang="zh-CN" sz="1700" dirty="0">
              <a:latin typeface="华文中宋" panose="02010600040101010101" pitchFamily="2" charset="-122"/>
              <a:ea typeface="华文中宋" panose="02010600040101010101" pitchFamily="2" charset="-122"/>
            </a:endParaRPr>
          </a:p>
          <a:p>
            <a:pPr>
              <a:lnSpc>
                <a:spcPct val="120000"/>
              </a:lnSpc>
            </a:pPr>
            <a:r>
              <a:rPr lang="zh-CN" altLang="en-US" sz="1700" dirty="0">
                <a:latin typeface="华文中宋" panose="02010600040101010101" pitchFamily="2" charset="-122"/>
                <a:ea typeface="华文中宋" panose="02010600040101010101" pitchFamily="2" charset="-122"/>
              </a:rPr>
              <a:t>成   员：处室负责人</a:t>
            </a:r>
            <a:endParaRPr lang="en-US" altLang="zh-CN" sz="1700" dirty="0">
              <a:latin typeface="华文中宋" panose="02010600040101010101" pitchFamily="2" charset="-122"/>
              <a:ea typeface="华文中宋" panose="02010600040101010101" pitchFamily="2" charset="-122"/>
            </a:endParaRPr>
          </a:p>
        </p:txBody>
      </p:sp>
      <p:sp>
        <p:nvSpPr>
          <p:cNvPr id="54" name="TextBox 53"/>
          <p:cNvSpPr txBox="1"/>
          <p:nvPr/>
        </p:nvSpPr>
        <p:spPr>
          <a:xfrm>
            <a:off x="3990710" y="4539848"/>
            <a:ext cx="2425592" cy="1348061"/>
          </a:xfrm>
          <a:prstGeom prst="rect">
            <a:avLst/>
          </a:prstGeom>
          <a:noFill/>
        </p:spPr>
        <p:txBody>
          <a:bodyPr wrap="square" rtlCol="0">
            <a:spAutoFit/>
          </a:bodyPr>
          <a:lstStyle/>
          <a:p>
            <a:pPr>
              <a:lnSpc>
                <a:spcPct val="120000"/>
              </a:lnSpc>
            </a:pPr>
            <a:r>
              <a:rPr lang="zh-CN" altLang="en-US" sz="1700" dirty="0">
                <a:latin typeface="华文中宋" panose="02010600040101010101" pitchFamily="2" charset="-122"/>
                <a:ea typeface="华文中宋" panose="02010600040101010101" pitchFamily="2" charset="-122"/>
              </a:rPr>
              <a:t>组长：教学校长</a:t>
            </a:r>
            <a:endParaRPr lang="en-US" altLang="zh-CN" sz="1700" dirty="0">
              <a:latin typeface="华文中宋" panose="02010600040101010101" pitchFamily="2" charset="-122"/>
              <a:ea typeface="华文中宋" panose="02010600040101010101" pitchFamily="2" charset="-122"/>
            </a:endParaRPr>
          </a:p>
          <a:p>
            <a:pPr>
              <a:lnSpc>
                <a:spcPct val="120000"/>
              </a:lnSpc>
            </a:pPr>
            <a:r>
              <a:rPr lang="zh-CN" altLang="en-US" sz="1700" dirty="0">
                <a:latin typeface="华文中宋" panose="02010600040101010101" pitchFamily="2" charset="-122"/>
                <a:ea typeface="华文中宋" panose="02010600040101010101" pitchFamily="2" charset="-122"/>
              </a:rPr>
              <a:t>成员：教务主任</a:t>
            </a:r>
            <a:endParaRPr lang="en-US" altLang="zh-CN" sz="1700" dirty="0">
              <a:latin typeface="华文中宋" panose="02010600040101010101" pitchFamily="2" charset="-122"/>
              <a:ea typeface="华文中宋" panose="02010600040101010101" pitchFamily="2" charset="-122"/>
            </a:endParaRPr>
          </a:p>
          <a:p>
            <a:pPr>
              <a:lnSpc>
                <a:spcPct val="120000"/>
              </a:lnSpc>
            </a:pPr>
            <a:r>
              <a:rPr lang="zh-CN" altLang="en-US" sz="1700" dirty="0">
                <a:latin typeface="华文中宋" panose="02010600040101010101" pitchFamily="2" charset="-122"/>
                <a:ea typeface="华文中宋" panose="02010600040101010101" pitchFamily="2" charset="-122"/>
              </a:rPr>
              <a:t>         系部主任</a:t>
            </a:r>
            <a:endParaRPr lang="en-US" altLang="zh-CN" sz="1700" dirty="0">
              <a:latin typeface="华文中宋" panose="02010600040101010101" pitchFamily="2" charset="-122"/>
              <a:ea typeface="华文中宋" panose="02010600040101010101" pitchFamily="2" charset="-122"/>
            </a:endParaRPr>
          </a:p>
          <a:p>
            <a:pPr>
              <a:lnSpc>
                <a:spcPct val="120000"/>
              </a:lnSpc>
            </a:pPr>
            <a:r>
              <a:rPr lang="zh-CN" altLang="en-US" sz="1700" dirty="0">
                <a:latin typeface="华文中宋" panose="02010600040101010101" pitchFamily="2" charset="-122"/>
                <a:ea typeface="华文中宋" panose="02010600040101010101" pitchFamily="2" charset="-122"/>
              </a:rPr>
              <a:t>         中层管理者</a:t>
            </a:r>
            <a:endParaRPr lang="en-US" altLang="zh-CN" sz="1700" dirty="0">
              <a:latin typeface="华文中宋" panose="02010600040101010101" pitchFamily="2" charset="-122"/>
              <a:ea typeface="华文中宋" panose="02010600040101010101" pitchFamily="2" charset="-122"/>
            </a:endParaRPr>
          </a:p>
        </p:txBody>
      </p:sp>
      <p:sp>
        <p:nvSpPr>
          <p:cNvPr id="55" name="TextBox 54"/>
          <p:cNvSpPr txBox="1"/>
          <p:nvPr/>
        </p:nvSpPr>
        <p:spPr>
          <a:xfrm>
            <a:off x="8973657" y="4509430"/>
            <a:ext cx="2418660" cy="1034129"/>
          </a:xfrm>
          <a:prstGeom prst="rect">
            <a:avLst/>
          </a:prstGeom>
          <a:noFill/>
        </p:spPr>
        <p:txBody>
          <a:bodyPr wrap="square" rtlCol="0">
            <a:spAutoFit/>
          </a:bodyPr>
          <a:lstStyle/>
          <a:p>
            <a:pPr>
              <a:lnSpc>
                <a:spcPct val="120000"/>
              </a:lnSpc>
            </a:pPr>
            <a:r>
              <a:rPr lang="zh-CN" altLang="en-US" sz="1700" dirty="0">
                <a:latin typeface="华文中宋" panose="02010600040101010101" pitchFamily="2" charset="-122"/>
                <a:ea typeface="华文中宋" panose="02010600040101010101" pitchFamily="2" charset="-122"/>
              </a:rPr>
              <a:t>成员：信息技术人员</a:t>
            </a:r>
            <a:endParaRPr lang="en-US" altLang="zh-CN" sz="1700" dirty="0">
              <a:latin typeface="华文中宋" pitchFamily="2" charset="-122"/>
              <a:ea typeface="华文中宋" pitchFamily="2" charset="-122"/>
            </a:endParaRPr>
          </a:p>
          <a:p>
            <a:pPr>
              <a:lnSpc>
                <a:spcPct val="120000"/>
              </a:lnSpc>
            </a:pPr>
            <a:r>
              <a:rPr lang="en-US" altLang="zh-CN" sz="1700" dirty="0">
                <a:latin typeface="华文中宋" pitchFamily="2" charset="-122"/>
                <a:ea typeface="华文中宋" pitchFamily="2" charset="-122"/>
              </a:rPr>
              <a:t>         </a:t>
            </a:r>
            <a:r>
              <a:rPr lang="zh-CN" altLang="en-US" sz="1700" dirty="0">
                <a:latin typeface="华文中宋" panose="02010600040101010101" pitchFamily="2" charset="-122"/>
                <a:ea typeface="华文中宋" panose="02010600040101010101" pitchFamily="2" charset="-122"/>
              </a:rPr>
              <a:t>教务人员</a:t>
            </a:r>
            <a:endParaRPr lang="en-US" altLang="zh-CN" sz="1700" dirty="0">
              <a:latin typeface="华文中宋" panose="02010600040101010101" pitchFamily="2" charset="-122"/>
              <a:ea typeface="华文中宋" panose="02010600040101010101" pitchFamily="2" charset="-122"/>
            </a:endParaRPr>
          </a:p>
          <a:p>
            <a:pPr>
              <a:lnSpc>
                <a:spcPct val="120000"/>
              </a:lnSpc>
            </a:pPr>
            <a:r>
              <a:rPr lang="zh-CN" altLang="en-US" sz="1700" dirty="0">
                <a:latin typeface="华文中宋" panose="02010600040101010101" pitchFamily="2" charset="-122"/>
                <a:ea typeface="华文中宋" panose="02010600040101010101" pitchFamily="2" charset="-122"/>
              </a:rPr>
              <a:t>         系部秘书</a:t>
            </a:r>
          </a:p>
        </p:txBody>
      </p:sp>
      <p:grpSp>
        <p:nvGrpSpPr>
          <p:cNvPr id="67" name="组合 66"/>
          <p:cNvGrpSpPr/>
          <p:nvPr/>
        </p:nvGrpSpPr>
        <p:grpSpPr>
          <a:xfrm>
            <a:off x="867761" y="2614790"/>
            <a:ext cx="10657910" cy="23783"/>
            <a:chOff x="867761" y="2614790"/>
            <a:chExt cx="10657910" cy="23783"/>
          </a:xfrm>
        </p:grpSpPr>
        <p:cxnSp>
          <p:nvCxnSpPr>
            <p:cNvPr id="56" name="直接连接符 55"/>
            <p:cNvCxnSpPr/>
            <p:nvPr/>
          </p:nvCxnSpPr>
          <p:spPr>
            <a:xfrm>
              <a:off x="867761" y="2614790"/>
              <a:ext cx="1466987"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438070" y="2614790"/>
              <a:ext cx="2279649" cy="23783"/>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719455" y="2614790"/>
              <a:ext cx="2235908" cy="19025"/>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0058684" y="2614790"/>
              <a:ext cx="1466987"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2446785C-E73F-477C-B992-F83E4F8992E8}"/>
              </a:ext>
            </a:extLst>
          </p:cNvPr>
          <p:cNvGrpSpPr/>
          <p:nvPr/>
        </p:nvGrpSpPr>
        <p:grpSpPr>
          <a:xfrm>
            <a:off x="3877175" y="3343692"/>
            <a:ext cx="2181600" cy="2805191"/>
            <a:chOff x="5972695" y="3224953"/>
            <a:chExt cx="1844040" cy="2398607"/>
          </a:xfrm>
        </p:grpSpPr>
        <p:sp>
          <p:nvSpPr>
            <p:cNvPr id="57" name="圆角矩形 19">
              <a:extLst>
                <a:ext uri="{FF2B5EF4-FFF2-40B4-BE49-F238E27FC236}">
                  <a16:creationId xmlns:a16="http://schemas.microsoft.com/office/drawing/2014/main" id="{F4B5337F-AD64-4B19-9A00-93F7620564F1}"/>
                </a:ext>
              </a:extLst>
            </p:cNvPr>
            <p:cNvSpPr/>
            <p:nvPr/>
          </p:nvSpPr>
          <p:spPr>
            <a:xfrm>
              <a:off x="5972695" y="3234864"/>
              <a:ext cx="1844040" cy="2388696"/>
            </a:xfrm>
            <a:prstGeom prst="round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21">
              <a:extLst>
                <a:ext uri="{FF2B5EF4-FFF2-40B4-BE49-F238E27FC236}">
                  <a16:creationId xmlns:a16="http://schemas.microsoft.com/office/drawing/2014/main" id="{759F907E-39A5-4A50-895F-DC03E218A148}"/>
                </a:ext>
              </a:extLst>
            </p:cNvPr>
            <p:cNvSpPr/>
            <p:nvPr/>
          </p:nvSpPr>
          <p:spPr>
            <a:xfrm>
              <a:off x="5972695" y="3224953"/>
              <a:ext cx="1844040" cy="662575"/>
            </a:xfrm>
            <a:prstGeom prst="roundRect">
              <a:avLst>
                <a:gd name="adj" fmla="val 17493"/>
              </a:avLst>
            </a:prstGeom>
            <a:solidFill>
              <a:srgbClr val="008080"/>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EA738842-032D-4D75-B09D-92E8369F1144}"/>
                </a:ext>
              </a:extLst>
            </p:cNvPr>
            <p:cNvSpPr/>
            <p:nvPr/>
          </p:nvSpPr>
          <p:spPr>
            <a:xfrm>
              <a:off x="5972695" y="3794491"/>
              <a:ext cx="1844040" cy="36836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45">
              <a:extLst>
                <a:ext uri="{FF2B5EF4-FFF2-40B4-BE49-F238E27FC236}">
                  <a16:creationId xmlns:a16="http://schemas.microsoft.com/office/drawing/2014/main" id="{57781913-7589-4203-9379-95872D9A61B1}"/>
                </a:ext>
              </a:extLst>
            </p:cNvPr>
            <p:cNvSpPr txBox="1"/>
            <p:nvPr/>
          </p:nvSpPr>
          <p:spPr>
            <a:xfrm>
              <a:off x="6149648" y="3488942"/>
              <a:ext cx="1490133" cy="394751"/>
            </a:xfrm>
            <a:prstGeom prst="rect">
              <a:avLst/>
            </a:prstGeom>
            <a:noFill/>
          </p:spPr>
          <p:txBody>
            <a:bodyPr wrap="square" rtlCol="0">
              <a:spAutoFit/>
            </a:bodyPr>
            <a:lstStyle/>
            <a:p>
              <a:pPr algn="ctr"/>
              <a:r>
                <a:rPr lang="zh-CN" altLang="en-US" sz="2400" b="1" dirty="0">
                  <a:solidFill>
                    <a:schemeClr val="bg1"/>
                  </a:solidFill>
                  <a:latin typeface="华文中宋" pitchFamily="2" charset="-122"/>
                  <a:ea typeface="华文中宋" pitchFamily="2" charset="-122"/>
                </a:rPr>
                <a:t>工作组</a:t>
              </a:r>
            </a:p>
          </p:txBody>
        </p:sp>
      </p:grpSp>
      <p:sp>
        <p:nvSpPr>
          <p:cNvPr id="70" name="TextBox 53">
            <a:extLst>
              <a:ext uri="{FF2B5EF4-FFF2-40B4-BE49-F238E27FC236}">
                <a16:creationId xmlns:a16="http://schemas.microsoft.com/office/drawing/2014/main" id="{5F91B8D1-C902-48E8-8ABA-58CFD60DE6F8}"/>
              </a:ext>
            </a:extLst>
          </p:cNvPr>
          <p:cNvSpPr txBox="1"/>
          <p:nvPr/>
        </p:nvSpPr>
        <p:spPr>
          <a:xfrm>
            <a:off x="6548065" y="4506739"/>
            <a:ext cx="2425592" cy="1034129"/>
          </a:xfrm>
          <a:prstGeom prst="rect">
            <a:avLst/>
          </a:prstGeom>
          <a:noFill/>
        </p:spPr>
        <p:txBody>
          <a:bodyPr wrap="square" rtlCol="0">
            <a:spAutoFit/>
          </a:bodyPr>
          <a:lstStyle/>
          <a:p>
            <a:pPr>
              <a:lnSpc>
                <a:spcPct val="120000"/>
              </a:lnSpc>
            </a:pPr>
            <a:r>
              <a:rPr lang="zh-CN" altLang="en-US" sz="1700" dirty="0">
                <a:latin typeface="华文中宋" panose="02010600040101010101" pitchFamily="2" charset="-122"/>
                <a:ea typeface="华文中宋" panose="02010600040101010101" pitchFamily="2" charset="-122"/>
              </a:rPr>
              <a:t>主任：教务科长</a:t>
            </a:r>
            <a:endParaRPr lang="en-US" altLang="zh-CN" sz="1700" dirty="0">
              <a:latin typeface="华文中宋" panose="02010600040101010101" pitchFamily="2" charset="-122"/>
              <a:ea typeface="华文中宋" panose="02010600040101010101" pitchFamily="2" charset="-122"/>
            </a:endParaRPr>
          </a:p>
          <a:p>
            <a:pPr>
              <a:lnSpc>
                <a:spcPct val="120000"/>
              </a:lnSpc>
            </a:pPr>
            <a:r>
              <a:rPr lang="zh-CN" altLang="en-US" sz="1700" dirty="0">
                <a:latin typeface="华文中宋" panose="02010600040101010101" pitchFamily="2" charset="-122"/>
                <a:ea typeface="华文中宋" panose="02010600040101010101" pitchFamily="2" charset="-122"/>
              </a:rPr>
              <a:t>成员：管理骨干</a:t>
            </a:r>
            <a:endParaRPr lang="en-US" altLang="zh-CN" sz="1700" dirty="0">
              <a:latin typeface="华文中宋" panose="02010600040101010101" pitchFamily="2" charset="-122"/>
              <a:ea typeface="华文中宋" panose="02010600040101010101" pitchFamily="2" charset="-122"/>
            </a:endParaRPr>
          </a:p>
          <a:p>
            <a:pPr>
              <a:lnSpc>
                <a:spcPct val="120000"/>
              </a:lnSpc>
            </a:pPr>
            <a:r>
              <a:rPr lang="zh-CN" altLang="en-US" sz="1700" dirty="0">
                <a:latin typeface="华文中宋" panose="02010600040101010101" pitchFamily="2" charset="-122"/>
                <a:ea typeface="华文中宋" panose="02010600040101010101" pitchFamily="2" charset="-122"/>
              </a:rPr>
              <a:t>         校本诊断专家</a:t>
            </a:r>
            <a:endParaRPr lang="en-US" altLang="zh-CN" sz="1700" dirty="0">
              <a:latin typeface="华文中宋" panose="02010600040101010101" pitchFamily="2" charset="-122"/>
              <a:ea typeface="华文中宋" panose="02010600040101010101" pitchFamily="2" charset="-122"/>
            </a:endParaRPr>
          </a:p>
        </p:txBody>
      </p:sp>
      <p:sp>
        <p:nvSpPr>
          <p:cNvPr id="63" name="矩形 62">
            <a:extLst>
              <a:ext uri="{FF2B5EF4-FFF2-40B4-BE49-F238E27FC236}">
                <a16:creationId xmlns:a16="http://schemas.microsoft.com/office/drawing/2014/main" id="{E7748DE1-B0B4-4C8B-AEB3-ACBC6BA6502B}"/>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243504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arn(outVertical)">
                                      <p:cBhvr>
                                        <p:cTn id="13" dur="500"/>
                                        <p:tgtEl>
                                          <p:spTgt spid="6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750"/>
                                        <p:tgtEl>
                                          <p:spTgt spid="52"/>
                                        </p:tgtEl>
                                      </p:cBhvr>
                                    </p:animEffect>
                                    <p:anim calcmode="lin" valueType="num">
                                      <p:cBhvr>
                                        <p:cTn id="28" dur="750" fill="hold"/>
                                        <p:tgtEl>
                                          <p:spTgt spid="52"/>
                                        </p:tgtEl>
                                        <p:attrNameLst>
                                          <p:attrName>ppt_x</p:attrName>
                                        </p:attrNameLst>
                                      </p:cBhvr>
                                      <p:tavLst>
                                        <p:tav tm="0">
                                          <p:val>
                                            <p:strVal val="#ppt_x"/>
                                          </p:val>
                                        </p:tav>
                                        <p:tav tm="100000">
                                          <p:val>
                                            <p:strVal val="#ppt_x"/>
                                          </p:val>
                                        </p:tav>
                                      </p:tavLst>
                                    </p:anim>
                                    <p:anim calcmode="lin" valueType="num">
                                      <p:cBhvr>
                                        <p:cTn id="29" dur="750" fill="hold"/>
                                        <p:tgtEl>
                                          <p:spTgt spid="52"/>
                                        </p:tgtEl>
                                        <p:attrNameLst>
                                          <p:attrName>ppt_y</p:attrName>
                                        </p:attrNameLst>
                                      </p:cBhvr>
                                      <p:tavLst>
                                        <p:tav tm="0">
                                          <p:val>
                                            <p:strVal val="#ppt_y+.1"/>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animEffect transition="in" filter="fade">
                                      <p:cBhvr>
                                        <p:cTn id="35" dur="500"/>
                                        <p:tgtEl>
                                          <p:spTgt spid="45"/>
                                        </p:tgtEl>
                                      </p:cBhvr>
                                    </p:animEffect>
                                  </p:childTnLst>
                                </p:cTn>
                              </p:par>
                            </p:childTnLst>
                          </p:cTn>
                        </p:par>
                        <p:par>
                          <p:cTn id="36" fill="hold">
                            <p:stCondLst>
                              <p:cond delay="2750"/>
                            </p:stCondLst>
                            <p:childTnLst>
                              <p:par>
                                <p:cTn id="37" presetID="42" presetClass="entr" presetSubtype="0"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750"/>
                                        <p:tgtEl>
                                          <p:spTgt spid="53"/>
                                        </p:tgtEl>
                                      </p:cBhvr>
                                    </p:animEffect>
                                    <p:anim calcmode="lin" valueType="num">
                                      <p:cBhvr>
                                        <p:cTn id="40" dur="750" fill="hold"/>
                                        <p:tgtEl>
                                          <p:spTgt spid="53"/>
                                        </p:tgtEl>
                                        <p:attrNameLst>
                                          <p:attrName>ppt_x</p:attrName>
                                        </p:attrNameLst>
                                      </p:cBhvr>
                                      <p:tavLst>
                                        <p:tav tm="0">
                                          <p:val>
                                            <p:strVal val="#ppt_x"/>
                                          </p:val>
                                        </p:tav>
                                        <p:tav tm="100000">
                                          <p:val>
                                            <p:strVal val="#ppt_x"/>
                                          </p:val>
                                        </p:tav>
                                      </p:tavLst>
                                    </p:anim>
                                    <p:anim calcmode="lin" valueType="num">
                                      <p:cBhvr>
                                        <p:cTn id="41" dur="750" fill="hold"/>
                                        <p:tgtEl>
                                          <p:spTgt spid="53"/>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p:cTn id="45" dur="500" fill="hold"/>
                                        <p:tgtEl>
                                          <p:spTgt spid="54"/>
                                        </p:tgtEl>
                                        <p:attrNameLst>
                                          <p:attrName>ppt_w</p:attrName>
                                        </p:attrNameLst>
                                      </p:cBhvr>
                                      <p:tavLst>
                                        <p:tav tm="0">
                                          <p:val>
                                            <p:fltVal val="0"/>
                                          </p:val>
                                        </p:tav>
                                        <p:tav tm="100000">
                                          <p:val>
                                            <p:strVal val="#ppt_w"/>
                                          </p:val>
                                        </p:tav>
                                      </p:tavLst>
                                    </p:anim>
                                    <p:anim calcmode="lin" valueType="num">
                                      <p:cBhvr>
                                        <p:cTn id="46" dur="500" fill="hold"/>
                                        <p:tgtEl>
                                          <p:spTgt spid="54"/>
                                        </p:tgtEl>
                                        <p:attrNameLst>
                                          <p:attrName>ppt_h</p:attrName>
                                        </p:attrNameLst>
                                      </p:cBhvr>
                                      <p:tavLst>
                                        <p:tav tm="0">
                                          <p:val>
                                            <p:fltVal val="0"/>
                                          </p:val>
                                        </p:tav>
                                        <p:tav tm="100000">
                                          <p:val>
                                            <p:strVal val="#ppt_h"/>
                                          </p:val>
                                        </p:tav>
                                      </p:tavLst>
                                    </p:anim>
                                    <p:animEffect transition="in" filter="fade">
                                      <p:cBhvr>
                                        <p:cTn id="47" dur="500"/>
                                        <p:tgtEl>
                                          <p:spTgt spid="54"/>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750"/>
                                        <p:tgtEl>
                                          <p:spTgt spid="51"/>
                                        </p:tgtEl>
                                      </p:cBhvr>
                                    </p:animEffect>
                                    <p:anim calcmode="lin" valueType="num">
                                      <p:cBhvr>
                                        <p:cTn id="52" dur="750" fill="hold"/>
                                        <p:tgtEl>
                                          <p:spTgt spid="51"/>
                                        </p:tgtEl>
                                        <p:attrNameLst>
                                          <p:attrName>ppt_x</p:attrName>
                                        </p:attrNameLst>
                                      </p:cBhvr>
                                      <p:tavLst>
                                        <p:tav tm="0">
                                          <p:val>
                                            <p:strVal val="#ppt_x"/>
                                          </p:val>
                                        </p:tav>
                                        <p:tav tm="100000">
                                          <p:val>
                                            <p:strVal val="#ppt_x"/>
                                          </p:val>
                                        </p:tav>
                                      </p:tavLst>
                                    </p:anim>
                                    <p:anim calcmode="lin" valueType="num">
                                      <p:cBhvr>
                                        <p:cTn id="53" dur="750" fill="hold"/>
                                        <p:tgtEl>
                                          <p:spTgt spid="51"/>
                                        </p:tgtEl>
                                        <p:attrNameLst>
                                          <p:attrName>ppt_y</p:attrName>
                                        </p:attrNameLst>
                                      </p:cBhvr>
                                      <p:tavLst>
                                        <p:tav tm="0">
                                          <p:val>
                                            <p:strVal val="#ppt_y+.1"/>
                                          </p:val>
                                        </p:tav>
                                        <p:tav tm="100000">
                                          <p:val>
                                            <p:strVal val="#ppt_y"/>
                                          </p:val>
                                        </p:tav>
                                      </p:tavLst>
                                    </p:anim>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animEffect transition="in" filter="fade">
                                      <p:cBhvr>
                                        <p:cTn id="59" dur="500"/>
                                        <p:tgtEl>
                                          <p:spTgt spid="70"/>
                                        </p:tgtEl>
                                      </p:cBhvr>
                                    </p:animEffect>
                                  </p:childTnLst>
                                </p:cTn>
                              </p:par>
                            </p:childTnLst>
                          </p:cTn>
                        </p:par>
                        <p:par>
                          <p:cTn id="60" fill="hold">
                            <p:stCondLst>
                              <p:cond delay="5250"/>
                            </p:stCondLst>
                            <p:childTnLst>
                              <p:par>
                                <p:cTn id="61" presetID="42" presetClass="entr" presetSubtype="0"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750"/>
                                        <p:tgtEl>
                                          <p:spTgt spid="50"/>
                                        </p:tgtEl>
                                      </p:cBhvr>
                                    </p:animEffect>
                                    <p:anim calcmode="lin" valueType="num">
                                      <p:cBhvr>
                                        <p:cTn id="64" dur="750" fill="hold"/>
                                        <p:tgtEl>
                                          <p:spTgt spid="50"/>
                                        </p:tgtEl>
                                        <p:attrNameLst>
                                          <p:attrName>ppt_x</p:attrName>
                                        </p:attrNameLst>
                                      </p:cBhvr>
                                      <p:tavLst>
                                        <p:tav tm="0">
                                          <p:val>
                                            <p:strVal val="#ppt_x"/>
                                          </p:val>
                                        </p:tav>
                                        <p:tav tm="100000">
                                          <p:val>
                                            <p:strVal val="#ppt_x"/>
                                          </p:val>
                                        </p:tav>
                                      </p:tavLst>
                                    </p:anim>
                                    <p:anim calcmode="lin" valueType="num">
                                      <p:cBhvr>
                                        <p:cTn id="65" dur="75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p:cTn id="69" dur="500" fill="hold"/>
                                        <p:tgtEl>
                                          <p:spTgt spid="55"/>
                                        </p:tgtEl>
                                        <p:attrNameLst>
                                          <p:attrName>ppt_w</p:attrName>
                                        </p:attrNameLst>
                                      </p:cBhvr>
                                      <p:tavLst>
                                        <p:tav tm="0">
                                          <p:val>
                                            <p:fltVal val="0"/>
                                          </p:val>
                                        </p:tav>
                                        <p:tav tm="100000">
                                          <p:val>
                                            <p:strVal val="#ppt_w"/>
                                          </p:val>
                                        </p:tav>
                                      </p:tavLst>
                                    </p:anim>
                                    <p:anim calcmode="lin" valueType="num">
                                      <p:cBhvr>
                                        <p:cTn id="70" dur="500" fill="hold"/>
                                        <p:tgtEl>
                                          <p:spTgt spid="55"/>
                                        </p:tgtEl>
                                        <p:attrNameLst>
                                          <p:attrName>ppt_h</p:attrName>
                                        </p:attrNameLst>
                                      </p:cBhvr>
                                      <p:tavLst>
                                        <p:tav tm="0">
                                          <p:val>
                                            <p:fltVal val="0"/>
                                          </p:val>
                                        </p:tav>
                                        <p:tav tm="100000">
                                          <p:val>
                                            <p:strVal val="#ppt_h"/>
                                          </p:val>
                                        </p:tav>
                                      </p:tavLst>
                                    </p:anim>
                                    <p:animEffect transition="in" filter="fade">
                                      <p:cBhvr>
                                        <p:cTn id="7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5" grpId="0"/>
      <p:bldP spid="54" grpId="0"/>
      <p:bldP spid="55"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4F2FC04-C131-4EA0-B0DB-76480C1AFAEA}"/>
              </a:ext>
            </a:extLst>
          </p:cNvPr>
          <p:cNvGrpSpPr/>
          <p:nvPr/>
        </p:nvGrpSpPr>
        <p:grpSpPr>
          <a:xfrm>
            <a:off x="4154712" y="1761311"/>
            <a:ext cx="3309332" cy="3830503"/>
            <a:chOff x="4154712" y="1761311"/>
            <a:chExt cx="3309332" cy="3830503"/>
          </a:xfrm>
        </p:grpSpPr>
        <p:grpSp>
          <p:nvGrpSpPr>
            <p:cNvPr id="67" name="组合 66">
              <a:extLst>
                <a:ext uri="{FF2B5EF4-FFF2-40B4-BE49-F238E27FC236}">
                  <a16:creationId xmlns:a16="http://schemas.microsoft.com/office/drawing/2014/main" id="{0DF6E5CB-661D-4592-B897-935AE76DFE15}"/>
                </a:ext>
              </a:extLst>
            </p:cNvPr>
            <p:cNvGrpSpPr/>
            <p:nvPr/>
          </p:nvGrpSpPr>
          <p:grpSpPr>
            <a:xfrm>
              <a:off x="6010867" y="2965546"/>
              <a:ext cx="1453177" cy="1453177"/>
              <a:chOff x="5871484" y="2841374"/>
              <a:chExt cx="2159244" cy="2159244"/>
            </a:xfrm>
          </p:grpSpPr>
          <p:grpSp>
            <p:nvGrpSpPr>
              <p:cNvPr id="68" name="组合 67">
                <a:extLst>
                  <a:ext uri="{FF2B5EF4-FFF2-40B4-BE49-F238E27FC236}">
                    <a16:creationId xmlns:a16="http://schemas.microsoft.com/office/drawing/2014/main" id="{3B63F965-202E-4B1B-A718-593297695D00}"/>
                  </a:ext>
                </a:extLst>
              </p:cNvPr>
              <p:cNvGrpSpPr/>
              <p:nvPr/>
            </p:nvGrpSpPr>
            <p:grpSpPr>
              <a:xfrm>
                <a:off x="5871484" y="2841374"/>
                <a:ext cx="2159244" cy="2159244"/>
                <a:chOff x="4926840" y="1732375"/>
                <a:chExt cx="1656097" cy="1656098"/>
              </a:xfrm>
            </p:grpSpPr>
            <p:sp>
              <p:nvSpPr>
                <p:cNvPr id="70" name="任意多边形 75">
                  <a:extLst>
                    <a:ext uri="{FF2B5EF4-FFF2-40B4-BE49-F238E27FC236}">
                      <a16:creationId xmlns:a16="http://schemas.microsoft.com/office/drawing/2014/main" id="{B2E765F1-07A3-4D3E-AC7B-9DC84C55E2CC}"/>
                    </a:ext>
                  </a:extLst>
                </p:cNvPr>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椭圆 70">
                  <a:extLst>
                    <a:ext uri="{FF2B5EF4-FFF2-40B4-BE49-F238E27FC236}">
                      <a16:creationId xmlns:a16="http://schemas.microsoft.com/office/drawing/2014/main" id="{1E179BFC-9AA4-45D3-8064-9C9571103D9E}"/>
                    </a:ext>
                  </a:extLst>
                </p:cNvPr>
                <p:cNvSpPr/>
                <p:nvPr/>
              </p:nvSpPr>
              <p:spPr>
                <a:xfrm>
                  <a:off x="5189938" y="1995474"/>
                  <a:ext cx="1129900" cy="1129900"/>
                </a:xfrm>
                <a:prstGeom prst="ellipse">
                  <a:avLst/>
                </a:prstGeom>
                <a:solidFill>
                  <a:srgbClr val="0070C0"/>
                </a:soli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42B1512C-DCA9-4E85-A3FD-0D228B33ED3E}"/>
                    </a:ext>
                  </a:extLst>
                </p:cNvPr>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文本框 68">
                <a:extLst>
                  <a:ext uri="{FF2B5EF4-FFF2-40B4-BE49-F238E27FC236}">
                    <a16:creationId xmlns:a16="http://schemas.microsoft.com/office/drawing/2014/main" id="{1AFEF038-E0B3-4FE7-889B-E32519AC4D56}"/>
                  </a:ext>
                </a:extLst>
              </p:cNvPr>
              <p:cNvSpPr txBox="1"/>
              <p:nvPr/>
            </p:nvSpPr>
            <p:spPr>
              <a:xfrm>
                <a:off x="6504474" y="3531267"/>
                <a:ext cx="937400" cy="777441"/>
              </a:xfrm>
              <a:prstGeom prst="rect">
                <a:avLst/>
              </a:prstGeom>
              <a:noFill/>
            </p:spPr>
            <p:txBody>
              <a:bodyPr wrap="square" rtlCol="0">
                <a:spAutoFit/>
              </a:bodyPr>
              <a:lstStyle/>
              <a:p>
                <a:pPr algn="ctr"/>
                <a:endParaRPr lang="zh-CN" altLang="en-US" sz="2800" dirty="0">
                  <a:gradFill>
                    <a:gsLst>
                      <a:gs pos="0">
                        <a:srgbClr val="E30613"/>
                      </a:gs>
                      <a:gs pos="100000">
                        <a:srgbClr val="81040B"/>
                      </a:gs>
                    </a:gsLst>
                    <a:lin ang="3600000" scaled="0"/>
                  </a:gradFill>
                  <a:latin typeface="Impact" panose="020B0806030902050204" pitchFamily="2" charset="0"/>
                </a:endParaRPr>
              </a:p>
            </p:txBody>
          </p:sp>
        </p:grpSp>
        <p:grpSp>
          <p:nvGrpSpPr>
            <p:cNvPr id="73" name="组合 72">
              <a:extLst>
                <a:ext uri="{FF2B5EF4-FFF2-40B4-BE49-F238E27FC236}">
                  <a16:creationId xmlns:a16="http://schemas.microsoft.com/office/drawing/2014/main" id="{AB4783C8-5223-4FE3-BF0B-B6F3F7047E8B}"/>
                </a:ext>
              </a:extLst>
            </p:cNvPr>
            <p:cNvGrpSpPr/>
            <p:nvPr/>
          </p:nvGrpSpPr>
          <p:grpSpPr>
            <a:xfrm>
              <a:off x="4154712" y="2999116"/>
              <a:ext cx="1453176" cy="1453176"/>
              <a:chOff x="4190779" y="3180706"/>
              <a:chExt cx="1572839" cy="1572839"/>
            </a:xfrm>
          </p:grpSpPr>
          <p:grpSp>
            <p:nvGrpSpPr>
              <p:cNvPr id="74" name="组合 73">
                <a:extLst>
                  <a:ext uri="{FF2B5EF4-FFF2-40B4-BE49-F238E27FC236}">
                    <a16:creationId xmlns:a16="http://schemas.microsoft.com/office/drawing/2014/main" id="{24662256-581F-4AB0-8CEB-5C3900196D8D}"/>
                  </a:ext>
                </a:extLst>
              </p:cNvPr>
              <p:cNvGrpSpPr/>
              <p:nvPr/>
            </p:nvGrpSpPr>
            <p:grpSpPr>
              <a:xfrm>
                <a:off x="4190779" y="3180706"/>
                <a:ext cx="1572839" cy="1572839"/>
                <a:chOff x="4926840" y="1732375"/>
                <a:chExt cx="1656097" cy="1656098"/>
              </a:xfrm>
            </p:grpSpPr>
            <p:sp>
              <p:nvSpPr>
                <p:cNvPr id="76" name="任意多边形 83">
                  <a:extLst>
                    <a:ext uri="{FF2B5EF4-FFF2-40B4-BE49-F238E27FC236}">
                      <a16:creationId xmlns:a16="http://schemas.microsoft.com/office/drawing/2014/main" id="{61D4154E-EA33-4494-80E3-005FEDE44923}"/>
                    </a:ext>
                  </a:extLst>
                </p:cNvPr>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7" name="椭圆 76">
                  <a:extLst>
                    <a:ext uri="{FF2B5EF4-FFF2-40B4-BE49-F238E27FC236}">
                      <a16:creationId xmlns:a16="http://schemas.microsoft.com/office/drawing/2014/main" id="{AACF790B-77F8-4035-AA8A-3C1FEA2E48B9}"/>
                    </a:ext>
                  </a:extLst>
                </p:cNvPr>
                <p:cNvSpPr/>
                <p:nvPr/>
              </p:nvSpPr>
              <p:spPr>
                <a:xfrm>
                  <a:off x="5189938" y="1995474"/>
                  <a:ext cx="1129900" cy="1129900"/>
                </a:xfrm>
                <a:prstGeom prst="ellipse">
                  <a:avLst/>
                </a:prstGeom>
                <a:solidFill>
                  <a:srgbClr val="0070C0"/>
                </a:soli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533F880D-421F-4ADB-8414-E824D8D1729C}"/>
                    </a:ext>
                  </a:extLst>
                </p:cNvPr>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文本框 74">
                <a:extLst>
                  <a:ext uri="{FF2B5EF4-FFF2-40B4-BE49-F238E27FC236}">
                    <a16:creationId xmlns:a16="http://schemas.microsoft.com/office/drawing/2014/main" id="{3931C6C9-BF9E-4130-B0D4-8B39BA086EC7}"/>
                  </a:ext>
                </a:extLst>
              </p:cNvPr>
              <p:cNvSpPr txBox="1"/>
              <p:nvPr/>
            </p:nvSpPr>
            <p:spPr>
              <a:xfrm>
                <a:off x="4520962" y="3780983"/>
                <a:ext cx="937400" cy="499681"/>
              </a:xfrm>
              <a:prstGeom prst="rect">
                <a:avLst/>
              </a:prstGeom>
              <a:noFill/>
            </p:spPr>
            <p:txBody>
              <a:bodyPr wrap="square" rtlCol="0">
                <a:spAutoFit/>
              </a:bodyPr>
              <a:lstStyle/>
              <a:p>
                <a:pPr algn="ctr"/>
                <a:endParaRPr lang="zh-CN" altLang="en-US" sz="2400" dirty="0">
                  <a:gradFill>
                    <a:gsLst>
                      <a:gs pos="0">
                        <a:srgbClr val="E30613"/>
                      </a:gs>
                      <a:gs pos="100000">
                        <a:srgbClr val="81040B"/>
                      </a:gs>
                    </a:gsLst>
                    <a:lin ang="3600000" scaled="0"/>
                  </a:gradFill>
                  <a:latin typeface="Impact" panose="020B0806030902050204" pitchFamily="2" charset="0"/>
                </a:endParaRPr>
              </a:p>
            </p:txBody>
          </p:sp>
        </p:grpSp>
        <p:grpSp>
          <p:nvGrpSpPr>
            <p:cNvPr id="79" name="组合 78">
              <a:extLst>
                <a:ext uri="{FF2B5EF4-FFF2-40B4-BE49-F238E27FC236}">
                  <a16:creationId xmlns:a16="http://schemas.microsoft.com/office/drawing/2014/main" id="{4B63B065-E6B5-4384-9D82-24BEE1C1CAD5}"/>
                </a:ext>
              </a:extLst>
            </p:cNvPr>
            <p:cNvGrpSpPr/>
            <p:nvPr/>
          </p:nvGrpSpPr>
          <p:grpSpPr>
            <a:xfrm>
              <a:off x="5022131" y="1761311"/>
              <a:ext cx="1611165" cy="1611165"/>
              <a:chOff x="5022174" y="1908580"/>
              <a:chExt cx="1366172" cy="1366172"/>
            </a:xfrm>
          </p:grpSpPr>
          <p:grpSp>
            <p:nvGrpSpPr>
              <p:cNvPr id="80" name="组合 79">
                <a:extLst>
                  <a:ext uri="{FF2B5EF4-FFF2-40B4-BE49-F238E27FC236}">
                    <a16:creationId xmlns:a16="http://schemas.microsoft.com/office/drawing/2014/main" id="{04E4C449-D175-43EE-A884-2C45204EFB0E}"/>
                  </a:ext>
                </a:extLst>
              </p:cNvPr>
              <p:cNvGrpSpPr/>
              <p:nvPr/>
            </p:nvGrpSpPr>
            <p:grpSpPr>
              <a:xfrm>
                <a:off x="5022174" y="1908580"/>
                <a:ext cx="1366172" cy="1366172"/>
                <a:chOff x="4926840" y="1732375"/>
                <a:chExt cx="1656097" cy="1656098"/>
              </a:xfrm>
            </p:grpSpPr>
            <p:sp>
              <p:nvSpPr>
                <p:cNvPr id="82" name="任意多边形 79">
                  <a:extLst>
                    <a:ext uri="{FF2B5EF4-FFF2-40B4-BE49-F238E27FC236}">
                      <a16:creationId xmlns:a16="http://schemas.microsoft.com/office/drawing/2014/main" id="{A8E750CF-6617-42A3-ABD6-C9EE887078DB}"/>
                    </a:ext>
                  </a:extLst>
                </p:cNvPr>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3" name="椭圆 82">
                  <a:extLst>
                    <a:ext uri="{FF2B5EF4-FFF2-40B4-BE49-F238E27FC236}">
                      <a16:creationId xmlns:a16="http://schemas.microsoft.com/office/drawing/2014/main" id="{AC102DD5-CD54-48BD-908B-67611C7F7FFE}"/>
                    </a:ext>
                  </a:extLst>
                </p:cNvPr>
                <p:cNvSpPr/>
                <p:nvPr/>
              </p:nvSpPr>
              <p:spPr>
                <a:xfrm>
                  <a:off x="5189938" y="1995474"/>
                  <a:ext cx="1129900" cy="1129900"/>
                </a:xfrm>
                <a:prstGeom prst="ellipse">
                  <a:avLst/>
                </a:prstGeom>
                <a:solidFill>
                  <a:srgbClr val="0070C0"/>
                </a:soli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椭圆 83">
                  <a:extLst>
                    <a:ext uri="{FF2B5EF4-FFF2-40B4-BE49-F238E27FC236}">
                      <a16:creationId xmlns:a16="http://schemas.microsoft.com/office/drawing/2014/main" id="{059547EA-4591-417D-8A4B-71D7E21D10CB}"/>
                    </a:ext>
                  </a:extLst>
                </p:cNvPr>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文本框 80">
                <a:extLst>
                  <a:ext uri="{FF2B5EF4-FFF2-40B4-BE49-F238E27FC236}">
                    <a16:creationId xmlns:a16="http://schemas.microsoft.com/office/drawing/2014/main" id="{6E5D92D2-593E-48AF-B6F0-9258AD750097}"/>
                  </a:ext>
                </a:extLst>
              </p:cNvPr>
              <p:cNvSpPr txBox="1"/>
              <p:nvPr/>
            </p:nvSpPr>
            <p:spPr>
              <a:xfrm>
                <a:off x="5211478" y="2423730"/>
                <a:ext cx="937401" cy="391464"/>
              </a:xfrm>
              <a:prstGeom prst="rect">
                <a:avLst/>
              </a:prstGeom>
              <a:noFill/>
            </p:spPr>
            <p:txBody>
              <a:bodyPr wrap="square" rtlCol="0">
                <a:spAutoFit/>
              </a:bodyPr>
              <a:lstStyle/>
              <a:p>
                <a:pPr algn="ctr"/>
                <a:endParaRPr lang="zh-CN" altLang="en-US" sz="2400" dirty="0">
                  <a:gradFill>
                    <a:gsLst>
                      <a:gs pos="0">
                        <a:srgbClr val="E30613"/>
                      </a:gs>
                      <a:gs pos="100000">
                        <a:srgbClr val="81040B"/>
                      </a:gs>
                    </a:gsLst>
                    <a:lin ang="3600000" scaled="0"/>
                  </a:gradFill>
                  <a:latin typeface="Impact" panose="020B0806030902050204" pitchFamily="2" charset="0"/>
                </a:endParaRPr>
              </a:p>
            </p:txBody>
          </p:sp>
        </p:grpSp>
        <p:grpSp>
          <p:nvGrpSpPr>
            <p:cNvPr id="85" name="组合 84">
              <a:extLst>
                <a:ext uri="{FF2B5EF4-FFF2-40B4-BE49-F238E27FC236}">
                  <a16:creationId xmlns:a16="http://schemas.microsoft.com/office/drawing/2014/main" id="{A922BB02-5E13-4E18-9796-96933AA8057A}"/>
                </a:ext>
              </a:extLst>
            </p:cNvPr>
            <p:cNvGrpSpPr/>
            <p:nvPr/>
          </p:nvGrpSpPr>
          <p:grpSpPr>
            <a:xfrm>
              <a:off x="5080756" y="4097326"/>
              <a:ext cx="1494488" cy="1494488"/>
              <a:chOff x="4860327" y="4640803"/>
              <a:chExt cx="1712991" cy="1712991"/>
            </a:xfrm>
          </p:grpSpPr>
          <p:grpSp>
            <p:nvGrpSpPr>
              <p:cNvPr id="86" name="组合 85">
                <a:extLst>
                  <a:ext uri="{FF2B5EF4-FFF2-40B4-BE49-F238E27FC236}">
                    <a16:creationId xmlns:a16="http://schemas.microsoft.com/office/drawing/2014/main" id="{E60FCF65-EF6E-4990-802B-6A41BBDAB03A}"/>
                  </a:ext>
                </a:extLst>
              </p:cNvPr>
              <p:cNvGrpSpPr/>
              <p:nvPr/>
            </p:nvGrpSpPr>
            <p:grpSpPr>
              <a:xfrm>
                <a:off x="4860327" y="4640803"/>
                <a:ext cx="1712991" cy="1712991"/>
                <a:chOff x="4926840" y="1732375"/>
                <a:chExt cx="1656097" cy="1656098"/>
              </a:xfrm>
            </p:grpSpPr>
            <p:sp>
              <p:nvSpPr>
                <p:cNvPr id="88" name="任意多边形 87">
                  <a:extLst>
                    <a:ext uri="{FF2B5EF4-FFF2-40B4-BE49-F238E27FC236}">
                      <a16:creationId xmlns:a16="http://schemas.microsoft.com/office/drawing/2014/main" id="{F7F61C36-7A51-459B-835D-8D317362448B}"/>
                    </a:ext>
                  </a:extLst>
                </p:cNvPr>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9" name="椭圆 88">
                  <a:extLst>
                    <a:ext uri="{FF2B5EF4-FFF2-40B4-BE49-F238E27FC236}">
                      <a16:creationId xmlns:a16="http://schemas.microsoft.com/office/drawing/2014/main" id="{D1CEEA88-3605-48A5-9470-CEADC1452E43}"/>
                    </a:ext>
                  </a:extLst>
                </p:cNvPr>
                <p:cNvSpPr/>
                <p:nvPr/>
              </p:nvSpPr>
              <p:spPr>
                <a:xfrm>
                  <a:off x="5189938" y="1995474"/>
                  <a:ext cx="1129900" cy="1129900"/>
                </a:xfrm>
                <a:prstGeom prst="ellipse">
                  <a:avLst/>
                </a:prstGeom>
                <a:solidFill>
                  <a:srgbClr val="0070C0"/>
                </a:soli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8A722AB9-65FB-44CB-9E1B-063B23562BF3}"/>
                    </a:ext>
                  </a:extLst>
                </p:cNvPr>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文本框 86">
                <a:extLst>
                  <a:ext uri="{FF2B5EF4-FFF2-40B4-BE49-F238E27FC236}">
                    <a16:creationId xmlns:a16="http://schemas.microsoft.com/office/drawing/2014/main" id="{3D4D6D1A-F540-4B65-9F66-2E18ACBC8E3A}"/>
                  </a:ext>
                </a:extLst>
              </p:cNvPr>
              <p:cNvSpPr txBox="1"/>
              <p:nvPr/>
            </p:nvSpPr>
            <p:spPr>
              <a:xfrm>
                <a:off x="5236442" y="5294892"/>
                <a:ext cx="937400" cy="529163"/>
              </a:xfrm>
              <a:prstGeom prst="rect">
                <a:avLst/>
              </a:prstGeom>
              <a:noFill/>
            </p:spPr>
            <p:txBody>
              <a:bodyPr wrap="square" rtlCol="0">
                <a:spAutoFit/>
              </a:bodyPr>
              <a:lstStyle/>
              <a:p>
                <a:pPr algn="ctr"/>
                <a:endParaRPr lang="zh-CN" altLang="en-US" sz="2400" dirty="0">
                  <a:gradFill>
                    <a:gsLst>
                      <a:gs pos="0">
                        <a:srgbClr val="E30613"/>
                      </a:gs>
                      <a:gs pos="100000">
                        <a:srgbClr val="81040B"/>
                      </a:gs>
                    </a:gsLst>
                    <a:lin ang="3600000" scaled="0"/>
                  </a:gradFill>
                  <a:latin typeface="Impact" panose="020B0806030902050204" pitchFamily="2" charset="0"/>
                </a:endParaRPr>
              </a:p>
            </p:txBody>
          </p:sp>
        </p:grpSp>
        <p:grpSp>
          <p:nvGrpSpPr>
            <p:cNvPr id="106" name="组合 105">
              <a:extLst>
                <a:ext uri="{FF2B5EF4-FFF2-40B4-BE49-F238E27FC236}">
                  <a16:creationId xmlns:a16="http://schemas.microsoft.com/office/drawing/2014/main" id="{5649F8BD-C722-4D28-9635-9A7A533F7777}"/>
                </a:ext>
              </a:extLst>
            </p:cNvPr>
            <p:cNvGrpSpPr/>
            <p:nvPr/>
          </p:nvGrpSpPr>
          <p:grpSpPr>
            <a:xfrm>
              <a:off x="5540925" y="2315461"/>
              <a:ext cx="594493" cy="520948"/>
              <a:chOff x="5540925" y="2315461"/>
              <a:chExt cx="594493" cy="520948"/>
            </a:xfrm>
          </p:grpSpPr>
          <p:sp>
            <p:nvSpPr>
              <p:cNvPr id="102" name="Freeform 157">
                <a:extLst>
                  <a:ext uri="{FF2B5EF4-FFF2-40B4-BE49-F238E27FC236}">
                    <a16:creationId xmlns:a16="http://schemas.microsoft.com/office/drawing/2014/main" id="{69F57500-47F7-4386-B3E6-F5315E925D23}"/>
                  </a:ext>
                </a:extLst>
              </p:cNvPr>
              <p:cNvSpPr>
                <a:spLocks noEditPoints="1"/>
              </p:cNvSpPr>
              <p:nvPr/>
            </p:nvSpPr>
            <p:spPr bwMode="auto">
              <a:xfrm>
                <a:off x="5540925" y="2417199"/>
                <a:ext cx="366502" cy="419210"/>
              </a:xfrm>
              <a:custGeom>
                <a:avLst/>
                <a:gdLst>
                  <a:gd name="T0" fmla="*/ 244885130 w 139"/>
                  <a:gd name="T1" fmla="*/ 1853883998 h 159"/>
                  <a:gd name="T2" fmla="*/ 0 w 139"/>
                  <a:gd name="T3" fmla="*/ 1609031652 h 159"/>
                  <a:gd name="T4" fmla="*/ 0 w 139"/>
                  <a:gd name="T5" fmla="*/ 1609031652 h 159"/>
                  <a:gd name="T6" fmla="*/ 0 w 139"/>
                  <a:gd name="T7" fmla="*/ 244852346 h 159"/>
                  <a:gd name="T8" fmla="*/ 244885130 w 139"/>
                  <a:gd name="T9" fmla="*/ 0 h 159"/>
                  <a:gd name="T10" fmla="*/ 244885130 w 139"/>
                  <a:gd name="T11" fmla="*/ 0 h 159"/>
                  <a:gd name="T12" fmla="*/ 1364352204 w 139"/>
                  <a:gd name="T13" fmla="*/ 0 h 159"/>
                  <a:gd name="T14" fmla="*/ 1620899018 w 139"/>
                  <a:gd name="T15" fmla="*/ 244852346 h 159"/>
                  <a:gd name="T16" fmla="*/ 1620899018 w 139"/>
                  <a:gd name="T17" fmla="*/ 244852346 h 159"/>
                  <a:gd name="T18" fmla="*/ 1620899018 w 139"/>
                  <a:gd name="T19" fmla="*/ 1609031652 h 159"/>
                  <a:gd name="T20" fmla="*/ 1364352204 w 139"/>
                  <a:gd name="T21" fmla="*/ 1853883998 h 159"/>
                  <a:gd name="T22" fmla="*/ 1364352204 w 139"/>
                  <a:gd name="T23" fmla="*/ 1853883998 h 159"/>
                  <a:gd name="T24" fmla="*/ 244885130 w 139"/>
                  <a:gd name="T25" fmla="*/ 1853883998 h 159"/>
                  <a:gd name="T26" fmla="*/ 151595069 w 139"/>
                  <a:gd name="T27" fmla="*/ 244852346 h 159"/>
                  <a:gd name="T28" fmla="*/ 151595069 w 139"/>
                  <a:gd name="T29" fmla="*/ 1609031652 h 159"/>
                  <a:gd name="T30" fmla="*/ 244885130 w 139"/>
                  <a:gd name="T31" fmla="*/ 1702308899 h 159"/>
                  <a:gd name="T32" fmla="*/ 244885130 w 139"/>
                  <a:gd name="T33" fmla="*/ 1702308899 h 159"/>
                  <a:gd name="T34" fmla="*/ 1364352204 w 139"/>
                  <a:gd name="T35" fmla="*/ 1702308899 h 159"/>
                  <a:gd name="T36" fmla="*/ 1457642265 w 139"/>
                  <a:gd name="T37" fmla="*/ 1609031652 h 159"/>
                  <a:gd name="T38" fmla="*/ 1457642265 w 139"/>
                  <a:gd name="T39" fmla="*/ 1609031652 h 159"/>
                  <a:gd name="T40" fmla="*/ 1457642265 w 139"/>
                  <a:gd name="T41" fmla="*/ 244852346 h 159"/>
                  <a:gd name="T42" fmla="*/ 1364352204 w 139"/>
                  <a:gd name="T43" fmla="*/ 163236035 h 159"/>
                  <a:gd name="T44" fmla="*/ 1364352204 w 139"/>
                  <a:gd name="T45" fmla="*/ 163236035 h 159"/>
                  <a:gd name="T46" fmla="*/ 244885130 w 139"/>
                  <a:gd name="T47" fmla="*/ 163236035 h 159"/>
                  <a:gd name="T48" fmla="*/ 151595069 w 139"/>
                  <a:gd name="T49" fmla="*/ 244852346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 h="159">
                    <a:moveTo>
                      <a:pt x="21" y="159"/>
                    </a:moveTo>
                    <a:cubicBezTo>
                      <a:pt x="9" y="159"/>
                      <a:pt x="0" y="150"/>
                      <a:pt x="0" y="138"/>
                    </a:cubicBezTo>
                    <a:cubicBezTo>
                      <a:pt x="0" y="138"/>
                      <a:pt x="0" y="138"/>
                      <a:pt x="0" y="138"/>
                    </a:cubicBezTo>
                    <a:cubicBezTo>
                      <a:pt x="0" y="21"/>
                      <a:pt x="0" y="21"/>
                      <a:pt x="0" y="21"/>
                    </a:cubicBezTo>
                    <a:cubicBezTo>
                      <a:pt x="0" y="10"/>
                      <a:pt x="9" y="0"/>
                      <a:pt x="21" y="0"/>
                    </a:cubicBezTo>
                    <a:cubicBezTo>
                      <a:pt x="21" y="0"/>
                      <a:pt x="21" y="0"/>
                      <a:pt x="21" y="0"/>
                    </a:cubicBezTo>
                    <a:cubicBezTo>
                      <a:pt x="117" y="0"/>
                      <a:pt x="117" y="0"/>
                      <a:pt x="117" y="0"/>
                    </a:cubicBezTo>
                    <a:cubicBezTo>
                      <a:pt x="129" y="0"/>
                      <a:pt x="139" y="10"/>
                      <a:pt x="139" y="21"/>
                    </a:cubicBezTo>
                    <a:cubicBezTo>
                      <a:pt x="139" y="21"/>
                      <a:pt x="139" y="21"/>
                      <a:pt x="139" y="21"/>
                    </a:cubicBezTo>
                    <a:cubicBezTo>
                      <a:pt x="139" y="138"/>
                      <a:pt x="139" y="138"/>
                      <a:pt x="139" y="138"/>
                    </a:cubicBezTo>
                    <a:cubicBezTo>
                      <a:pt x="139" y="150"/>
                      <a:pt x="129" y="159"/>
                      <a:pt x="117" y="159"/>
                    </a:cubicBezTo>
                    <a:cubicBezTo>
                      <a:pt x="117" y="159"/>
                      <a:pt x="117" y="159"/>
                      <a:pt x="117" y="159"/>
                    </a:cubicBezTo>
                    <a:cubicBezTo>
                      <a:pt x="21" y="159"/>
                      <a:pt x="21" y="159"/>
                      <a:pt x="21" y="159"/>
                    </a:cubicBezTo>
                    <a:close/>
                    <a:moveTo>
                      <a:pt x="13" y="21"/>
                    </a:moveTo>
                    <a:cubicBezTo>
                      <a:pt x="13" y="138"/>
                      <a:pt x="13" y="138"/>
                      <a:pt x="13" y="138"/>
                    </a:cubicBezTo>
                    <a:cubicBezTo>
                      <a:pt x="13" y="142"/>
                      <a:pt x="17" y="146"/>
                      <a:pt x="21" y="146"/>
                    </a:cubicBezTo>
                    <a:cubicBezTo>
                      <a:pt x="21" y="146"/>
                      <a:pt x="21" y="146"/>
                      <a:pt x="21" y="146"/>
                    </a:cubicBezTo>
                    <a:cubicBezTo>
                      <a:pt x="117" y="146"/>
                      <a:pt x="117" y="146"/>
                      <a:pt x="117" y="146"/>
                    </a:cubicBezTo>
                    <a:cubicBezTo>
                      <a:pt x="121" y="146"/>
                      <a:pt x="125" y="142"/>
                      <a:pt x="125" y="138"/>
                    </a:cubicBezTo>
                    <a:cubicBezTo>
                      <a:pt x="125" y="138"/>
                      <a:pt x="125" y="138"/>
                      <a:pt x="125" y="138"/>
                    </a:cubicBezTo>
                    <a:cubicBezTo>
                      <a:pt x="125" y="21"/>
                      <a:pt x="125" y="21"/>
                      <a:pt x="125" y="21"/>
                    </a:cubicBezTo>
                    <a:cubicBezTo>
                      <a:pt x="125" y="17"/>
                      <a:pt x="121" y="14"/>
                      <a:pt x="117" y="14"/>
                    </a:cubicBezTo>
                    <a:cubicBezTo>
                      <a:pt x="117" y="14"/>
                      <a:pt x="117" y="14"/>
                      <a:pt x="117" y="14"/>
                    </a:cubicBezTo>
                    <a:cubicBezTo>
                      <a:pt x="21" y="14"/>
                      <a:pt x="21" y="14"/>
                      <a:pt x="21" y="14"/>
                    </a:cubicBezTo>
                    <a:cubicBezTo>
                      <a:pt x="17" y="14"/>
                      <a:pt x="13" y="17"/>
                      <a:pt x="13" y="21"/>
                    </a:cubicBezTo>
                    <a:close/>
                  </a:path>
                </a:pathLst>
              </a:custGeom>
              <a:solidFill>
                <a:srgbClr val="0070C0"/>
              </a:solidFill>
              <a:ln>
                <a:noFill/>
              </a:ln>
              <a:extLst/>
            </p:spPr>
            <p:txBody>
              <a:bodyPr/>
              <a:lstStyle/>
              <a:p>
                <a:endParaRPr lang="zh-CN" altLang="en-US"/>
              </a:p>
            </p:txBody>
          </p:sp>
          <p:sp>
            <p:nvSpPr>
              <p:cNvPr id="103" name="Freeform 159">
                <a:extLst>
                  <a:ext uri="{FF2B5EF4-FFF2-40B4-BE49-F238E27FC236}">
                    <a16:creationId xmlns:a16="http://schemas.microsoft.com/office/drawing/2014/main" id="{C719F8D0-0365-4114-94D2-702404334A93}"/>
                  </a:ext>
                </a:extLst>
              </p:cNvPr>
              <p:cNvSpPr>
                <a:spLocks noEditPoints="1"/>
              </p:cNvSpPr>
              <p:nvPr/>
            </p:nvSpPr>
            <p:spPr bwMode="auto">
              <a:xfrm>
                <a:off x="5790980" y="2315461"/>
                <a:ext cx="344438" cy="337084"/>
              </a:xfrm>
              <a:custGeom>
                <a:avLst/>
                <a:gdLst>
                  <a:gd name="T0" fmla="*/ 1437871024 w 131"/>
                  <a:gd name="T1" fmla="*/ 81429231 h 128"/>
                  <a:gd name="T2" fmla="*/ 1136383641 w 131"/>
                  <a:gd name="T3" fmla="*/ 81429231 h 128"/>
                  <a:gd name="T4" fmla="*/ 1055212651 w 131"/>
                  <a:gd name="T5" fmla="*/ 162855052 h 128"/>
                  <a:gd name="T6" fmla="*/ 1356700034 w 131"/>
                  <a:gd name="T7" fmla="*/ 465301124 h 128"/>
                  <a:gd name="T8" fmla="*/ 1437871024 w 131"/>
                  <a:gd name="T9" fmla="*/ 372241581 h 128"/>
                  <a:gd name="T10" fmla="*/ 1437871024 w 131"/>
                  <a:gd name="T11" fmla="*/ 81429231 h 128"/>
                  <a:gd name="T12" fmla="*/ 1287127332 w 131"/>
                  <a:gd name="T13" fmla="*/ 535096633 h 128"/>
                  <a:gd name="T14" fmla="*/ 985636544 w 131"/>
                  <a:gd name="T15" fmla="*/ 232650562 h 128"/>
                  <a:gd name="T16" fmla="*/ 0 w 131"/>
                  <a:gd name="T17" fmla="*/ 1198150564 h 128"/>
                  <a:gd name="T18" fmla="*/ 301490788 w 131"/>
                  <a:gd name="T19" fmla="*/ 1488962914 h 128"/>
                  <a:gd name="T20" fmla="*/ 1287127332 w 131"/>
                  <a:gd name="T21" fmla="*/ 535096633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128">
                    <a:moveTo>
                      <a:pt x="124" y="7"/>
                    </a:moveTo>
                    <a:cubicBezTo>
                      <a:pt x="117" y="0"/>
                      <a:pt x="105" y="0"/>
                      <a:pt x="98" y="7"/>
                    </a:cubicBezTo>
                    <a:cubicBezTo>
                      <a:pt x="91" y="14"/>
                      <a:pt x="91" y="14"/>
                      <a:pt x="91" y="14"/>
                    </a:cubicBezTo>
                    <a:cubicBezTo>
                      <a:pt x="117" y="40"/>
                      <a:pt x="117" y="40"/>
                      <a:pt x="117" y="40"/>
                    </a:cubicBezTo>
                    <a:cubicBezTo>
                      <a:pt x="124" y="32"/>
                      <a:pt x="124" y="32"/>
                      <a:pt x="124" y="32"/>
                    </a:cubicBezTo>
                    <a:cubicBezTo>
                      <a:pt x="131" y="25"/>
                      <a:pt x="131" y="14"/>
                      <a:pt x="124" y="7"/>
                    </a:cubicBezTo>
                    <a:close/>
                    <a:moveTo>
                      <a:pt x="111" y="46"/>
                    </a:moveTo>
                    <a:cubicBezTo>
                      <a:pt x="85" y="20"/>
                      <a:pt x="85" y="20"/>
                      <a:pt x="85" y="20"/>
                    </a:cubicBezTo>
                    <a:cubicBezTo>
                      <a:pt x="0" y="103"/>
                      <a:pt x="0" y="103"/>
                      <a:pt x="0" y="103"/>
                    </a:cubicBezTo>
                    <a:cubicBezTo>
                      <a:pt x="26" y="128"/>
                      <a:pt x="26" y="128"/>
                      <a:pt x="26" y="128"/>
                    </a:cubicBezTo>
                    <a:lnTo>
                      <a:pt x="111" y="46"/>
                    </a:lnTo>
                    <a:close/>
                  </a:path>
                </a:pathLst>
              </a:custGeom>
              <a:solidFill>
                <a:srgbClr val="0070C0"/>
              </a:solidFill>
              <a:ln>
                <a:noFill/>
              </a:ln>
              <a:extLst/>
            </p:spPr>
            <p:txBody>
              <a:bodyPr/>
              <a:lstStyle/>
              <a:p>
                <a:endParaRPr lang="zh-CN" altLang="en-US"/>
              </a:p>
            </p:txBody>
          </p:sp>
          <p:sp>
            <p:nvSpPr>
              <p:cNvPr id="104" name="Freeform 161">
                <a:extLst>
                  <a:ext uri="{FF2B5EF4-FFF2-40B4-BE49-F238E27FC236}">
                    <a16:creationId xmlns:a16="http://schemas.microsoft.com/office/drawing/2014/main" id="{7BE7578E-9186-4E64-92CC-3156442A795D}"/>
                  </a:ext>
                </a:extLst>
              </p:cNvPr>
              <p:cNvSpPr>
                <a:spLocks noEditPoints="1"/>
              </p:cNvSpPr>
              <p:nvPr/>
            </p:nvSpPr>
            <p:spPr bwMode="auto">
              <a:xfrm>
                <a:off x="5726627" y="2587618"/>
                <a:ext cx="128705" cy="123801"/>
              </a:xfrm>
              <a:custGeom>
                <a:avLst/>
                <a:gdLst>
                  <a:gd name="T0" fmla="*/ 264617994 w 105"/>
                  <a:gd name="T1" fmla="*/ 136088013 h 101"/>
                  <a:gd name="T2" fmla="*/ 55443604 w 105"/>
                  <a:gd name="T3" fmla="*/ 254534194 h 101"/>
                  <a:gd name="T4" fmla="*/ 0 w 105"/>
                  <a:gd name="T5" fmla="*/ 201611871 h 101"/>
                  <a:gd name="T6" fmla="*/ 126008190 w 105"/>
                  <a:gd name="T7" fmla="*/ 7559651 h 101"/>
                  <a:gd name="T8" fmla="*/ 126008190 w 105"/>
                  <a:gd name="T9" fmla="*/ 0 h 101"/>
                  <a:gd name="T10" fmla="*/ 264617994 w 105"/>
                  <a:gd name="T11" fmla="*/ 136088013 h 101"/>
                  <a:gd name="T12" fmla="*/ 131048518 w 105"/>
                  <a:gd name="T13" fmla="*/ 17640245 h 101"/>
                  <a:gd name="T14" fmla="*/ 17641940 w 105"/>
                  <a:gd name="T15" fmla="*/ 201611871 h 101"/>
                  <a:gd name="T16" fmla="*/ 60483931 w 105"/>
                  <a:gd name="T17" fmla="*/ 239413303 h 101"/>
                  <a:gd name="T18" fmla="*/ 244456683 w 105"/>
                  <a:gd name="T19" fmla="*/ 131047716 h 101"/>
                  <a:gd name="T20" fmla="*/ 131048518 w 105"/>
                  <a:gd name="T21" fmla="*/ 17640245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5" h="101">
                    <a:moveTo>
                      <a:pt x="105" y="54"/>
                    </a:moveTo>
                    <a:lnTo>
                      <a:pt x="22" y="101"/>
                    </a:lnTo>
                    <a:lnTo>
                      <a:pt x="0" y="80"/>
                    </a:lnTo>
                    <a:lnTo>
                      <a:pt x="50" y="3"/>
                    </a:lnTo>
                    <a:lnTo>
                      <a:pt x="50" y="0"/>
                    </a:lnTo>
                    <a:lnTo>
                      <a:pt x="105" y="54"/>
                    </a:lnTo>
                    <a:close/>
                    <a:moveTo>
                      <a:pt x="52" y="7"/>
                    </a:moveTo>
                    <a:lnTo>
                      <a:pt x="7" y="80"/>
                    </a:lnTo>
                    <a:lnTo>
                      <a:pt x="24" y="95"/>
                    </a:lnTo>
                    <a:lnTo>
                      <a:pt x="97" y="52"/>
                    </a:lnTo>
                    <a:lnTo>
                      <a:pt x="52" y="7"/>
                    </a:lnTo>
                    <a:close/>
                  </a:path>
                </a:pathLst>
              </a:custGeom>
              <a:solidFill>
                <a:schemeClr val="accent1"/>
              </a:solidFill>
              <a:ln>
                <a:noFill/>
              </a:ln>
              <a:extLst/>
            </p:spPr>
            <p:txBody>
              <a:bodyPr/>
              <a:lstStyle/>
              <a:p>
                <a:endParaRPr lang="zh-CN" altLang="en-US" dirty="0"/>
              </a:p>
            </p:txBody>
          </p:sp>
          <p:sp>
            <p:nvSpPr>
              <p:cNvPr id="105" name="Freeform 160">
                <a:extLst>
                  <a:ext uri="{FF2B5EF4-FFF2-40B4-BE49-F238E27FC236}">
                    <a16:creationId xmlns:a16="http://schemas.microsoft.com/office/drawing/2014/main" id="{0238D8E0-A2C9-4C35-9E35-E4A56AAC9F4F}"/>
                  </a:ext>
                </a:extLst>
              </p:cNvPr>
              <p:cNvSpPr>
                <a:spLocks/>
              </p:cNvSpPr>
              <p:nvPr/>
            </p:nvSpPr>
            <p:spPr bwMode="auto">
              <a:xfrm>
                <a:off x="5691531" y="2695835"/>
                <a:ext cx="55160" cy="51482"/>
              </a:xfrm>
              <a:custGeom>
                <a:avLst/>
                <a:gdLst>
                  <a:gd name="T0" fmla="*/ 113408619 w 45"/>
                  <a:gd name="T1" fmla="*/ 42843450 h 42"/>
                  <a:gd name="T2" fmla="*/ 70564869 w 45"/>
                  <a:gd name="T3" fmla="*/ 0 h 42"/>
                  <a:gd name="T4" fmla="*/ 0 w 45"/>
                  <a:gd name="T5" fmla="*/ 105846563 h 42"/>
                  <a:gd name="T6" fmla="*/ 113408619 w 45"/>
                  <a:gd name="T7" fmla="*/ 4284345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42">
                    <a:moveTo>
                      <a:pt x="45" y="17"/>
                    </a:moveTo>
                    <a:lnTo>
                      <a:pt x="28" y="0"/>
                    </a:lnTo>
                    <a:lnTo>
                      <a:pt x="0" y="42"/>
                    </a:lnTo>
                    <a:lnTo>
                      <a:pt x="45" y="17"/>
                    </a:lnTo>
                    <a:close/>
                  </a:path>
                </a:pathLst>
              </a:custGeom>
              <a:solidFill>
                <a:schemeClr val="accent1"/>
              </a:solidFill>
              <a:ln>
                <a:noFill/>
              </a:ln>
              <a:extLst/>
            </p:spPr>
            <p:txBody>
              <a:bodyPr/>
              <a:lstStyle/>
              <a:p>
                <a:endParaRPr lang="zh-CN" altLang="en-US"/>
              </a:p>
            </p:txBody>
          </p:sp>
        </p:grpSp>
        <p:grpSp>
          <p:nvGrpSpPr>
            <p:cNvPr id="107" name="组合 106">
              <a:extLst>
                <a:ext uri="{FF2B5EF4-FFF2-40B4-BE49-F238E27FC236}">
                  <a16:creationId xmlns:a16="http://schemas.microsoft.com/office/drawing/2014/main" id="{074519C4-0452-499B-854D-4B578828EBED}"/>
                </a:ext>
              </a:extLst>
            </p:cNvPr>
            <p:cNvGrpSpPr/>
            <p:nvPr/>
          </p:nvGrpSpPr>
          <p:grpSpPr>
            <a:xfrm>
              <a:off x="6474266" y="3462051"/>
              <a:ext cx="526378" cy="496703"/>
              <a:chOff x="5540925" y="2315461"/>
              <a:chExt cx="594493" cy="520948"/>
            </a:xfrm>
          </p:grpSpPr>
          <p:sp>
            <p:nvSpPr>
              <p:cNvPr id="108" name="Freeform 157">
                <a:extLst>
                  <a:ext uri="{FF2B5EF4-FFF2-40B4-BE49-F238E27FC236}">
                    <a16:creationId xmlns:a16="http://schemas.microsoft.com/office/drawing/2014/main" id="{37CA18C4-8D46-445C-B4E0-59B484013B09}"/>
                  </a:ext>
                </a:extLst>
              </p:cNvPr>
              <p:cNvSpPr>
                <a:spLocks noEditPoints="1"/>
              </p:cNvSpPr>
              <p:nvPr/>
            </p:nvSpPr>
            <p:spPr bwMode="auto">
              <a:xfrm>
                <a:off x="5540925" y="2417199"/>
                <a:ext cx="366502" cy="419210"/>
              </a:xfrm>
              <a:custGeom>
                <a:avLst/>
                <a:gdLst>
                  <a:gd name="T0" fmla="*/ 244885130 w 139"/>
                  <a:gd name="T1" fmla="*/ 1853883998 h 159"/>
                  <a:gd name="T2" fmla="*/ 0 w 139"/>
                  <a:gd name="T3" fmla="*/ 1609031652 h 159"/>
                  <a:gd name="T4" fmla="*/ 0 w 139"/>
                  <a:gd name="T5" fmla="*/ 1609031652 h 159"/>
                  <a:gd name="T6" fmla="*/ 0 w 139"/>
                  <a:gd name="T7" fmla="*/ 244852346 h 159"/>
                  <a:gd name="T8" fmla="*/ 244885130 w 139"/>
                  <a:gd name="T9" fmla="*/ 0 h 159"/>
                  <a:gd name="T10" fmla="*/ 244885130 w 139"/>
                  <a:gd name="T11" fmla="*/ 0 h 159"/>
                  <a:gd name="T12" fmla="*/ 1364352204 w 139"/>
                  <a:gd name="T13" fmla="*/ 0 h 159"/>
                  <a:gd name="T14" fmla="*/ 1620899018 w 139"/>
                  <a:gd name="T15" fmla="*/ 244852346 h 159"/>
                  <a:gd name="T16" fmla="*/ 1620899018 w 139"/>
                  <a:gd name="T17" fmla="*/ 244852346 h 159"/>
                  <a:gd name="T18" fmla="*/ 1620899018 w 139"/>
                  <a:gd name="T19" fmla="*/ 1609031652 h 159"/>
                  <a:gd name="T20" fmla="*/ 1364352204 w 139"/>
                  <a:gd name="T21" fmla="*/ 1853883998 h 159"/>
                  <a:gd name="T22" fmla="*/ 1364352204 w 139"/>
                  <a:gd name="T23" fmla="*/ 1853883998 h 159"/>
                  <a:gd name="T24" fmla="*/ 244885130 w 139"/>
                  <a:gd name="T25" fmla="*/ 1853883998 h 159"/>
                  <a:gd name="T26" fmla="*/ 151595069 w 139"/>
                  <a:gd name="T27" fmla="*/ 244852346 h 159"/>
                  <a:gd name="T28" fmla="*/ 151595069 w 139"/>
                  <a:gd name="T29" fmla="*/ 1609031652 h 159"/>
                  <a:gd name="T30" fmla="*/ 244885130 w 139"/>
                  <a:gd name="T31" fmla="*/ 1702308899 h 159"/>
                  <a:gd name="T32" fmla="*/ 244885130 w 139"/>
                  <a:gd name="T33" fmla="*/ 1702308899 h 159"/>
                  <a:gd name="T34" fmla="*/ 1364352204 w 139"/>
                  <a:gd name="T35" fmla="*/ 1702308899 h 159"/>
                  <a:gd name="T36" fmla="*/ 1457642265 w 139"/>
                  <a:gd name="T37" fmla="*/ 1609031652 h 159"/>
                  <a:gd name="T38" fmla="*/ 1457642265 w 139"/>
                  <a:gd name="T39" fmla="*/ 1609031652 h 159"/>
                  <a:gd name="T40" fmla="*/ 1457642265 w 139"/>
                  <a:gd name="T41" fmla="*/ 244852346 h 159"/>
                  <a:gd name="T42" fmla="*/ 1364352204 w 139"/>
                  <a:gd name="T43" fmla="*/ 163236035 h 159"/>
                  <a:gd name="T44" fmla="*/ 1364352204 w 139"/>
                  <a:gd name="T45" fmla="*/ 163236035 h 159"/>
                  <a:gd name="T46" fmla="*/ 244885130 w 139"/>
                  <a:gd name="T47" fmla="*/ 163236035 h 159"/>
                  <a:gd name="T48" fmla="*/ 151595069 w 139"/>
                  <a:gd name="T49" fmla="*/ 244852346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 h="159">
                    <a:moveTo>
                      <a:pt x="21" y="159"/>
                    </a:moveTo>
                    <a:cubicBezTo>
                      <a:pt x="9" y="159"/>
                      <a:pt x="0" y="150"/>
                      <a:pt x="0" y="138"/>
                    </a:cubicBezTo>
                    <a:cubicBezTo>
                      <a:pt x="0" y="138"/>
                      <a:pt x="0" y="138"/>
                      <a:pt x="0" y="138"/>
                    </a:cubicBezTo>
                    <a:cubicBezTo>
                      <a:pt x="0" y="21"/>
                      <a:pt x="0" y="21"/>
                      <a:pt x="0" y="21"/>
                    </a:cubicBezTo>
                    <a:cubicBezTo>
                      <a:pt x="0" y="10"/>
                      <a:pt x="9" y="0"/>
                      <a:pt x="21" y="0"/>
                    </a:cubicBezTo>
                    <a:cubicBezTo>
                      <a:pt x="21" y="0"/>
                      <a:pt x="21" y="0"/>
                      <a:pt x="21" y="0"/>
                    </a:cubicBezTo>
                    <a:cubicBezTo>
                      <a:pt x="117" y="0"/>
                      <a:pt x="117" y="0"/>
                      <a:pt x="117" y="0"/>
                    </a:cubicBezTo>
                    <a:cubicBezTo>
                      <a:pt x="129" y="0"/>
                      <a:pt x="139" y="10"/>
                      <a:pt x="139" y="21"/>
                    </a:cubicBezTo>
                    <a:cubicBezTo>
                      <a:pt x="139" y="21"/>
                      <a:pt x="139" y="21"/>
                      <a:pt x="139" y="21"/>
                    </a:cubicBezTo>
                    <a:cubicBezTo>
                      <a:pt x="139" y="138"/>
                      <a:pt x="139" y="138"/>
                      <a:pt x="139" y="138"/>
                    </a:cubicBezTo>
                    <a:cubicBezTo>
                      <a:pt x="139" y="150"/>
                      <a:pt x="129" y="159"/>
                      <a:pt x="117" y="159"/>
                    </a:cubicBezTo>
                    <a:cubicBezTo>
                      <a:pt x="117" y="159"/>
                      <a:pt x="117" y="159"/>
                      <a:pt x="117" y="159"/>
                    </a:cubicBezTo>
                    <a:cubicBezTo>
                      <a:pt x="21" y="159"/>
                      <a:pt x="21" y="159"/>
                      <a:pt x="21" y="159"/>
                    </a:cubicBezTo>
                    <a:close/>
                    <a:moveTo>
                      <a:pt x="13" y="21"/>
                    </a:moveTo>
                    <a:cubicBezTo>
                      <a:pt x="13" y="138"/>
                      <a:pt x="13" y="138"/>
                      <a:pt x="13" y="138"/>
                    </a:cubicBezTo>
                    <a:cubicBezTo>
                      <a:pt x="13" y="142"/>
                      <a:pt x="17" y="146"/>
                      <a:pt x="21" y="146"/>
                    </a:cubicBezTo>
                    <a:cubicBezTo>
                      <a:pt x="21" y="146"/>
                      <a:pt x="21" y="146"/>
                      <a:pt x="21" y="146"/>
                    </a:cubicBezTo>
                    <a:cubicBezTo>
                      <a:pt x="117" y="146"/>
                      <a:pt x="117" y="146"/>
                      <a:pt x="117" y="146"/>
                    </a:cubicBezTo>
                    <a:cubicBezTo>
                      <a:pt x="121" y="146"/>
                      <a:pt x="125" y="142"/>
                      <a:pt x="125" y="138"/>
                    </a:cubicBezTo>
                    <a:cubicBezTo>
                      <a:pt x="125" y="138"/>
                      <a:pt x="125" y="138"/>
                      <a:pt x="125" y="138"/>
                    </a:cubicBezTo>
                    <a:cubicBezTo>
                      <a:pt x="125" y="21"/>
                      <a:pt x="125" y="21"/>
                      <a:pt x="125" y="21"/>
                    </a:cubicBezTo>
                    <a:cubicBezTo>
                      <a:pt x="125" y="17"/>
                      <a:pt x="121" y="14"/>
                      <a:pt x="117" y="14"/>
                    </a:cubicBezTo>
                    <a:cubicBezTo>
                      <a:pt x="117" y="14"/>
                      <a:pt x="117" y="14"/>
                      <a:pt x="117" y="14"/>
                    </a:cubicBezTo>
                    <a:cubicBezTo>
                      <a:pt x="21" y="14"/>
                      <a:pt x="21" y="14"/>
                      <a:pt x="21" y="14"/>
                    </a:cubicBezTo>
                    <a:cubicBezTo>
                      <a:pt x="17" y="14"/>
                      <a:pt x="13" y="17"/>
                      <a:pt x="13" y="21"/>
                    </a:cubicBezTo>
                    <a:close/>
                  </a:path>
                </a:pathLst>
              </a:custGeom>
              <a:solidFill>
                <a:srgbClr val="0070C0"/>
              </a:solidFill>
              <a:ln>
                <a:noFill/>
              </a:ln>
              <a:extLst/>
            </p:spPr>
            <p:txBody>
              <a:bodyPr/>
              <a:lstStyle/>
              <a:p>
                <a:endParaRPr lang="zh-CN" altLang="en-US"/>
              </a:p>
            </p:txBody>
          </p:sp>
          <p:sp>
            <p:nvSpPr>
              <p:cNvPr id="109" name="Freeform 159">
                <a:extLst>
                  <a:ext uri="{FF2B5EF4-FFF2-40B4-BE49-F238E27FC236}">
                    <a16:creationId xmlns:a16="http://schemas.microsoft.com/office/drawing/2014/main" id="{0CCE6068-3C2E-456C-AD67-4047F062F128}"/>
                  </a:ext>
                </a:extLst>
              </p:cNvPr>
              <p:cNvSpPr>
                <a:spLocks noEditPoints="1"/>
              </p:cNvSpPr>
              <p:nvPr/>
            </p:nvSpPr>
            <p:spPr bwMode="auto">
              <a:xfrm>
                <a:off x="5790980" y="2315461"/>
                <a:ext cx="344438" cy="337084"/>
              </a:xfrm>
              <a:custGeom>
                <a:avLst/>
                <a:gdLst>
                  <a:gd name="T0" fmla="*/ 1437871024 w 131"/>
                  <a:gd name="T1" fmla="*/ 81429231 h 128"/>
                  <a:gd name="T2" fmla="*/ 1136383641 w 131"/>
                  <a:gd name="T3" fmla="*/ 81429231 h 128"/>
                  <a:gd name="T4" fmla="*/ 1055212651 w 131"/>
                  <a:gd name="T5" fmla="*/ 162855052 h 128"/>
                  <a:gd name="T6" fmla="*/ 1356700034 w 131"/>
                  <a:gd name="T7" fmla="*/ 465301124 h 128"/>
                  <a:gd name="T8" fmla="*/ 1437871024 w 131"/>
                  <a:gd name="T9" fmla="*/ 372241581 h 128"/>
                  <a:gd name="T10" fmla="*/ 1437871024 w 131"/>
                  <a:gd name="T11" fmla="*/ 81429231 h 128"/>
                  <a:gd name="T12" fmla="*/ 1287127332 w 131"/>
                  <a:gd name="T13" fmla="*/ 535096633 h 128"/>
                  <a:gd name="T14" fmla="*/ 985636544 w 131"/>
                  <a:gd name="T15" fmla="*/ 232650562 h 128"/>
                  <a:gd name="T16" fmla="*/ 0 w 131"/>
                  <a:gd name="T17" fmla="*/ 1198150564 h 128"/>
                  <a:gd name="T18" fmla="*/ 301490788 w 131"/>
                  <a:gd name="T19" fmla="*/ 1488962914 h 128"/>
                  <a:gd name="T20" fmla="*/ 1287127332 w 131"/>
                  <a:gd name="T21" fmla="*/ 535096633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128">
                    <a:moveTo>
                      <a:pt x="124" y="7"/>
                    </a:moveTo>
                    <a:cubicBezTo>
                      <a:pt x="117" y="0"/>
                      <a:pt x="105" y="0"/>
                      <a:pt x="98" y="7"/>
                    </a:cubicBezTo>
                    <a:cubicBezTo>
                      <a:pt x="91" y="14"/>
                      <a:pt x="91" y="14"/>
                      <a:pt x="91" y="14"/>
                    </a:cubicBezTo>
                    <a:cubicBezTo>
                      <a:pt x="117" y="40"/>
                      <a:pt x="117" y="40"/>
                      <a:pt x="117" y="40"/>
                    </a:cubicBezTo>
                    <a:cubicBezTo>
                      <a:pt x="124" y="32"/>
                      <a:pt x="124" y="32"/>
                      <a:pt x="124" y="32"/>
                    </a:cubicBezTo>
                    <a:cubicBezTo>
                      <a:pt x="131" y="25"/>
                      <a:pt x="131" y="14"/>
                      <a:pt x="124" y="7"/>
                    </a:cubicBezTo>
                    <a:close/>
                    <a:moveTo>
                      <a:pt x="111" y="46"/>
                    </a:moveTo>
                    <a:cubicBezTo>
                      <a:pt x="85" y="20"/>
                      <a:pt x="85" y="20"/>
                      <a:pt x="85" y="20"/>
                    </a:cubicBezTo>
                    <a:cubicBezTo>
                      <a:pt x="0" y="103"/>
                      <a:pt x="0" y="103"/>
                      <a:pt x="0" y="103"/>
                    </a:cubicBezTo>
                    <a:cubicBezTo>
                      <a:pt x="26" y="128"/>
                      <a:pt x="26" y="128"/>
                      <a:pt x="26" y="128"/>
                    </a:cubicBezTo>
                    <a:lnTo>
                      <a:pt x="111" y="46"/>
                    </a:lnTo>
                    <a:close/>
                  </a:path>
                </a:pathLst>
              </a:custGeom>
              <a:solidFill>
                <a:srgbClr val="0070C0"/>
              </a:solidFill>
              <a:ln>
                <a:noFill/>
              </a:ln>
              <a:extLst/>
            </p:spPr>
            <p:txBody>
              <a:bodyPr/>
              <a:lstStyle/>
              <a:p>
                <a:endParaRPr lang="zh-CN" altLang="en-US"/>
              </a:p>
            </p:txBody>
          </p:sp>
          <p:sp>
            <p:nvSpPr>
              <p:cNvPr id="110" name="Freeform 161">
                <a:extLst>
                  <a:ext uri="{FF2B5EF4-FFF2-40B4-BE49-F238E27FC236}">
                    <a16:creationId xmlns:a16="http://schemas.microsoft.com/office/drawing/2014/main" id="{01260631-7920-4D1E-AC5C-65A866407A37}"/>
                  </a:ext>
                </a:extLst>
              </p:cNvPr>
              <p:cNvSpPr>
                <a:spLocks noEditPoints="1"/>
              </p:cNvSpPr>
              <p:nvPr/>
            </p:nvSpPr>
            <p:spPr bwMode="auto">
              <a:xfrm>
                <a:off x="5726627" y="2587618"/>
                <a:ext cx="128705" cy="123801"/>
              </a:xfrm>
              <a:custGeom>
                <a:avLst/>
                <a:gdLst>
                  <a:gd name="T0" fmla="*/ 264617994 w 105"/>
                  <a:gd name="T1" fmla="*/ 136088013 h 101"/>
                  <a:gd name="T2" fmla="*/ 55443604 w 105"/>
                  <a:gd name="T3" fmla="*/ 254534194 h 101"/>
                  <a:gd name="T4" fmla="*/ 0 w 105"/>
                  <a:gd name="T5" fmla="*/ 201611871 h 101"/>
                  <a:gd name="T6" fmla="*/ 126008190 w 105"/>
                  <a:gd name="T7" fmla="*/ 7559651 h 101"/>
                  <a:gd name="T8" fmla="*/ 126008190 w 105"/>
                  <a:gd name="T9" fmla="*/ 0 h 101"/>
                  <a:gd name="T10" fmla="*/ 264617994 w 105"/>
                  <a:gd name="T11" fmla="*/ 136088013 h 101"/>
                  <a:gd name="T12" fmla="*/ 131048518 w 105"/>
                  <a:gd name="T13" fmla="*/ 17640245 h 101"/>
                  <a:gd name="T14" fmla="*/ 17641940 w 105"/>
                  <a:gd name="T15" fmla="*/ 201611871 h 101"/>
                  <a:gd name="T16" fmla="*/ 60483931 w 105"/>
                  <a:gd name="T17" fmla="*/ 239413303 h 101"/>
                  <a:gd name="T18" fmla="*/ 244456683 w 105"/>
                  <a:gd name="T19" fmla="*/ 131047716 h 101"/>
                  <a:gd name="T20" fmla="*/ 131048518 w 105"/>
                  <a:gd name="T21" fmla="*/ 17640245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5" h="101">
                    <a:moveTo>
                      <a:pt x="105" y="54"/>
                    </a:moveTo>
                    <a:lnTo>
                      <a:pt x="22" y="101"/>
                    </a:lnTo>
                    <a:lnTo>
                      <a:pt x="0" y="80"/>
                    </a:lnTo>
                    <a:lnTo>
                      <a:pt x="50" y="3"/>
                    </a:lnTo>
                    <a:lnTo>
                      <a:pt x="50" y="0"/>
                    </a:lnTo>
                    <a:lnTo>
                      <a:pt x="105" y="54"/>
                    </a:lnTo>
                    <a:close/>
                    <a:moveTo>
                      <a:pt x="52" y="7"/>
                    </a:moveTo>
                    <a:lnTo>
                      <a:pt x="7" y="80"/>
                    </a:lnTo>
                    <a:lnTo>
                      <a:pt x="24" y="95"/>
                    </a:lnTo>
                    <a:lnTo>
                      <a:pt x="97" y="52"/>
                    </a:lnTo>
                    <a:lnTo>
                      <a:pt x="52" y="7"/>
                    </a:lnTo>
                    <a:close/>
                  </a:path>
                </a:pathLst>
              </a:custGeom>
              <a:solidFill>
                <a:schemeClr val="accent1"/>
              </a:solidFill>
              <a:ln>
                <a:noFill/>
              </a:ln>
              <a:extLst/>
            </p:spPr>
            <p:txBody>
              <a:bodyPr/>
              <a:lstStyle/>
              <a:p>
                <a:endParaRPr lang="zh-CN" altLang="en-US" dirty="0"/>
              </a:p>
            </p:txBody>
          </p:sp>
          <p:sp>
            <p:nvSpPr>
              <p:cNvPr id="111" name="Freeform 160">
                <a:extLst>
                  <a:ext uri="{FF2B5EF4-FFF2-40B4-BE49-F238E27FC236}">
                    <a16:creationId xmlns:a16="http://schemas.microsoft.com/office/drawing/2014/main" id="{56A0C821-A83B-4A8C-A57B-341550F98888}"/>
                  </a:ext>
                </a:extLst>
              </p:cNvPr>
              <p:cNvSpPr>
                <a:spLocks/>
              </p:cNvSpPr>
              <p:nvPr/>
            </p:nvSpPr>
            <p:spPr bwMode="auto">
              <a:xfrm>
                <a:off x="5691531" y="2695835"/>
                <a:ext cx="55160" cy="51482"/>
              </a:xfrm>
              <a:custGeom>
                <a:avLst/>
                <a:gdLst>
                  <a:gd name="T0" fmla="*/ 113408619 w 45"/>
                  <a:gd name="T1" fmla="*/ 42843450 h 42"/>
                  <a:gd name="T2" fmla="*/ 70564869 w 45"/>
                  <a:gd name="T3" fmla="*/ 0 h 42"/>
                  <a:gd name="T4" fmla="*/ 0 w 45"/>
                  <a:gd name="T5" fmla="*/ 105846563 h 42"/>
                  <a:gd name="T6" fmla="*/ 113408619 w 45"/>
                  <a:gd name="T7" fmla="*/ 4284345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42">
                    <a:moveTo>
                      <a:pt x="45" y="17"/>
                    </a:moveTo>
                    <a:lnTo>
                      <a:pt x="28" y="0"/>
                    </a:lnTo>
                    <a:lnTo>
                      <a:pt x="0" y="42"/>
                    </a:lnTo>
                    <a:lnTo>
                      <a:pt x="45" y="17"/>
                    </a:lnTo>
                    <a:close/>
                  </a:path>
                </a:pathLst>
              </a:custGeom>
              <a:solidFill>
                <a:schemeClr val="accent1"/>
              </a:solidFill>
              <a:ln>
                <a:noFill/>
              </a:ln>
              <a:extLst/>
            </p:spPr>
            <p:txBody>
              <a:bodyPr/>
              <a:lstStyle/>
              <a:p>
                <a:endParaRPr lang="zh-CN" altLang="en-US"/>
              </a:p>
            </p:txBody>
          </p:sp>
        </p:grpSp>
        <p:grpSp>
          <p:nvGrpSpPr>
            <p:cNvPr id="112" name="组合 111">
              <a:extLst>
                <a:ext uri="{FF2B5EF4-FFF2-40B4-BE49-F238E27FC236}">
                  <a16:creationId xmlns:a16="http://schemas.microsoft.com/office/drawing/2014/main" id="{3B8D3873-FD26-4DBD-82DF-DA7464E8D1AF}"/>
                </a:ext>
              </a:extLst>
            </p:cNvPr>
            <p:cNvGrpSpPr/>
            <p:nvPr/>
          </p:nvGrpSpPr>
          <p:grpSpPr>
            <a:xfrm>
              <a:off x="5555869" y="4599181"/>
              <a:ext cx="526378" cy="496703"/>
              <a:chOff x="5540925" y="2315461"/>
              <a:chExt cx="594493" cy="520948"/>
            </a:xfrm>
          </p:grpSpPr>
          <p:sp>
            <p:nvSpPr>
              <p:cNvPr id="113" name="Freeform 157">
                <a:extLst>
                  <a:ext uri="{FF2B5EF4-FFF2-40B4-BE49-F238E27FC236}">
                    <a16:creationId xmlns:a16="http://schemas.microsoft.com/office/drawing/2014/main" id="{494B8107-45F1-4903-A6D5-6C1736CC6CEB}"/>
                  </a:ext>
                </a:extLst>
              </p:cNvPr>
              <p:cNvSpPr>
                <a:spLocks noEditPoints="1"/>
              </p:cNvSpPr>
              <p:nvPr/>
            </p:nvSpPr>
            <p:spPr bwMode="auto">
              <a:xfrm>
                <a:off x="5540925" y="2417199"/>
                <a:ext cx="366502" cy="419210"/>
              </a:xfrm>
              <a:custGeom>
                <a:avLst/>
                <a:gdLst>
                  <a:gd name="T0" fmla="*/ 244885130 w 139"/>
                  <a:gd name="T1" fmla="*/ 1853883998 h 159"/>
                  <a:gd name="T2" fmla="*/ 0 w 139"/>
                  <a:gd name="T3" fmla="*/ 1609031652 h 159"/>
                  <a:gd name="T4" fmla="*/ 0 w 139"/>
                  <a:gd name="T5" fmla="*/ 1609031652 h 159"/>
                  <a:gd name="T6" fmla="*/ 0 w 139"/>
                  <a:gd name="T7" fmla="*/ 244852346 h 159"/>
                  <a:gd name="T8" fmla="*/ 244885130 w 139"/>
                  <a:gd name="T9" fmla="*/ 0 h 159"/>
                  <a:gd name="T10" fmla="*/ 244885130 w 139"/>
                  <a:gd name="T11" fmla="*/ 0 h 159"/>
                  <a:gd name="T12" fmla="*/ 1364352204 w 139"/>
                  <a:gd name="T13" fmla="*/ 0 h 159"/>
                  <a:gd name="T14" fmla="*/ 1620899018 w 139"/>
                  <a:gd name="T15" fmla="*/ 244852346 h 159"/>
                  <a:gd name="T16" fmla="*/ 1620899018 w 139"/>
                  <a:gd name="T17" fmla="*/ 244852346 h 159"/>
                  <a:gd name="T18" fmla="*/ 1620899018 w 139"/>
                  <a:gd name="T19" fmla="*/ 1609031652 h 159"/>
                  <a:gd name="T20" fmla="*/ 1364352204 w 139"/>
                  <a:gd name="T21" fmla="*/ 1853883998 h 159"/>
                  <a:gd name="T22" fmla="*/ 1364352204 w 139"/>
                  <a:gd name="T23" fmla="*/ 1853883998 h 159"/>
                  <a:gd name="T24" fmla="*/ 244885130 w 139"/>
                  <a:gd name="T25" fmla="*/ 1853883998 h 159"/>
                  <a:gd name="T26" fmla="*/ 151595069 w 139"/>
                  <a:gd name="T27" fmla="*/ 244852346 h 159"/>
                  <a:gd name="T28" fmla="*/ 151595069 w 139"/>
                  <a:gd name="T29" fmla="*/ 1609031652 h 159"/>
                  <a:gd name="T30" fmla="*/ 244885130 w 139"/>
                  <a:gd name="T31" fmla="*/ 1702308899 h 159"/>
                  <a:gd name="T32" fmla="*/ 244885130 w 139"/>
                  <a:gd name="T33" fmla="*/ 1702308899 h 159"/>
                  <a:gd name="T34" fmla="*/ 1364352204 w 139"/>
                  <a:gd name="T35" fmla="*/ 1702308899 h 159"/>
                  <a:gd name="T36" fmla="*/ 1457642265 w 139"/>
                  <a:gd name="T37" fmla="*/ 1609031652 h 159"/>
                  <a:gd name="T38" fmla="*/ 1457642265 w 139"/>
                  <a:gd name="T39" fmla="*/ 1609031652 h 159"/>
                  <a:gd name="T40" fmla="*/ 1457642265 w 139"/>
                  <a:gd name="T41" fmla="*/ 244852346 h 159"/>
                  <a:gd name="T42" fmla="*/ 1364352204 w 139"/>
                  <a:gd name="T43" fmla="*/ 163236035 h 159"/>
                  <a:gd name="T44" fmla="*/ 1364352204 w 139"/>
                  <a:gd name="T45" fmla="*/ 163236035 h 159"/>
                  <a:gd name="T46" fmla="*/ 244885130 w 139"/>
                  <a:gd name="T47" fmla="*/ 163236035 h 159"/>
                  <a:gd name="T48" fmla="*/ 151595069 w 139"/>
                  <a:gd name="T49" fmla="*/ 244852346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 h="159">
                    <a:moveTo>
                      <a:pt x="21" y="159"/>
                    </a:moveTo>
                    <a:cubicBezTo>
                      <a:pt x="9" y="159"/>
                      <a:pt x="0" y="150"/>
                      <a:pt x="0" y="138"/>
                    </a:cubicBezTo>
                    <a:cubicBezTo>
                      <a:pt x="0" y="138"/>
                      <a:pt x="0" y="138"/>
                      <a:pt x="0" y="138"/>
                    </a:cubicBezTo>
                    <a:cubicBezTo>
                      <a:pt x="0" y="21"/>
                      <a:pt x="0" y="21"/>
                      <a:pt x="0" y="21"/>
                    </a:cubicBezTo>
                    <a:cubicBezTo>
                      <a:pt x="0" y="10"/>
                      <a:pt x="9" y="0"/>
                      <a:pt x="21" y="0"/>
                    </a:cubicBezTo>
                    <a:cubicBezTo>
                      <a:pt x="21" y="0"/>
                      <a:pt x="21" y="0"/>
                      <a:pt x="21" y="0"/>
                    </a:cubicBezTo>
                    <a:cubicBezTo>
                      <a:pt x="117" y="0"/>
                      <a:pt x="117" y="0"/>
                      <a:pt x="117" y="0"/>
                    </a:cubicBezTo>
                    <a:cubicBezTo>
                      <a:pt x="129" y="0"/>
                      <a:pt x="139" y="10"/>
                      <a:pt x="139" y="21"/>
                    </a:cubicBezTo>
                    <a:cubicBezTo>
                      <a:pt x="139" y="21"/>
                      <a:pt x="139" y="21"/>
                      <a:pt x="139" y="21"/>
                    </a:cubicBezTo>
                    <a:cubicBezTo>
                      <a:pt x="139" y="138"/>
                      <a:pt x="139" y="138"/>
                      <a:pt x="139" y="138"/>
                    </a:cubicBezTo>
                    <a:cubicBezTo>
                      <a:pt x="139" y="150"/>
                      <a:pt x="129" y="159"/>
                      <a:pt x="117" y="159"/>
                    </a:cubicBezTo>
                    <a:cubicBezTo>
                      <a:pt x="117" y="159"/>
                      <a:pt x="117" y="159"/>
                      <a:pt x="117" y="159"/>
                    </a:cubicBezTo>
                    <a:cubicBezTo>
                      <a:pt x="21" y="159"/>
                      <a:pt x="21" y="159"/>
                      <a:pt x="21" y="159"/>
                    </a:cubicBezTo>
                    <a:close/>
                    <a:moveTo>
                      <a:pt x="13" y="21"/>
                    </a:moveTo>
                    <a:cubicBezTo>
                      <a:pt x="13" y="138"/>
                      <a:pt x="13" y="138"/>
                      <a:pt x="13" y="138"/>
                    </a:cubicBezTo>
                    <a:cubicBezTo>
                      <a:pt x="13" y="142"/>
                      <a:pt x="17" y="146"/>
                      <a:pt x="21" y="146"/>
                    </a:cubicBezTo>
                    <a:cubicBezTo>
                      <a:pt x="21" y="146"/>
                      <a:pt x="21" y="146"/>
                      <a:pt x="21" y="146"/>
                    </a:cubicBezTo>
                    <a:cubicBezTo>
                      <a:pt x="117" y="146"/>
                      <a:pt x="117" y="146"/>
                      <a:pt x="117" y="146"/>
                    </a:cubicBezTo>
                    <a:cubicBezTo>
                      <a:pt x="121" y="146"/>
                      <a:pt x="125" y="142"/>
                      <a:pt x="125" y="138"/>
                    </a:cubicBezTo>
                    <a:cubicBezTo>
                      <a:pt x="125" y="138"/>
                      <a:pt x="125" y="138"/>
                      <a:pt x="125" y="138"/>
                    </a:cubicBezTo>
                    <a:cubicBezTo>
                      <a:pt x="125" y="21"/>
                      <a:pt x="125" y="21"/>
                      <a:pt x="125" y="21"/>
                    </a:cubicBezTo>
                    <a:cubicBezTo>
                      <a:pt x="125" y="17"/>
                      <a:pt x="121" y="14"/>
                      <a:pt x="117" y="14"/>
                    </a:cubicBezTo>
                    <a:cubicBezTo>
                      <a:pt x="117" y="14"/>
                      <a:pt x="117" y="14"/>
                      <a:pt x="117" y="14"/>
                    </a:cubicBezTo>
                    <a:cubicBezTo>
                      <a:pt x="21" y="14"/>
                      <a:pt x="21" y="14"/>
                      <a:pt x="21" y="14"/>
                    </a:cubicBezTo>
                    <a:cubicBezTo>
                      <a:pt x="17" y="14"/>
                      <a:pt x="13" y="17"/>
                      <a:pt x="13" y="21"/>
                    </a:cubicBezTo>
                    <a:close/>
                  </a:path>
                </a:pathLst>
              </a:custGeom>
              <a:solidFill>
                <a:srgbClr val="0070C0"/>
              </a:solidFill>
              <a:ln>
                <a:noFill/>
              </a:ln>
              <a:extLst/>
            </p:spPr>
            <p:txBody>
              <a:bodyPr/>
              <a:lstStyle/>
              <a:p>
                <a:endParaRPr lang="zh-CN" altLang="en-US"/>
              </a:p>
            </p:txBody>
          </p:sp>
          <p:sp>
            <p:nvSpPr>
              <p:cNvPr id="114" name="Freeform 159">
                <a:extLst>
                  <a:ext uri="{FF2B5EF4-FFF2-40B4-BE49-F238E27FC236}">
                    <a16:creationId xmlns:a16="http://schemas.microsoft.com/office/drawing/2014/main" id="{7AD11667-F56D-48A6-A208-BA45DA0B0ECB}"/>
                  </a:ext>
                </a:extLst>
              </p:cNvPr>
              <p:cNvSpPr>
                <a:spLocks noEditPoints="1"/>
              </p:cNvSpPr>
              <p:nvPr/>
            </p:nvSpPr>
            <p:spPr bwMode="auto">
              <a:xfrm>
                <a:off x="5790980" y="2315461"/>
                <a:ext cx="344438" cy="337084"/>
              </a:xfrm>
              <a:custGeom>
                <a:avLst/>
                <a:gdLst>
                  <a:gd name="T0" fmla="*/ 1437871024 w 131"/>
                  <a:gd name="T1" fmla="*/ 81429231 h 128"/>
                  <a:gd name="T2" fmla="*/ 1136383641 w 131"/>
                  <a:gd name="T3" fmla="*/ 81429231 h 128"/>
                  <a:gd name="T4" fmla="*/ 1055212651 w 131"/>
                  <a:gd name="T5" fmla="*/ 162855052 h 128"/>
                  <a:gd name="T6" fmla="*/ 1356700034 w 131"/>
                  <a:gd name="T7" fmla="*/ 465301124 h 128"/>
                  <a:gd name="T8" fmla="*/ 1437871024 w 131"/>
                  <a:gd name="T9" fmla="*/ 372241581 h 128"/>
                  <a:gd name="T10" fmla="*/ 1437871024 w 131"/>
                  <a:gd name="T11" fmla="*/ 81429231 h 128"/>
                  <a:gd name="T12" fmla="*/ 1287127332 w 131"/>
                  <a:gd name="T13" fmla="*/ 535096633 h 128"/>
                  <a:gd name="T14" fmla="*/ 985636544 w 131"/>
                  <a:gd name="T15" fmla="*/ 232650562 h 128"/>
                  <a:gd name="T16" fmla="*/ 0 w 131"/>
                  <a:gd name="T17" fmla="*/ 1198150564 h 128"/>
                  <a:gd name="T18" fmla="*/ 301490788 w 131"/>
                  <a:gd name="T19" fmla="*/ 1488962914 h 128"/>
                  <a:gd name="T20" fmla="*/ 1287127332 w 131"/>
                  <a:gd name="T21" fmla="*/ 535096633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128">
                    <a:moveTo>
                      <a:pt x="124" y="7"/>
                    </a:moveTo>
                    <a:cubicBezTo>
                      <a:pt x="117" y="0"/>
                      <a:pt x="105" y="0"/>
                      <a:pt x="98" y="7"/>
                    </a:cubicBezTo>
                    <a:cubicBezTo>
                      <a:pt x="91" y="14"/>
                      <a:pt x="91" y="14"/>
                      <a:pt x="91" y="14"/>
                    </a:cubicBezTo>
                    <a:cubicBezTo>
                      <a:pt x="117" y="40"/>
                      <a:pt x="117" y="40"/>
                      <a:pt x="117" y="40"/>
                    </a:cubicBezTo>
                    <a:cubicBezTo>
                      <a:pt x="124" y="32"/>
                      <a:pt x="124" y="32"/>
                      <a:pt x="124" y="32"/>
                    </a:cubicBezTo>
                    <a:cubicBezTo>
                      <a:pt x="131" y="25"/>
                      <a:pt x="131" y="14"/>
                      <a:pt x="124" y="7"/>
                    </a:cubicBezTo>
                    <a:close/>
                    <a:moveTo>
                      <a:pt x="111" y="46"/>
                    </a:moveTo>
                    <a:cubicBezTo>
                      <a:pt x="85" y="20"/>
                      <a:pt x="85" y="20"/>
                      <a:pt x="85" y="20"/>
                    </a:cubicBezTo>
                    <a:cubicBezTo>
                      <a:pt x="0" y="103"/>
                      <a:pt x="0" y="103"/>
                      <a:pt x="0" y="103"/>
                    </a:cubicBezTo>
                    <a:cubicBezTo>
                      <a:pt x="26" y="128"/>
                      <a:pt x="26" y="128"/>
                      <a:pt x="26" y="128"/>
                    </a:cubicBezTo>
                    <a:lnTo>
                      <a:pt x="111" y="46"/>
                    </a:lnTo>
                    <a:close/>
                  </a:path>
                </a:pathLst>
              </a:custGeom>
              <a:solidFill>
                <a:srgbClr val="0070C0"/>
              </a:solidFill>
              <a:ln>
                <a:noFill/>
              </a:ln>
              <a:extLst/>
            </p:spPr>
            <p:txBody>
              <a:bodyPr/>
              <a:lstStyle/>
              <a:p>
                <a:endParaRPr lang="zh-CN" altLang="en-US"/>
              </a:p>
            </p:txBody>
          </p:sp>
          <p:sp>
            <p:nvSpPr>
              <p:cNvPr id="115" name="Freeform 161">
                <a:extLst>
                  <a:ext uri="{FF2B5EF4-FFF2-40B4-BE49-F238E27FC236}">
                    <a16:creationId xmlns:a16="http://schemas.microsoft.com/office/drawing/2014/main" id="{6E23FE15-2777-4CDA-9984-3D931CE9BD50}"/>
                  </a:ext>
                </a:extLst>
              </p:cNvPr>
              <p:cNvSpPr>
                <a:spLocks noEditPoints="1"/>
              </p:cNvSpPr>
              <p:nvPr/>
            </p:nvSpPr>
            <p:spPr bwMode="auto">
              <a:xfrm>
                <a:off x="5726627" y="2587618"/>
                <a:ext cx="128705" cy="123801"/>
              </a:xfrm>
              <a:custGeom>
                <a:avLst/>
                <a:gdLst>
                  <a:gd name="T0" fmla="*/ 264617994 w 105"/>
                  <a:gd name="T1" fmla="*/ 136088013 h 101"/>
                  <a:gd name="T2" fmla="*/ 55443604 w 105"/>
                  <a:gd name="T3" fmla="*/ 254534194 h 101"/>
                  <a:gd name="T4" fmla="*/ 0 w 105"/>
                  <a:gd name="T5" fmla="*/ 201611871 h 101"/>
                  <a:gd name="T6" fmla="*/ 126008190 w 105"/>
                  <a:gd name="T7" fmla="*/ 7559651 h 101"/>
                  <a:gd name="T8" fmla="*/ 126008190 w 105"/>
                  <a:gd name="T9" fmla="*/ 0 h 101"/>
                  <a:gd name="T10" fmla="*/ 264617994 w 105"/>
                  <a:gd name="T11" fmla="*/ 136088013 h 101"/>
                  <a:gd name="T12" fmla="*/ 131048518 w 105"/>
                  <a:gd name="T13" fmla="*/ 17640245 h 101"/>
                  <a:gd name="T14" fmla="*/ 17641940 w 105"/>
                  <a:gd name="T15" fmla="*/ 201611871 h 101"/>
                  <a:gd name="T16" fmla="*/ 60483931 w 105"/>
                  <a:gd name="T17" fmla="*/ 239413303 h 101"/>
                  <a:gd name="T18" fmla="*/ 244456683 w 105"/>
                  <a:gd name="T19" fmla="*/ 131047716 h 101"/>
                  <a:gd name="T20" fmla="*/ 131048518 w 105"/>
                  <a:gd name="T21" fmla="*/ 17640245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5" h="101">
                    <a:moveTo>
                      <a:pt x="105" y="54"/>
                    </a:moveTo>
                    <a:lnTo>
                      <a:pt x="22" y="101"/>
                    </a:lnTo>
                    <a:lnTo>
                      <a:pt x="0" y="80"/>
                    </a:lnTo>
                    <a:lnTo>
                      <a:pt x="50" y="3"/>
                    </a:lnTo>
                    <a:lnTo>
                      <a:pt x="50" y="0"/>
                    </a:lnTo>
                    <a:lnTo>
                      <a:pt x="105" y="54"/>
                    </a:lnTo>
                    <a:close/>
                    <a:moveTo>
                      <a:pt x="52" y="7"/>
                    </a:moveTo>
                    <a:lnTo>
                      <a:pt x="7" y="80"/>
                    </a:lnTo>
                    <a:lnTo>
                      <a:pt x="24" y="95"/>
                    </a:lnTo>
                    <a:lnTo>
                      <a:pt x="97" y="52"/>
                    </a:lnTo>
                    <a:lnTo>
                      <a:pt x="52" y="7"/>
                    </a:lnTo>
                    <a:close/>
                  </a:path>
                </a:pathLst>
              </a:custGeom>
              <a:solidFill>
                <a:schemeClr val="accent1"/>
              </a:solidFill>
              <a:ln>
                <a:noFill/>
              </a:ln>
              <a:extLst/>
            </p:spPr>
            <p:txBody>
              <a:bodyPr/>
              <a:lstStyle/>
              <a:p>
                <a:endParaRPr lang="zh-CN" altLang="en-US" dirty="0"/>
              </a:p>
            </p:txBody>
          </p:sp>
          <p:sp>
            <p:nvSpPr>
              <p:cNvPr id="116" name="Freeform 160">
                <a:extLst>
                  <a:ext uri="{FF2B5EF4-FFF2-40B4-BE49-F238E27FC236}">
                    <a16:creationId xmlns:a16="http://schemas.microsoft.com/office/drawing/2014/main" id="{175006A7-3A89-4FDD-A077-41243D3C21CF}"/>
                  </a:ext>
                </a:extLst>
              </p:cNvPr>
              <p:cNvSpPr>
                <a:spLocks/>
              </p:cNvSpPr>
              <p:nvPr/>
            </p:nvSpPr>
            <p:spPr bwMode="auto">
              <a:xfrm>
                <a:off x="5691531" y="2695835"/>
                <a:ext cx="55160" cy="51482"/>
              </a:xfrm>
              <a:custGeom>
                <a:avLst/>
                <a:gdLst>
                  <a:gd name="T0" fmla="*/ 113408619 w 45"/>
                  <a:gd name="T1" fmla="*/ 42843450 h 42"/>
                  <a:gd name="T2" fmla="*/ 70564869 w 45"/>
                  <a:gd name="T3" fmla="*/ 0 h 42"/>
                  <a:gd name="T4" fmla="*/ 0 w 45"/>
                  <a:gd name="T5" fmla="*/ 105846563 h 42"/>
                  <a:gd name="T6" fmla="*/ 113408619 w 45"/>
                  <a:gd name="T7" fmla="*/ 4284345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42">
                    <a:moveTo>
                      <a:pt x="45" y="17"/>
                    </a:moveTo>
                    <a:lnTo>
                      <a:pt x="28" y="0"/>
                    </a:lnTo>
                    <a:lnTo>
                      <a:pt x="0" y="42"/>
                    </a:lnTo>
                    <a:lnTo>
                      <a:pt x="45" y="17"/>
                    </a:lnTo>
                    <a:close/>
                  </a:path>
                </a:pathLst>
              </a:custGeom>
              <a:solidFill>
                <a:schemeClr val="accent1"/>
              </a:solidFill>
              <a:ln>
                <a:noFill/>
              </a:ln>
              <a:extLst/>
            </p:spPr>
            <p:txBody>
              <a:bodyPr/>
              <a:lstStyle/>
              <a:p>
                <a:endParaRPr lang="zh-CN" altLang="en-US"/>
              </a:p>
            </p:txBody>
          </p:sp>
        </p:grpSp>
        <p:grpSp>
          <p:nvGrpSpPr>
            <p:cNvPr id="117" name="组合 116">
              <a:extLst>
                <a:ext uri="{FF2B5EF4-FFF2-40B4-BE49-F238E27FC236}">
                  <a16:creationId xmlns:a16="http://schemas.microsoft.com/office/drawing/2014/main" id="{CF06A49E-56D0-4901-80EB-A32CDD7D6D57}"/>
                </a:ext>
              </a:extLst>
            </p:cNvPr>
            <p:cNvGrpSpPr/>
            <p:nvPr/>
          </p:nvGrpSpPr>
          <p:grpSpPr>
            <a:xfrm>
              <a:off x="4629626" y="3481150"/>
              <a:ext cx="526378" cy="496703"/>
              <a:chOff x="5540925" y="2315461"/>
              <a:chExt cx="594493" cy="520948"/>
            </a:xfrm>
          </p:grpSpPr>
          <p:sp>
            <p:nvSpPr>
              <p:cNvPr id="118" name="Freeform 157">
                <a:extLst>
                  <a:ext uri="{FF2B5EF4-FFF2-40B4-BE49-F238E27FC236}">
                    <a16:creationId xmlns:a16="http://schemas.microsoft.com/office/drawing/2014/main" id="{0E7DB586-A396-45A5-9BDC-CF780B4B2AC2}"/>
                  </a:ext>
                </a:extLst>
              </p:cNvPr>
              <p:cNvSpPr>
                <a:spLocks noEditPoints="1"/>
              </p:cNvSpPr>
              <p:nvPr/>
            </p:nvSpPr>
            <p:spPr bwMode="auto">
              <a:xfrm>
                <a:off x="5540925" y="2417199"/>
                <a:ext cx="366502" cy="419210"/>
              </a:xfrm>
              <a:custGeom>
                <a:avLst/>
                <a:gdLst>
                  <a:gd name="T0" fmla="*/ 244885130 w 139"/>
                  <a:gd name="T1" fmla="*/ 1853883998 h 159"/>
                  <a:gd name="T2" fmla="*/ 0 w 139"/>
                  <a:gd name="T3" fmla="*/ 1609031652 h 159"/>
                  <a:gd name="T4" fmla="*/ 0 w 139"/>
                  <a:gd name="T5" fmla="*/ 1609031652 h 159"/>
                  <a:gd name="T6" fmla="*/ 0 w 139"/>
                  <a:gd name="T7" fmla="*/ 244852346 h 159"/>
                  <a:gd name="T8" fmla="*/ 244885130 w 139"/>
                  <a:gd name="T9" fmla="*/ 0 h 159"/>
                  <a:gd name="T10" fmla="*/ 244885130 w 139"/>
                  <a:gd name="T11" fmla="*/ 0 h 159"/>
                  <a:gd name="T12" fmla="*/ 1364352204 w 139"/>
                  <a:gd name="T13" fmla="*/ 0 h 159"/>
                  <a:gd name="T14" fmla="*/ 1620899018 w 139"/>
                  <a:gd name="T15" fmla="*/ 244852346 h 159"/>
                  <a:gd name="T16" fmla="*/ 1620899018 w 139"/>
                  <a:gd name="T17" fmla="*/ 244852346 h 159"/>
                  <a:gd name="T18" fmla="*/ 1620899018 w 139"/>
                  <a:gd name="T19" fmla="*/ 1609031652 h 159"/>
                  <a:gd name="T20" fmla="*/ 1364352204 w 139"/>
                  <a:gd name="T21" fmla="*/ 1853883998 h 159"/>
                  <a:gd name="T22" fmla="*/ 1364352204 w 139"/>
                  <a:gd name="T23" fmla="*/ 1853883998 h 159"/>
                  <a:gd name="T24" fmla="*/ 244885130 w 139"/>
                  <a:gd name="T25" fmla="*/ 1853883998 h 159"/>
                  <a:gd name="T26" fmla="*/ 151595069 w 139"/>
                  <a:gd name="T27" fmla="*/ 244852346 h 159"/>
                  <a:gd name="T28" fmla="*/ 151595069 w 139"/>
                  <a:gd name="T29" fmla="*/ 1609031652 h 159"/>
                  <a:gd name="T30" fmla="*/ 244885130 w 139"/>
                  <a:gd name="T31" fmla="*/ 1702308899 h 159"/>
                  <a:gd name="T32" fmla="*/ 244885130 w 139"/>
                  <a:gd name="T33" fmla="*/ 1702308899 h 159"/>
                  <a:gd name="T34" fmla="*/ 1364352204 w 139"/>
                  <a:gd name="T35" fmla="*/ 1702308899 h 159"/>
                  <a:gd name="T36" fmla="*/ 1457642265 w 139"/>
                  <a:gd name="T37" fmla="*/ 1609031652 h 159"/>
                  <a:gd name="T38" fmla="*/ 1457642265 w 139"/>
                  <a:gd name="T39" fmla="*/ 1609031652 h 159"/>
                  <a:gd name="T40" fmla="*/ 1457642265 w 139"/>
                  <a:gd name="T41" fmla="*/ 244852346 h 159"/>
                  <a:gd name="T42" fmla="*/ 1364352204 w 139"/>
                  <a:gd name="T43" fmla="*/ 163236035 h 159"/>
                  <a:gd name="T44" fmla="*/ 1364352204 w 139"/>
                  <a:gd name="T45" fmla="*/ 163236035 h 159"/>
                  <a:gd name="T46" fmla="*/ 244885130 w 139"/>
                  <a:gd name="T47" fmla="*/ 163236035 h 159"/>
                  <a:gd name="T48" fmla="*/ 151595069 w 139"/>
                  <a:gd name="T49" fmla="*/ 244852346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 h="159">
                    <a:moveTo>
                      <a:pt x="21" y="159"/>
                    </a:moveTo>
                    <a:cubicBezTo>
                      <a:pt x="9" y="159"/>
                      <a:pt x="0" y="150"/>
                      <a:pt x="0" y="138"/>
                    </a:cubicBezTo>
                    <a:cubicBezTo>
                      <a:pt x="0" y="138"/>
                      <a:pt x="0" y="138"/>
                      <a:pt x="0" y="138"/>
                    </a:cubicBezTo>
                    <a:cubicBezTo>
                      <a:pt x="0" y="21"/>
                      <a:pt x="0" y="21"/>
                      <a:pt x="0" y="21"/>
                    </a:cubicBezTo>
                    <a:cubicBezTo>
                      <a:pt x="0" y="10"/>
                      <a:pt x="9" y="0"/>
                      <a:pt x="21" y="0"/>
                    </a:cubicBezTo>
                    <a:cubicBezTo>
                      <a:pt x="21" y="0"/>
                      <a:pt x="21" y="0"/>
                      <a:pt x="21" y="0"/>
                    </a:cubicBezTo>
                    <a:cubicBezTo>
                      <a:pt x="117" y="0"/>
                      <a:pt x="117" y="0"/>
                      <a:pt x="117" y="0"/>
                    </a:cubicBezTo>
                    <a:cubicBezTo>
                      <a:pt x="129" y="0"/>
                      <a:pt x="139" y="10"/>
                      <a:pt x="139" y="21"/>
                    </a:cubicBezTo>
                    <a:cubicBezTo>
                      <a:pt x="139" y="21"/>
                      <a:pt x="139" y="21"/>
                      <a:pt x="139" y="21"/>
                    </a:cubicBezTo>
                    <a:cubicBezTo>
                      <a:pt x="139" y="138"/>
                      <a:pt x="139" y="138"/>
                      <a:pt x="139" y="138"/>
                    </a:cubicBezTo>
                    <a:cubicBezTo>
                      <a:pt x="139" y="150"/>
                      <a:pt x="129" y="159"/>
                      <a:pt x="117" y="159"/>
                    </a:cubicBezTo>
                    <a:cubicBezTo>
                      <a:pt x="117" y="159"/>
                      <a:pt x="117" y="159"/>
                      <a:pt x="117" y="159"/>
                    </a:cubicBezTo>
                    <a:cubicBezTo>
                      <a:pt x="21" y="159"/>
                      <a:pt x="21" y="159"/>
                      <a:pt x="21" y="159"/>
                    </a:cubicBezTo>
                    <a:close/>
                    <a:moveTo>
                      <a:pt x="13" y="21"/>
                    </a:moveTo>
                    <a:cubicBezTo>
                      <a:pt x="13" y="138"/>
                      <a:pt x="13" y="138"/>
                      <a:pt x="13" y="138"/>
                    </a:cubicBezTo>
                    <a:cubicBezTo>
                      <a:pt x="13" y="142"/>
                      <a:pt x="17" y="146"/>
                      <a:pt x="21" y="146"/>
                    </a:cubicBezTo>
                    <a:cubicBezTo>
                      <a:pt x="21" y="146"/>
                      <a:pt x="21" y="146"/>
                      <a:pt x="21" y="146"/>
                    </a:cubicBezTo>
                    <a:cubicBezTo>
                      <a:pt x="117" y="146"/>
                      <a:pt x="117" y="146"/>
                      <a:pt x="117" y="146"/>
                    </a:cubicBezTo>
                    <a:cubicBezTo>
                      <a:pt x="121" y="146"/>
                      <a:pt x="125" y="142"/>
                      <a:pt x="125" y="138"/>
                    </a:cubicBezTo>
                    <a:cubicBezTo>
                      <a:pt x="125" y="138"/>
                      <a:pt x="125" y="138"/>
                      <a:pt x="125" y="138"/>
                    </a:cubicBezTo>
                    <a:cubicBezTo>
                      <a:pt x="125" y="21"/>
                      <a:pt x="125" y="21"/>
                      <a:pt x="125" y="21"/>
                    </a:cubicBezTo>
                    <a:cubicBezTo>
                      <a:pt x="125" y="17"/>
                      <a:pt x="121" y="14"/>
                      <a:pt x="117" y="14"/>
                    </a:cubicBezTo>
                    <a:cubicBezTo>
                      <a:pt x="117" y="14"/>
                      <a:pt x="117" y="14"/>
                      <a:pt x="117" y="14"/>
                    </a:cubicBezTo>
                    <a:cubicBezTo>
                      <a:pt x="21" y="14"/>
                      <a:pt x="21" y="14"/>
                      <a:pt x="21" y="14"/>
                    </a:cubicBezTo>
                    <a:cubicBezTo>
                      <a:pt x="17" y="14"/>
                      <a:pt x="13" y="17"/>
                      <a:pt x="13" y="21"/>
                    </a:cubicBezTo>
                    <a:close/>
                  </a:path>
                </a:pathLst>
              </a:custGeom>
              <a:solidFill>
                <a:srgbClr val="0070C0"/>
              </a:solidFill>
              <a:ln>
                <a:noFill/>
              </a:ln>
              <a:extLst/>
            </p:spPr>
            <p:txBody>
              <a:bodyPr/>
              <a:lstStyle/>
              <a:p>
                <a:endParaRPr lang="zh-CN" altLang="en-US"/>
              </a:p>
            </p:txBody>
          </p:sp>
          <p:sp>
            <p:nvSpPr>
              <p:cNvPr id="119" name="Freeform 159">
                <a:extLst>
                  <a:ext uri="{FF2B5EF4-FFF2-40B4-BE49-F238E27FC236}">
                    <a16:creationId xmlns:a16="http://schemas.microsoft.com/office/drawing/2014/main" id="{ADF5C341-8ED3-482A-97E7-4AE6E7EDF246}"/>
                  </a:ext>
                </a:extLst>
              </p:cNvPr>
              <p:cNvSpPr>
                <a:spLocks noEditPoints="1"/>
              </p:cNvSpPr>
              <p:nvPr/>
            </p:nvSpPr>
            <p:spPr bwMode="auto">
              <a:xfrm>
                <a:off x="5790980" y="2315461"/>
                <a:ext cx="344438" cy="337084"/>
              </a:xfrm>
              <a:custGeom>
                <a:avLst/>
                <a:gdLst>
                  <a:gd name="T0" fmla="*/ 1437871024 w 131"/>
                  <a:gd name="T1" fmla="*/ 81429231 h 128"/>
                  <a:gd name="T2" fmla="*/ 1136383641 w 131"/>
                  <a:gd name="T3" fmla="*/ 81429231 h 128"/>
                  <a:gd name="T4" fmla="*/ 1055212651 w 131"/>
                  <a:gd name="T5" fmla="*/ 162855052 h 128"/>
                  <a:gd name="T6" fmla="*/ 1356700034 w 131"/>
                  <a:gd name="T7" fmla="*/ 465301124 h 128"/>
                  <a:gd name="T8" fmla="*/ 1437871024 w 131"/>
                  <a:gd name="T9" fmla="*/ 372241581 h 128"/>
                  <a:gd name="T10" fmla="*/ 1437871024 w 131"/>
                  <a:gd name="T11" fmla="*/ 81429231 h 128"/>
                  <a:gd name="T12" fmla="*/ 1287127332 w 131"/>
                  <a:gd name="T13" fmla="*/ 535096633 h 128"/>
                  <a:gd name="T14" fmla="*/ 985636544 w 131"/>
                  <a:gd name="T15" fmla="*/ 232650562 h 128"/>
                  <a:gd name="T16" fmla="*/ 0 w 131"/>
                  <a:gd name="T17" fmla="*/ 1198150564 h 128"/>
                  <a:gd name="T18" fmla="*/ 301490788 w 131"/>
                  <a:gd name="T19" fmla="*/ 1488962914 h 128"/>
                  <a:gd name="T20" fmla="*/ 1287127332 w 131"/>
                  <a:gd name="T21" fmla="*/ 535096633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128">
                    <a:moveTo>
                      <a:pt x="124" y="7"/>
                    </a:moveTo>
                    <a:cubicBezTo>
                      <a:pt x="117" y="0"/>
                      <a:pt x="105" y="0"/>
                      <a:pt x="98" y="7"/>
                    </a:cubicBezTo>
                    <a:cubicBezTo>
                      <a:pt x="91" y="14"/>
                      <a:pt x="91" y="14"/>
                      <a:pt x="91" y="14"/>
                    </a:cubicBezTo>
                    <a:cubicBezTo>
                      <a:pt x="117" y="40"/>
                      <a:pt x="117" y="40"/>
                      <a:pt x="117" y="40"/>
                    </a:cubicBezTo>
                    <a:cubicBezTo>
                      <a:pt x="124" y="32"/>
                      <a:pt x="124" y="32"/>
                      <a:pt x="124" y="32"/>
                    </a:cubicBezTo>
                    <a:cubicBezTo>
                      <a:pt x="131" y="25"/>
                      <a:pt x="131" y="14"/>
                      <a:pt x="124" y="7"/>
                    </a:cubicBezTo>
                    <a:close/>
                    <a:moveTo>
                      <a:pt x="111" y="46"/>
                    </a:moveTo>
                    <a:cubicBezTo>
                      <a:pt x="85" y="20"/>
                      <a:pt x="85" y="20"/>
                      <a:pt x="85" y="20"/>
                    </a:cubicBezTo>
                    <a:cubicBezTo>
                      <a:pt x="0" y="103"/>
                      <a:pt x="0" y="103"/>
                      <a:pt x="0" y="103"/>
                    </a:cubicBezTo>
                    <a:cubicBezTo>
                      <a:pt x="26" y="128"/>
                      <a:pt x="26" y="128"/>
                      <a:pt x="26" y="128"/>
                    </a:cubicBezTo>
                    <a:lnTo>
                      <a:pt x="111" y="46"/>
                    </a:lnTo>
                    <a:close/>
                  </a:path>
                </a:pathLst>
              </a:custGeom>
              <a:solidFill>
                <a:srgbClr val="0070C0"/>
              </a:solidFill>
              <a:ln>
                <a:noFill/>
              </a:ln>
              <a:extLst/>
            </p:spPr>
            <p:txBody>
              <a:bodyPr/>
              <a:lstStyle/>
              <a:p>
                <a:endParaRPr lang="zh-CN" altLang="en-US"/>
              </a:p>
            </p:txBody>
          </p:sp>
          <p:sp>
            <p:nvSpPr>
              <p:cNvPr id="120" name="Freeform 161">
                <a:extLst>
                  <a:ext uri="{FF2B5EF4-FFF2-40B4-BE49-F238E27FC236}">
                    <a16:creationId xmlns:a16="http://schemas.microsoft.com/office/drawing/2014/main" id="{A258C14D-96E4-4CBE-98FD-CA0B20EF74C8}"/>
                  </a:ext>
                </a:extLst>
              </p:cNvPr>
              <p:cNvSpPr>
                <a:spLocks noEditPoints="1"/>
              </p:cNvSpPr>
              <p:nvPr/>
            </p:nvSpPr>
            <p:spPr bwMode="auto">
              <a:xfrm>
                <a:off x="5726627" y="2587618"/>
                <a:ext cx="128705" cy="123801"/>
              </a:xfrm>
              <a:custGeom>
                <a:avLst/>
                <a:gdLst>
                  <a:gd name="T0" fmla="*/ 264617994 w 105"/>
                  <a:gd name="T1" fmla="*/ 136088013 h 101"/>
                  <a:gd name="T2" fmla="*/ 55443604 w 105"/>
                  <a:gd name="T3" fmla="*/ 254534194 h 101"/>
                  <a:gd name="T4" fmla="*/ 0 w 105"/>
                  <a:gd name="T5" fmla="*/ 201611871 h 101"/>
                  <a:gd name="T6" fmla="*/ 126008190 w 105"/>
                  <a:gd name="T7" fmla="*/ 7559651 h 101"/>
                  <a:gd name="T8" fmla="*/ 126008190 w 105"/>
                  <a:gd name="T9" fmla="*/ 0 h 101"/>
                  <a:gd name="T10" fmla="*/ 264617994 w 105"/>
                  <a:gd name="T11" fmla="*/ 136088013 h 101"/>
                  <a:gd name="T12" fmla="*/ 131048518 w 105"/>
                  <a:gd name="T13" fmla="*/ 17640245 h 101"/>
                  <a:gd name="T14" fmla="*/ 17641940 w 105"/>
                  <a:gd name="T15" fmla="*/ 201611871 h 101"/>
                  <a:gd name="T16" fmla="*/ 60483931 w 105"/>
                  <a:gd name="T17" fmla="*/ 239413303 h 101"/>
                  <a:gd name="T18" fmla="*/ 244456683 w 105"/>
                  <a:gd name="T19" fmla="*/ 131047716 h 101"/>
                  <a:gd name="T20" fmla="*/ 131048518 w 105"/>
                  <a:gd name="T21" fmla="*/ 17640245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5" h="101">
                    <a:moveTo>
                      <a:pt x="105" y="54"/>
                    </a:moveTo>
                    <a:lnTo>
                      <a:pt x="22" y="101"/>
                    </a:lnTo>
                    <a:lnTo>
                      <a:pt x="0" y="80"/>
                    </a:lnTo>
                    <a:lnTo>
                      <a:pt x="50" y="3"/>
                    </a:lnTo>
                    <a:lnTo>
                      <a:pt x="50" y="0"/>
                    </a:lnTo>
                    <a:lnTo>
                      <a:pt x="105" y="54"/>
                    </a:lnTo>
                    <a:close/>
                    <a:moveTo>
                      <a:pt x="52" y="7"/>
                    </a:moveTo>
                    <a:lnTo>
                      <a:pt x="7" y="80"/>
                    </a:lnTo>
                    <a:lnTo>
                      <a:pt x="24" y="95"/>
                    </a:lnTo>
                    <a:lnTo>
                      <a:pt x="97" y="52"/>
                    </a:lnTo>
                    <a:lnTo>
                      <a:pt x="52" y="7"/>
                    </a:lnTo>
                    <a:close/>
                  </a:path>
                </a:pathLst>
              </a:custGeom>
              <a:solidFill>
                <a:schemeClr val="accent1"/>
              </a:solidFill>
              <a:ln>
                <a:noFill/>
              </a:ln>
              <a:extLst/>
            </p:spPr>
            <p:txBody>
              <a:bodyPr/>
              <a:lstStyle/>
              <a:p>
                <a:endParaRPr lang="zh-CN" altLang="en-US" dirty="0"/>
              </a:p>
            </p:txBody>
          </p:sp>
          <p:sp>
            <p:nvSpPr>
              <p:cNvPr id="121" name="Freeform 160">
                <a:extLst>
                  <a:ext uri="{FF2B5EF4-FFF2-40B4-BE49-F238E27FC236}">
                    <a16:creationId xmlns:a16="http://schemas.microsoft.com/office/drawing/2014/main" id="{16DB35DA-2172-44A9-A3A8-4ACD4D933C34}"/>
                  </a:ext>
                </a:extLst>
              </p:cNvPr>
              <p:cNvSpPr>
                <a:spLocks/>
              </p:cNvSpPr>
              <p:nvPr/>
            </p:nvSpPr>
            <p:spPr bwMode="auto">
              <a:xfrm>
                <a:off x="5691531" y="2695835"/>
                <a:ext cx="55160" cy="51482"/>
              </a:xfrm>
              <a:custGeom>
                <a:avLst/>
                <a:gdLst>
                  <a:gd name="T0" fmla="*/ 113408619 w 45"/>
                  <a:gd name="T1" fmla="*/ 42843450 h 42"/>
                  <a:gd name="T2" fmla="*/ 70564869 w 45"/>
                  <a:gd name="T3" fmla="*/ 0 h 42"/>
                  <a:gd name="T4" fmla="*/ 0 w 45"/>
                  <a:gd name="T5" fmla="*/ 105846563 h 42"/>
                  <a:gd name="T6" fmla="*/ 113408619 w 45"/>
                  <a:gd name="T7" fmla="*/ 4284345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42">
                    <a:moveTo>
                      <a:pt x="45" y="17"/>
                    </a:moveTo>
                    <a:lnTo>
                      <a:pt x="28" y="0"/>
                    </a:lnTo>
                    <a:lnTo>
                      <a:pt x="0" y="42"/>
                    </a:lnTo>
                    <a:lnTo>
                      <a:pt x="45" y="17"/>
                    </a:lnTo>
                    <a:close/>
                  </a:path>
                </a:pathLst>
              </a:custGeom>
              <a:solidFill>
                <a:schemeClr val="accent1"/>
              </a:solidFill>
              <a:ln>
                <a:noFill/>
              </a:ln>
              <a:extLst/>
            </p:spPr>
            <p:txBody>
              <a:bodyPr/>
              <a:lstStyle/>
              <a:p>
                <a:endParaRPr lang="zh-CN" altLang="en-US"/>
              </a:p>
            </p:txBody>
          </p:sp>
        </p:grpSp>
      </p:grpSp>
      <p:sp>
        <p:nvSpPr>
          <p:cNvPr id="33" name="文本框 3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88D75294-CE0B-47D5-9A9D-8F0120AA9C00}"/>
              </a:ext>
            </a:extLst>
          </p:cNvPr>
          <p:cNvSpPr txBox="1"/>
          <p:nvPr/>
        </p:nvSpPr>
        <p:spPr>
          <a:xfrm>
            <a:off x="8538309" y="4187890"/>
            <a:ext cx="2339103" cy="461665"/>
          </a:xfrm>
          <a:prstGeom prst="rect">
            <a:avLst/>
          </a:prstGeom>
          <a:noFill/>
          <a:effectLst/>
        </p:spPr>
        <p:txBody>
          <a:bodyPr wrap="none" rtlCol="0">
            <a:spAutoFit/>
          </a:bodyPr>
          <a:lstStyle/>
          <a:p>
            <a:pPr algn="ctr"/>
            <a:r>
              <a:rPr lang="zh-CN" altLang="en-US" sz="2400" b="1" dirty="0">
                <a:latin typeface="微软雅黑" panose="020B0503020204020204" pitchFamily="34" charset="-122"/>
                <a:ea typeface="微软雅黑" panose="020B0503020204020204" pitchFamily="34" charset="-122"/>
              </a:rPr>
              <a:t>领导小组职责：</a:t>
            </a:r>
            <a:endParaRPr lang="en-US" altLang="zh-CN" sz="2400" b="1" dirty="0">
              <a:latin typeface="微软雅黑" panose="020B0503020204020204" pitchFamily="34" charset="-122"/>
              <a:ea typeface="微软雅黑" panose="020B0503020204020204" pitchFamily="34" charset="-122"/>
            </a:endParaRPr>
          </a:p>
        </p:txBody>
      </p:sp>
      <p:pic>
        <p:nvPicPr>
          <p:cNvPr id="35" name="Picture 6" descr="http://down.tutu001.com/d/file/20120320/60beacd94aec5ead406c464464_560.jpg">
            <a:extLst>
              <a:ext uri="{FF2B5EF4-FFF2-40B4-BE49-F238E27FC236}">
                <a16:creationId xmlns:a16="http://schemas.microsoft.com/office/drawing/2014/main" id="{65EA26D8-CF6E-40B0-BCB8-B157EBC3F9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11">
            <a:extLst>
              <a:ext uri="{FF2B5EF4-FFF2-40B4-BE49-F238E27FC236}">
                <a16:creationId xmlns:a16="http://schemas.microsoft.com/office/drawing/2014/main" id="{6AB45166-D87F-4A3C-83C6-CE04FC8D36BC}"/>
              </a:ext>
            </a:extLst>
          </p:cNvPr>
          <p:cNvSpPr txBox="1"/>
          <p:nvPr/>
        </p:nvSpPr>
        <p:spPr>
          <a:xfrm>
            <a:off x="419101" y="293241"/>
            <a:ext cx="588010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二、</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诊改工作的准备</a:t>
            </a:r>
            <a:endParaRPr lang="zh-CN" altLang="en-US" sz="3200" dirty="0">
              <a:solidFill>
                <a:schemeClr val="bg1"/>
              </a:solidFill>
              <a:effectLst>
                <a:outerShdw blurRad="50800" dist="38100" dir="2700000" algn="tl" rotWithShape="0">
                  <a:prstClr val="black">
                    <a:alpha val="40000"/>
                  </a:prstClr>
                </a:outerShdw>
              </a:effectLst>
            </a:endParaRPr>
          </a:p>
        </p:txBody>
      </p:sp>
      <p:grpSp>
        <p:nvGrpSpPr>
          <p:cNvPr id="28" name="组合 27">
            <a:extLst>
              <a:ext uri="{FF2B5EF4-FFF2-40B4-BE49-F238E27FC236}">
                <a16:creationId xmlns:a16="http://schemas.microsoft.com/office/drawing/2014/main" id="{F85D5F43-22BB-4C48-A3B0-0E8FE1B93AFD}"/>
              </a:ext>
            </a:extLst>
          </p:cNvPr>
          <p:cNvGrpSpPr/>
          <p:nvPr/>
        </p:nvGrpSpPr>
        <p:grpSpPr>
          <a:xfrm flipH="1" flipV="1">
            <a:off x="1595795" y="2817801"/>
            <a:ext cx="2982177" cy="395829"/>
            <a:chOff x="5272248" y="4626108"/>
            <a:chExt cx="2684915" cy="333365"/>
          </a:xfrm>
        </p:grpSpPr>
        <p:sp>
          <p:nvSpPr>
            <p:cNvPr id="29" name="椭圆 28">
              <a:extLst>
                <a:ext uri="{FF2B5EF4-FFF2-40B4-BE49-F238E27FC236}">
                  <a16:creationId xmlns:a16="http://schemas.microsoft.com/office/drawing/2014/main" id="{485FCD1F-3725-4C49-B97D-520248E875C6}"/>
                </a:ext>
              </a:extLst>
            </p:cNvPr>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132">
              <a:extLst>
                <a:ext uri="{FF2B5EF4-FFF2-40B4-BE49-F238E27FC236}">
                  <a16:creationId xmlns:a16="http://schemas.microsoft.com/office/drawing/2014/main" id="{68DB3856-F076-4789-B349-274C6DC5EABE}"/>
                </a:ext>
              </a:extLst>
            </p:cNvPr>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文本框 3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6155F0AD-E73E-4E66-BD58-3E461615FEF4}"/>
              </a:ext>
            </a:extLst>
          </p:cNvPr>
          <p:cNvSpPr txBox="1"/>
          <p:nvPr/>
        </p:nvSpPr>
        <p:spPr>
          <a:xfrm>
            <a:off x="1523500" y="2860898"/>
            <a:ext cx="2031325" cy="461665"/>
          </a:xfrm>
          <a:prstGeom prst="rect">
            <a:avLst/>
          </a:prstGeom>
          <a:noFill/>
          <a:effectLst/>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办公室职责：</a:t>
            </a:r>
            <a:endParaRPr lang="en-US" altLang="zh-CN" sz="2400" b="1" dirty="0">
              <a:latin typeface="微软雅黑" panose="020B0503020204020204" pitchFamily="34" charset="-122"/>
              <a:ea typeface="微软雅黑" panose="020B0503020204020204" pitchFamily="34" charset="-122"/>
            </a:endParaRPr>
          </a:p>
        </p:txBody>
      </p:sp>
      <p:grpSp>
        <p:nvGrpSpPr>
          <p:cNvPr id="22" name="组合 21">
            <a:extLst>
              <a:ext uri="{FF2B5EF4-FFF2-40B4-BE49-F238E27FC236}">
                <a16:creationId xmlns:a16="http://schemas.microsoft.com/office/drawing/2014/main" id="{5614FD60-5B79-4A66-991E-E28C807E37B3}"/>
              </a:ext>
            </a:extLst>
          </p:cNvPr>
          <p:cNvGrpSpPr/>
          <p:nvPr/>
        </p:nvGrpSpPr>
        <p:grpSpPr>
          <a:xfrm>
            <a:off x="6493950" y="2500856"/>
            <a:ext cx="4197389" cy="562718"/>
            <a:chOff x="5272248" y="4626108"/>
            <a:chExt cx="2684915" cy="333365"/>
          </a:xfrm>
        </p:grpSpPr>
        <p:sp>
          <p:nvSpPr>
            <p:cNvPr id="23" name="椭圆 22">
              <a:extLst>
                <a:ext uri="{FF2B5EF4-FFF2-40B4-BE49-F238E27FC236}">
                  <a16:creationId xmlns:a16="http://schemas.microsoft.com/office/drawing/2014/main" id="{77541EE1-90CA-4F3D-973B-EC5892135AFC}"/>
                </a:ext>
              </a:extLst>
            </p:cNvPr>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116">
              <a:extLst>
                <a:ext uri="{FF2B5EF4-FFF2-40B4-BE49-F238E27FC236}">
                  <a16:creationId xmlns:a16="http://schemas.microsoft.com/office/drawing/2014/main" id="{610F0776-B2ED-4BF1-A97F-33306F3443B4}"/>
                </a:ext>
              </a:extLst>
            </p:cNvPr>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a:extLst>
              <a:ext uri="{FF2B5EF4-FFF2-40B4-BE49-F238E27FC236}">
                <a16:creationId xmlns:a16="http://schemas.microsoft.com/office/drawing/2014/main" id="{3FB5AA42-906F-45EC-B6D3-06EB98BF02C4}"/>
              </a:ext>
            </a:extLst>
          </p:cNvPr>
          <p:cNvGrpSpPr/>
          <p:nvPr/>
        </p:nvGrpSpPr>
        <p:grpSpPr>
          <a:xfrm>
            <a:off x="7000644" y="4185851"/>
            <a:ext cx="3725904" cy="550130"/>
            <a:chOff x="5272248" y="4626108"/>
            <a:chExt cx="2684915" cy="333365"/>
          </a:xfrm>
        </p:grpSpPr>
        <p:sp>
          <p:nvSpPr>
            <p:cNvPr id="26" name="椭圆 25">
              <a:extLst>
                <a:ext uri="{FF2B5EF4-FFF2-40B4-BE49-F238E27FC236}">
                  <a16:creationId xmlns:a16="http://schemas.microsoft.com/office/drawing/2014/main" id="{F9C14285-DA33-4290-9B03-2C4EC3138168}"/>
                </a:ext>
              </a:extLst>
            </p:cNvPr>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126">
              <a:extLst>
                <a:ext uri="{FF2B5EF4-FFF2-40B4-BE49-F238E27FC236}">
                  <a16:creationId xmlns:a16="http://schemas.microsoft.com/office/drawing/2014/main" id="{66DA62FB-E560-4520-9658-697BE88C3E50}"/>
                </a:ext>
              </a:extLst>
            </p:cNvPr>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组合 90">
            <a:extLst>
              <a:ext uri="{FF2B5EF4-FFF2-40B4-BE49-F238E27FC236}">
                <a16:creationId xmlns:a16="http://schemas.microsoft.com/office/drawing/2014/main" id="{21C35CB7-0537-48F2-9802-52B5D2AB5FA4}"/>
              </a:ext>
            </a:extLst>
          </p:cNvPr>
          <p:cNvGrpSpPr/>
          <p:nvPr/>
        </p:nvGrpSpPr>
        <p:grpSpPr>
          <a:xfrm flipH="1" flipV="1">
            <a:off x="1595796" y="4735634"/>
            <a:ext cx="3686634" cy="457741"/>
            <a:chOff x="5272248" y="4626108"/>
            <a:chExt cx="2684915" cy="333365"/>
          </a:xfrm>
        </p:grpSpPr>
        <p:sp>
          <p:nvSpPr>
            <p:cNvPr id="92" name="椭圆 91">
              <a:extLst>
                <a:ext uri="{FF2B5EF4-FFF2-40B4-BE49-F238E27FC236}">
                  <a16:creationId xmlns:a16="http://schemas.microsoft.com/office/drawing/2014/main" id="{023DD030-A127-45AB-A640-B4D2E896BA3E}"/>
                </a:ext>
              </a:extLst>
            </p:cNvPr>
            <p:cNvSpPr/>
            <p:nvPr/>
          </p:nvSpPr>
          <p:spPr>
            <a:xfrm>
              <a:off x="5272248" y="4626108"/>
              <a:ext cx="81021" cy="81021"/>
            </a:xfrm>
            <a:prstGeom prst="ellipse">
              <a:avLst/>
            </a:prstGeom>
            <a:gradFill>
              <a:gsLst>
                <a:gs pos="0">
                  <a:srgbClr val="E30613"/>
                </a:gs>
                <a:gs pos="100000">
                  <a:srgbClr val="81040B"/>
                </a:gs>
              </a:gsLst>
              <a:lin ang="3600000" scaled="0"/>
            </a:gradFill>
            <a:ln>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132">
              <a:extLst>
                <a:ext uri="{FF2B5EF4-FFF2-40B4-BE49-F238E27FC236}">
                  <a16:creationId xmlns:a16="http://schemas.microsoft.com/office/drawing/2014/main" id="{78474D95-9D7E-4F2D-B6E7-14EBDF2587EE}"/>
                </a:ext>
              </a:extLst>
            </p:cNvPr>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rgbClr val="E41F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7" name="矩形 96">
            <a:extLst>
              <a:ext uri="{FF2B5EF4-FFF2-40B4-BE49-F238E27FC236}">
                <a16:creationId xmlns:a16="http://schemas.microsoft.com/office/drawing/2014/main" id="{60E1DF4D-C426-414C-9A32-D58BABE512DD}"/>
              </a:ext>
            </a:extLst>
          </p:cNvPr>
          <p:cNvSpPr/>
          <p:nvPr/>
        </p:nvSpPr>
        <p:spPr>
          <a:xfrm>
            <a:off x="7594778" y="4759522"/>
            <a:ext cx="3313188" cy="1528624"/>
          </a:xfrm>
          <a:prstGeom prst="rect">
            <a:avLst/>
          </a:prstGeom>
        </p:spPr>
        <p:txBody>
          <a:bodyPr wrap="square">
            <a:spAutoFit/>
          </a:bodyPr>
          <a:lstStyle/>
          <a:p>
            <a:pPr>
              <a:lnSpc>
                <a:spcPts val="2800"/>
              </a:lnSpc>
            </a:pPr>
            <a:r>
              <a:rPr lang="zh-CN" altLang="en-US" dirty="0">
                <a:latin typeface="微软雅黑" panose="020B0503020204020204" pitchFamily="34" charset="-122"/>
                <a:ea typeface="微软雅黑" panose="020B0503020204020204" pitchFamily="34" charset="-122"/>
              </a:rPr>
              <a:t>       明确指导思想，提出诊改要求，推动诊改进程，实施诊改激励。是诊改的思想库、动力源，指挥棒。</a:t>
            </a:r>
            <a:endParaRPr lang="en-US" altLang="zh-CN" dirty="0">
              <a:latin typeface="微软雅黑" panose="020B0503020204020204" pitchFamily="34" charset="-122"/>
              <a:ea typeface="微软雅黑" panose="020B0503020204020204" pitchFamily="34" charset="-122"/>
            </a:endParaRPr>
          </a:p>
        </p:txBody>
      </p:sp>
      <p:sp>
        <p:nvSpPr>
          <p:cNvPr id="31" name="文本框 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CF03DA97-9C4A-4BDB-815D-0C9097A808A0}"/>
              </a:ext>
            </a:extLst>
          </p:cNvPr>
          <p:cNvSpPr txBox="1"/>
          <p:nvPr/>
        </p:nvSpPr>
        <p:spPr>
          <a:xfrm>
            <a:off x="7724722" y="3106176"/>
            <a:ext cx="3152690" cy="461665"/>
          </a:xfrm>
          <a:prstGeom prst="rect">
            <a:avLst/>
          </a:prstGeom>
          <a:noFill/>
          <a:effectLst/>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质量管理办公室职责：</a:t>
            </a:r>
            <a:endParaRPr lang="en-US" altLang="zh-CN" sz="2400" b="1" dirty="0">
              <a:latin typeface="微软雅黑" panose="020B0503020204020204" pitchFamily="34" charset="-122"/>
              <a:ea typeface="微软雅黑" panose="020B0503020204020204" pitchFamily="34" charset="-122"/>
            </a:endParaRPr>
          </a:p>
        </p:txBody>
      </p:sp>
      <p:sp>
        <p:nvSpPr>
          <p:cNvPr id="98" name="矩形 97">
            <a:extLst>
              <a:ext uri="{FF2B5EF4-FFF2-40B4-BE49-F238E27FC236}">
                <a16:creationId xmlns:a16="http://schemas.microsoft.com/office/drawing/2014/main" id="{49353439-6DBB-431B-BE0B-77790F31078E}"/>
              </a:ext>
            </a:extLst>
          </p:cNvPr>
          <p:cNvSpPr/>
          <p:nvPr/>
        </p:nvSpPr>
        <p:spPr>
          <a:xfrm>
            <a:off x="1595795" y="1500612"/>
            <a:ext cx="3300035" cy="810478"/>
          </a:xfrm>
          <a:prstGeom prst="rect">
            <a:avLst/>
          </a:prstGeom>
        </p:spPr>
        <p:txBody>
          <a:bodyPr wrap="square">
            <a:spAutoFit/>
          </a:bodyPr>
          <a:lstStyle/>
          <a:p>
            <a:pPr>
              <a:lnSpc>
                <a:spcPts val="2800"/>
              </a:lnSpc>
            </a:pPr>
            <a:r>
              <a:rPr lang="zh-CN" altLang="en-US" dirty="0">
                <a:latin typeface="微软雅黑" panose="020B0503020204020204" pitchFamily="34" charset="-122"/>
                <a:ea typeface="微软雅黑" panose="020B0503020204020204" pitchFamily="34" charset="-122"/>
              </a:rPr>
              <a:t>      组织实施诊改任务，明确责任分工，协调部门关系，检查落实情况。</a:t>
            </a:r>
            <a:endParaRPr lang="en-US" altLang="zh-CN" dirty="0">
              <a:latin typeface="微软雅黑" panose="020B0503020204020204" pitchFamily="34" charset="-122"/>
              <a:ea typeface="微软雅黑" panose="020B0503020204020204" pitchFamily="34" charset="-122"/>
            </a:endParaRPr>
          </a:p>
        </p:txBody>
      </p:sp>
      <p:sp>
        <p:nvSpPr>
          <p:cNvPr id="99" name="矩形 98">
            <a:extLst>
              <a:ext uri="{FF2B5EF4-FFF2-40B4-BE49-F238E27FC236}">
                <a16:creationId xmlns:a16="http://schemas.microsoft.com/office/drawing/2014/main" id="{29A819A3-A9BC-4CB8-BF0A-26789E97CEFC}"/>
              </a:ext>
            </a:extLst>
          </p:cNvPr>
          <p:cNvSpPr/>
          <p:nvPr/>
        </p:nvSpPr>
        <p:spPr>
          <a:xfrm>
            <a:off x="1559749" y="4735634"/>
            <a:ext cx="3313188" cy="1528624"/>
          </a:xfrm>
          <a:prstGeom prst="rect">
            <a:avLst/>
          </a:prstGeom>
        </p:spPr>
        <p:txBody>
          <a:bodyPr wrap="square">
            <a:spAutoFit/>
          </a:bodyPr>
          <a:lstStyle/>
          <a:p>
            <a:pPr>
              <a:lnSpc>
                <a:spcPts val="2800"/>
              </a:lnSpc>
            </a:pPr>
            <a:r>
              <a:rPr lang="zh-CN" altLang="en-US" dirty="0">
                <a:latin typeface="微软雅黑" panose="020B0503020204020204" pitchFamily="34" charset="-122"/>
                <a:ea typeface="微软雅黑" panose="020B0503020204020204" pitchFamily="34" charset="-122"/>
              </a:rPr>
              <a:t>       培训技术人员，数据分析、挖掘、建模和上报督促检查数据采集、填报工作，，数据平台的管理工作。</a:t>
            </a:r>
          </a:p>
        </p:txBody>
      </p:sp>
      <p:sp>
        <p:nvSpPr>
          <p:cNvPr id="100" name="矩形 99">
            <a:extLst>
              <a:ext uri="{FF2B5EF4-FFF2-40B4-BE49-F238E27FC236}">
                <a16:creationId xmlns:a16="http://schemas.microsoft.com/office/drawing/2014/main" id="{1C4DAD58-DF2F-4EB1-BBD0-B2A5D3F629C6}"/>
              </a:ext>
            </a:extLst>
          </p:cNvPr>
          <p:cNvSpPr/>
          <p:nvPr/>
        </p:nvSpPr>
        <p:spPr>
          <a:xfrm>
            <a:off x="7613630" y="1493114"/>
            <a:ext cx="3381705" cy="1528624"/>
          </a:xfrm>
          <a:prstGeom prst="rect">
            <a:avLst/>
          </a:prstGeom>
        </p:spPr>
        <p:txBody>
          <a:bodyPr wrap="square">
            <a:spAutoFit/>
          </a:bodyPr>
          <a:lstStyle/>
          <a:p>
            <a:pPr>
              <a:lnSpc>
                <a:spcPts val="2800"/>
              </a:lnSpc>
            </a:pPr>
            <a:r>
              <a:rPr lang="zh-CN" altLang="en-US" dirty="0">
                <a:latin typeface="微软雅黑" panose="020B0503020204020204" pitchFamily="34" charset="-122"/>
                <a:ea typeface="微软雅黑" panose="020B0503020204020204" pitchFamily="34" charset="-122"/>
              </a:rPr>
              <a:t>       制定诊改方案，提出诊改要求，明确实施步骤，研究诊改问题和改进方法，指导各部门制定目标、标准和诊改措施。</a:t>
            </a:r>
            <a:endParaRPr lang="en-US" altLang="zh-CN" dirty="0">
              <a:latin typeface="微软雅黑" panose="020B0503020204020204" pitchFamily="34" charset="-122"/>
              <a:ea typeface="微软雅黑" panose="020B0503020204020204" pitchFamily="34" charset="-122"/>
            </a:endParaRPr>
          </a:p>
        </p:txBody>
      </p:sp>
      <p:sp>
        <p:nvSpPr>
          <p:cNvPr id="101" name="文本框 10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a:extLst>
              <a:ext uri="{FF2B5EF4-FFF2-40B4-BE49-F238E27FC236}">
                <a16:creationId xmlns:a16="http://schemas.microsoft.com/office/drawing/2014/main" id="{2EB74DCD-0730-4A95-AF97-467C12D3F44E}"/>
              </a:ext>
            </a:extLst>
          </p:cNvPr>
          <p:cNvSpPr txBox="1"/>
          <p:nvPr/>
        </p:nvSpPr>
        <p:spPr>
          <a:xfrm>
            <a:off x="1519978" y="4223786"/>
            <a:ext cx="2646878" cy="461665"/>
          </a:xfrm>
          <a:prstGeom prst="rect">
            <a:avLst/>
          </a:prstGeom>
          <a:noFill/>
          <a:effectLst/>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数据平台组职责：</a:t>
            </a:r>
            <a:endParaRPr lang="en-US" altLang="zh-CN" sz="2400" b="1" dirty="0">
              <a:latin typeface="微软雅黑" panose="020B0503020204020204" pitchFamily="34" charset="-122"/>
              <a:ea typeface="微软雅黑" panose="020B0503020204020204" pitchFamily="34" charset="-122"/>
            </a:endParaRPr>
          </a:p>
        </p:txBody>
      </p:sp>
      <p:sp>
        <p:nvSpPr>
          <p:cNvPr id="122" name="矩形 121">
            <a:extLst>
              <a:ext uri="{FF2B5EF4-FFF2-40B4-BE49-F238E27FC236}">
                <a16:creationId xmlns:a16="http://schemas.microsoft.com/office/drawing/2014/main" id="{C9E96D95-E15B-4050-A938-248EAE0C7088}"/>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48362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down)">
                                      <p:cBhvr>
                                        <p:cTn id="19" dur="500"/>
                                        <p:tgtEl>
                                          <p:spTgt spid="9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wipe(up)">
                                      <p:cBhvr>
                                        <p:cTn id="32" dur="500"/>
                                        <p:tgtEl>
                                          <p:spTgt spid="9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up)">
                                      <p:cBhvr>
                                        <p:cTn id="45" dur="500"/>
                                        <p:tgtEl>
                                          <p:spTgt spid="10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wipe(right)">
                                      <p:cBhvr>
                                        <p:cTn id="50" dur="500"/>
                                        <p:tgtEl>
                                          <p:spTgt spid="91"/>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childTnLst>
                          </p:cTn>
                        </p:par>
                        <p:par>
                          <p:cTn id="55" fill="hold">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99"/>
                                        </p:tgtEl>
                                        <p:attrNameLst>
                                          <p:attrName>style.visibility</p:attrName>
                                        </p:attrNameLst>
                                      </p:cBhvr>
                                      <p:to>
                                        <p:strVal val="visible"/>
                                      </p:to>
                                    </p:set>
                                    <p:animEffect transition="in" filter="wipe(down)">
                                      <p:cBhvr>
                                        <p:cTn id="58"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2" grpId="0"/>
      <p:bldP spid="97" grpId="0"/>
      <p:bldP spid="31"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1         _4">
            <a:extLst>
              <a:ext uri="{FF2B5EF4-FFF2-40B4-BE49-F238E27FC236}">
                <a16:creationId xmlns:a16="http://schemas.microsoft.com/office/drawing/2014/main" id="{AAFCA4D6-2656-45E3-BAC8-AE24CA44EA9E}"/>
              </a:ext>
            </a:extLst>
          </p:cNvPr>
          <p:cNvCxnSpPr/>
          <p:nvPr/>
        </p:nvCxnSpPr>
        <p:spPr bwMode="auto">
          <a:xfrm>
            <a:off x="3902930" y="1594207"/>
            <a:ext cx="1921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9" name="1          _5">
            <a:extLst>
              <a:ext uri="{FF2B5EF4-FFF2-40B4-BE49-F238E27FC236}">
                <a16:creationId xmlns:a16="http://schemas.microsoft.com/office/drawing/2014/main" id="{A9CE83D5-FE1F-43AF-9AC4-36423FC2FDE1}"/>
              </a:ext>
            </a:extLst>
          </p:cNvPr>
          <p:cNvCxnSpPr/>
          <p:nvPr/>
        </p:nvCxnSpPr>
        <p:spPr bwMode="auto">
          <a:xfrm>
            <a:off x="3951884" y="5286181"/>
            <a:ext cx="1919817"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 name="1           _6">
            <a:extLst>
              <a:ext uri="{FF2B5EF4-FFF2-40B4-BE49-F238E27FC236}">
                <a16:creationId xmlns:a16="http://schemas.microsoft.com/office/drawing/2014/main" id="{0502C4E9-B4D6-48D2-862C-DE1C945696BA}"/>
              </a:ext>
            </a:extLst>
          </p:cNvPr>
          <p:cNvCxnSpPr/>
          <p:nvPr/>
        </p:nvCxnSpPr>
        <p:spPr bwMode="auto">
          <a:xfrm>
            <a:off x="4763819" y="2460136"/>
            <a:ext cx="1778844"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 name="1         _7">
            <a:extLst>
              <a:ext uri="{FF2B5EF4-FFF2-40B4-BE49-F238E27FC236}">
                <a16:creationId xmlns:a16="http://schemas.microsoft.com/office/drawing/2014/main" id="{7098F392-77A8-400F-88E9-F809A479A6FD}"/>
              </a:ext>
            </a:extLst>
          </p:cNvPr>
          <p:cNvCxnSpPr>
            <a:cxnSpLocks/>
          </p:cNvCxnSpPr>
          <p:nvPr/>
        </p:nvCxnSpPr>
        <p:spPr bwMode="auto">
          <a:xfrm>
            <a:off x="4757113" y="4425067"/>
            <a:ext cx="1920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75681C4-C4CA-4752-BF21-18121779845B}"/>
              </a:ext>
            </a:extLst>
          </p:cNvPr>
          <p:cNvCxnSpPr/>
          <p:nvPr/>
        </p:nvCxnSpPr>
        <p:spPr>
          <a:xfrm>
            <a:off x="1950720" y="0"/>
            <a:ext cx="0" cy="685800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5" name="组合 54">
            <a:extLst>
              <a:ext uri="{FF2B5EF4-FFF2-40B4-BE49-F238E27FC236}">
                <a16:creationId xmlns:a16="http://schemas.microsoft.com/office/drawing/2014/main" id="{38BA08F9-6678-47C3-9348-7F25FEE48DC5}"/>
              </a:ext>
            </a:extLst>
          </p:cNvPr>
          <p:cNvGrpSpPr/>
          <p:nvPr/>
        </p:nvGrpSpPr>
        <p:grpSpPr>
          <a:xfrm>
            <a:off x="6104815" y="2089512"/>
            <a:ext cx="720000" cy="720000"/>
            <a:chOff x="4645849" y="1578566"/>
            <a:chExt cx="540000" cy="540000"/>
          </a:xfrm>
        </p:grpSpPr>
        <p:sp>
          <p:nvSpPr>
            <p:cNvPr id="56" name="椭圆 55">
              <a:extLst>
                <a:ext uri="{FF2B5EF4-FFF2-40B4-BE49-F238E27FC236}">
                  <a16:creationId xmlns:a16="http://schemas.microsoft.com/office/drawing/2014/main" id="{67E0BF57-0B2C-41F8-AE12-B2F1AE9EBE01}"/>
                </a:ext>
              </a:extLst>
            </p:cNvPr>
            <p:cNvSpPr/>
            <p:nvPr/>
          </p:nvSpPr>
          <p:spPr>
            <a:xfrm>
              <a:off x="4645849" y="1578566"/>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85005548-E9DC-4B56-AF28-D6FAAAD7DAEA}"/>
                </a:ext>
              </a:extLst>
            </p:cNvPr>
            <p:cNvSpPr/>
            <p:nvPr/>
          </p:nvSpPr>
          <p:spPr>
            <a:xfrm>
              <a:off x="4691273" y="1624034"/>
              <a:ext cx="449152" cy="449064"/>
            </a:xfrm>
            <a:prstGeom prst="ellipse">
              <a:avLst/>
            </a:prstGeom>
            <a:solidFill>
              <a:srgbClr val="C00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48">
              <a:extLst>
                <a:ext uri="{FF2B5EF4-FFF2-40B4-BE49-F238E27FC236}">
                  <a16:creationId xmlns:a16="http://schemas.microsoft.com/office/drawing/2014/main" id="{86BBFE9B-FF7E-4878-8188-BF98ACDB6AA6}"/>
                </a:ext>
              </a:extLst>
            </p:cNvPr>
            <p:cNvSpPr txBox="1"/>
            <p:nvPr/>
          </p:nvSpPr>
          <p:spPr>
            <a:xfrm>
              <a:off x="4747014" y="1609636"/>
              <a:ext cx="247288" cy="438581"/>
            </a:xfrm>
            <a:prstGeom prst="rect">
              <a:avLst/>
            </a:prstGeom>
            <a:noFill/>
          </p:spPr>
          <p:txBody>
            <a:bodyPr wrap="square" rtlCol="0">
              <a:spAutoFit/>
            </a:bodyPr>
            <a:lstStyle/>
            <a:p>
              <a:r>
                <a:rPr lang="en-US" altLang="zh-CN" sz="3200" dirty="0">
                  <a:solidFill>
                    <a:schemeClr val="bg1"/>
                  </a:solidFill>
                  <a:latin typeface="华文中宋" pitchFamily="2" charset="-122"/>
                  <a:ea typeface="华文中宋" pitchFamily="2" charset="-122"/>
                </a:rPr>
                <a:t>2</a:t>
              </a:r>
              <a:endParaRPr lang="zh-CN" altLang="en-US" sz="3200" dirty="0">
                <a:solidFill>
                  <a:schemeClr val="bg1"/>
                </a:solidFill>
                <a:latin typeface="华文中宋" pitchFamily="2" charset="-122"/>
                <a:ea typeface="华文中宋" pitchFamily="2" charset="-122"/>
              </a:endParaRPr>
            </a:p>
          </p:txBody>
        </p:sp>
      </p:grpSp>
      <p:grpSp>
        <p:nvGrpSpPr>
          <p:cNvPr id="63" name="组合 62">
            <a:extLst>
              <a:ext uri="{FF2B5EF4-FFF2-40B4-BE49-F238E27FC236}">
                <a16:creationId xmlns:a16="http://schemas.microsoft.com/office/drawing/2014/main" id="{BBE8190F-40ED-4400-B65B-BC110D15938C}"/>
              </a:ext>
            </a:extLst>
          </p:cNvPr>
          <p:cNvGrpSpPr/>
          <p:nvPr/>
        </p:nvGrpSpPr>
        <p:grpSpPr>
          <a:xfrm>
            <a:off x="6131400" y="4060272"/>
            <a:ext cx="720000" cy="720000"/>
            <a:chOff x="5308661" y="3899757"/>
            <a:chExt cx="540000" cy="540000"/>
          </a:xfrm>
        </p:grpSpPr>
        <p:sp>
          <p:nvSpPr>
            <p:cNvPr id="64" name="椭圆 63">
              <a:extLst>
                <a:ext uri="{FF2B5EF4-FFF2-40B4-BE49-F238E27FC236}">
                  <a16:creationId xmlns:a16="http://schemas.microsoft.com/office/drawing/2014/main" id="{3C69D5F1-EB0D-4656-B137-CC27D666C3AC}"/>
                </a:ext>
              </a:extLst>
            </p:cNvPr>
            <p:cNvSpPr/>
            <p:nvPr/>
          </p:nvSpPr>
          <p:spPr>
            <a:xfrm>
              <a:off x="5308661" y="3899757"/>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1DDEB53A-105D-47CF-A99E-2FCC94413731}"/>
                </a:ext>
              </a:extLst>
            </p:cNvPr>
            <p:cNvSpPr/>
            <p:nvPr/>
          </p:nvSpPr>
          <p:spPr>
            <a:xfrm>
              <a:off x="5354085" y="3945225"/>
              <a:ext cx="449152" cy="449064"/>
            </a:xfrm>
            <a:prstGeom prst="ellipse">
              <a:avLst/>
            </a:prstGeom>
            <a:solidFill>
              <a:srgbClr val="C00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54">
              <a:extLst>
                <a:ext uri="{FF2B5EF4-FFF2-40B4-BE49-F238E27FC236}">
                  <a16:creationId xmlns:a16="http://schemas.microsoft.com/office/drawing/2014/main" id="{EEA7CE9D-0321-4EF3-BA8A-7B94E7E843AF}"/>
                </a:ext>
              </a:extLst>
            </p:cNvPr>
            <p:cNvSpPr txBox="1"/>
            <p:nvPr/>
          </p:nvSpPr>
          <p:spPr>
            <a:xfrm>
              <a:off x="5399740" y="3920912"/>
              <a:ext cx="247288" cy="438581"/>
            </a:xfrm>
            <a:prstGeom prst="rect">
              <a:avLst/>
            </a:prstGeom>
            <a:noFill/>
          </p:spPr>
          <p:txBody>
            <a:bodyPr wrap="square" rtlCol="0">
              <a:spAutoFit/>
            </a:bodyPr>
            <a:lstStyle/>
            <a:p>
              <a:r>
                <a:rPr lang="en-US" altLang="zh-CN" sz="3200" dirty="0">
                  <a:solidFill>
                    <a:schemeClr val="bg1"/>
                  </a:solidFill>
                  <a:latin typeface="华文中宋" pitchFamily="2" charset="-122"/>
                  <a:ea typeface="华文中宋" pitchFamily="2" charset="-122"/>
                </a:rPr>
                <a:t>4</a:t>
              </a:r>
              <a:endParaRPr lang="zh-CN" altLang="en-US" sz="3200" dirty="0">
                <a:solidFill>
                  <a:schemeClr val="bg1"/>
                </a:solidFill>
                <a:latin typeface="华文中宋" pitchFamily="2" charset="-122"/>
                <a:ea typeface="华文中宋" pitchFamily="2" charset="-122"/>
              </a:endParaRPr>
            </a:p>
          </p:txBody>
        </p:sp>
      </p:grpSp>
      <p:grpSp>
        <p:nvGrpSpPr>
          <p:cNvPr id="67" name="组合 66">
            <a:extLst>
              <a:ext uri="{FF2B5EF4-FFF2-40B4-BE49-F238E27FC236}">
                <a16:creationId xmlns:a16="http://schemas.microsoft.com/office/drawing/2014/main" id="{B1EFF319-DF59-4985-818C-0C29B927D458}"/>
              </a:ext>
            </a:extLst>
          </p:cNvPr>
          <p:cNvGrpSpPr/>
          <p:nvPr/>
        </p:nvGrpSpPr>
        <p:grpSpPr>
          <a:xfrm>
            <a:off x="5212081" y="4930996"/>
            <a:ext cx="720000" cy="720000"/>
            <a:chOff x="4938561" y="3656160"/>
            <a:chExt cx="540000" cy="540000"/>
          </a:xfrm>
        </p:grpSpPr>
        <p:sp>
          <p:nvSpPr>
            <p:cNvPr id="68" name="椭圆 67">
              <a:extLst>
                <a:ext uri="{FF2B5EF4-FFF2-40B4-BE49-F238E27FC236}">
                  <a16:creationId xmlns:a16="http://schemas.microsoft.com/office/drawing/2014/main" id="{875DBB28-5A86-4F43-806B-A49A66BE0E95}"/>
                </a:ext>
              </a:extLst>
            </p:cNvPr>
            <p:cNvSpPr/>
            <p:nvPr/>
          </p:nvSpPr>
          <p:spPr>
            <a:xfrm>
              <a:off x="4938561" y="3656160"/>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83EC169A-212E-40DE-BDB2-5550A77C1854}"/>
                </a:ext>
              </a:extLst>
            </p:cNvPr>
            <p:cNvSpPr/>
            <p:nvPr/>
          </p:nvSpPr>
          <p:spPr>
            <a:xfrm>
              <a:off x="4983985" y="3701628"/>
              <a:ext cx="449152" cy="449064"/>
            </a:xfrm>
            <a:prstGeom prst="ellipse">
              <a:avLst/>
            </a:prstGeom>
            <a:solidFill>
              <a:schemeClr val="accent5">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57">
              <a:extLst>
                <a:ext uri="{FF2B5EF4-FFF2-40B4-BE49-F238E27FC236}">
                  <a16:creationId xmlns:a16="http://schemas.microsoft.com/office/drawing/2014/main" id="{9F3D2817-31F7-4B36-93EA-B4115D9C79D6}"/>
                </a:ext>
              </a:extLst>
            </p:cNvPr>
            <p:cNvSpPr txBox="1"/>
            <p:nvPr/>
          </p:nvSpPr>
          <p:spPr>
            <a:xfrm>
              <a:off x="5039726" y="3687230"/>
              <a:ext cx="247288" cy="438581"/>
            </a:xfrm>
            <a:prstGeom prst="rect">
              <a:avLst/>
            </a:prstGeom>
            <a:noFill/>
          </p:spPr>
          <p:txBody>
            <a:bodyPr wrap="square" rtlCol="0">
              <a:spAutoFit/>
            </a:bodyPr>
            <a:lstStyle/>
            <a:p>
              <a:r>
                <a:rPr lang="en-US" altLang="zh-CN" sz="3200" dirty="0">
                  <a:solidFill>
                    <a:schemeClr val="bg1"/>
                  </a:solidFill>
                  <a:latin typeface="华文中宋" pitchFamily="2" charset="-122"/>
                  <a:ea typeface="华文中宋" pitchFamily="2" charset="-122"/>
                </a:rPr>
                <a:t>5</a:t>
              </a:r>
              <a:endParaRPr lang="zh-CN" altLang="en-US" sz="3200" dirty="0">
                <a:solidFill>
                  <a:schemeClr val="bg1"/>
                </a:solidFill>
                <a:latin typeface="华文中宋" pitchFamily="2" charset="-122"/>
                <a:ea typeface="华文中宋" pitchFamily="2" charset="-122"/>
              </a:endParaRPr>
            </a:p>
          </p:txBody>
        </p:sp>
      </p:grpSp>
      <p:grpSp>
        <p:nvGrpSpPr>
          <p:cNvPr id="71" name="组合 70">
            <a:extLst>
              <a:ext uri="{FF2B5EF4-FFF2-40B4-BE49-F238E27FC236}">
                <a16:creationId xmlns:a16="http://schemas.microsoft.com/office/drawing/2014/main" id="{EC23F541-DAF8-4574-9509-0FB2E5295F99}"/>
              </a:ext>
            </a:extLst>
          </p:cNvPr>
          <p:cNvGrpSpPr/>
          <p:nvPr/>
        </p:nvGrpSpPr>
        <p:grpSpPr>
          <a:xfrm>
            <a:off x="5158472" y="1247014"/>
            <a:ext cx="720000" cy="720000"/>
            <a:chOff x="4317568" y="644069"/>
            <a:chExt cx="540000" cy="540000"/>
          </a:xfrm>
        </p:grpSpPr>
        <p:sp>
          <p:nvSpPr>
            <p:cNvPr id="72" name="椭圆 71">
              <a:extLst>
                <a:ext uri="{FF2B5EF4-FFF2-40B4-BE49-F238E27FC236}">
                  <a16:creationId xmlns:a16="http://schemas.microsoft.com/office/drawing/2014/main" id="{D057E1AC-FE4A-4418-BDB6-45C954A68082}"/>
                </a:ext>
              </a:extLst>
            </p:cNvPr>
            <p:cNvSpPr/>
            <p:nvPr/>
          </p:nvSpPr>
          <p:spPr>
            <a:xfrm>
              <a:off x="4317568" y="644069"/>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4960341C-F177-44B9-9838-B9375A7FD737}"/>
                </a:ext>
              </a:extLst>
            </p:cNvPr>
            <p:cNvSpPr/>
            <p:nvPr/>
          </p:nvSpPr>
          <p:spPr>
            <a:xfrm>
              <a:off x="4362992" y="689537"/>
              <a:ext cx="449152" cy="449064"/>
            </a:xfrm>
            <a:prstGeom prst="ellipse">
              <a:avLst/>
            </a:prstGeom>
            <a:solidFill>
              <a:schemeClr val="accent5">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23">
              <a:extLst>
                <a:ext uri="{FF2B5EF4-FFF2-40B4-BE49-F238E27FC236}">
                  <a16:creationId xmlns:a16="http://schemas.microsoft.com/office/drawing/2014/main" id="{50F66A26-4B24-42F9-9383-7EA19D973560}"/>
                </a:ext>
              </a:extLst>
            </p:cNvPr>
            <p:cNvSpPr txBox="1"/>
            <p:nvPr/>
          </p:nvSpPr>
          <p:spPr>
            <a:xfrm>
              <a:off x="4418733" y="675139"/>
              <a:ext cx="247288" cy="438581"/>
            </a:xfrm>
            <a:prstGeom prst="rect">
              <a:avLst/>
            </a:prstGeom>
            <a:noFill/>
          </p:spPr>
          <p:txBody>
            <a:bodyPr wrap="square" rtlCol="0">
              <a:spAutoFit/>
            </a:bodyPr>
            <a:lstStyle/>
            <a:p>
              <a:r>
                <a:rPr lang="en-US" altLang="zh-CN" sz="3200" dirty="0">
                  <a:solidFill>
                    <a:schemeClr val="bg1"/>
                  </a:solidFill>
                  <a:latin typeface="华文中宋" pitchFamily="2" charset="-122"/>
                  <a:ea typeface="华文中宋" pitchFamily="2" charset="-122"/>
                </a:rPr>
                <a:t>1</a:t>
              </a:r>
              <a:endParaRPr lang="zh-CN" altLang="en-US" sz="3200" dirty="0">
                <a:solidFill>
                  <a:schemeClr val="bg1"/>
                </a:solidFill>
                <a:latin typeface="华文中宋" pitchFamily="2" charset="-122"/>
                <a:ea typeface="华文中宋" pitchFamily="2" charset="-122"/>
              </a:endParaRPr>
            </a:p>
          </p:txBody>
        </p:sp>
      </p:grpSp>
      <p:cxnSp>
        <p:nvCxnSpPr>
          <p:cNvPr id="76" name="1         _7">
            <a:extLst>
              <a:ext uri="{FF2B5EF4-FFF2-40B4-BE49-F238E27FC236}">
                <a16:creationId xmlns:a16="http://schemas.microsoft.com/office/drawing/2014/main" id="{DD89ABBE-F165-4C32-9F82-76747BCBEAED}"/>
              </a:ext>
            </a:extLst>
          </p:cNvPr>
          <p:cNvCxnSpPr>
            <a:cxnSpLocks/>
          </p:cNvCxnSpPr>
          <p:nvPr/>
        </p:nvCxnSpPr>
        <p:spPr bwMode="auto">
          <a:xfrm>
            <a:off x="5009360" y="3426891"/>
            <a:ext cx="1920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77" name="MH_SubTitle_3">
            <a:extLst>
              <a:ext uri="{FF2B5EF4-FFF2-40B4-BE49-F238E27FC236}">
                <a16:creationId xmlns:a16="http://schemas.microsoft.com/office/drawing/2014/main" id="{7897ABE1-A87F-4504-9732-8515338454EF}"/>
              </a:ext>
            </a:extLst>
          </p:cNvPr>
          <p:cNvSpPr/>
          <p:nvPr>
            <p:custDataLst>
              <p:tags r:id="rId1"/>
            </p:custDataLst>
          </p:nvPr>
        </p:nvSpPr>
        <p:spPr>
          <a:xfrm>
            <a:off x="5986262" y="4841523"/>
            <a:ext cx="5635813" cy="876300"/>
          </a:xfrm>
          <a:prstGeom prst="rect">
            <a:avLst/>
          </a:prstGeom>
          <a:noFill/>
          <a:ln w="9525">
            <a:noFill/>
          </a:ln>
        </p:spPr>
        <p:txBody>
          <a:bodyPr anchor="ctr"/>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a:solidFill>
                  <a:schemeClr val="tx1"/>
                </a:solidFill>
                <a:latin typeface="+mn-lt"/>
                <a:ea typeface="+mn-ea"/>
              </a:defRPr>
            </a:lvl5pPr>
          </a:lstStyle>
          <a:p>
            <a:pPr marL="0" lvl="0" indent="0">
              <a:spcBef>
                <a:spcPct val="0"/>
              </a:spcBef>
              <a:buClrTx/>
              <a:buNone/>
            </a:pPr>
            <a:r>
              <a:rPr lang="zh-CN" altLang="en-US" sz="3000" dirty="0">
                <a:solidFill>
                  <a:schemeClr val="tx2">
                    <a:lumMod val="75000"/>
                  </a:schemeClr>
                </a:solidFill>
                <a:latin typeface="微软雅黑" pitchFamily="34" charset="-122"/>
                <a:ea typeface="微软雅黑" pitchFamily="34" charset="-122"/>
                <a:sym typeface="华文隶书" panose="02010800040101010101" pitchFamily="2" charset="-122"/>
              </a:rPr>
              <a:t>做好诊改工作的几点体会和建议</a:t>
            </a:r>
          </a:p>
        </p:txBody>
      </p:sp>
      <p:sp>
        <p:nvSpPr>
          <p:cNvPr id="78" name="MH_SubTitle_2">
            <a:extLst>
              <a:ext uri="{FF2B5EF4-FFF2-40B4-BE49-F238E27FC236}">
                <a16:creationId xmlns:a16="http://schemas.microsoft.com/office/drawing/2014/main" id="{5A92EE1D-D450-4E38-8902-F7F71F982D22}"/>
              </a:ext>
            </a:extLst>
          </p:cNvPr>
          <p:cNvSpPr/>
          <p:nvPr>
            <p:custDataLst>
              <p:tags r:id="rId2"/>
            </p:custDataLst>
          </p:nvPr>
        </p:nvSpPr>
        <p:spPr>
          <a:xfrm>
            <a:off x="7376789" y="2945903"/>
            <a:ext cx="4284988" cy="938213"/>
          </a:xfrm>
          <a:prstGeom prst="rect">
            <a:avLst/>
          </a:prstGeom>
          <a:noFill/>
          <a:ln w="9525">
            <a:noFill/>
          </a:ln>
        </p:spPr>
        <p:txBody>
          <a:bodyPr anchor="ctr"/>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a:solidFill>
                  <a:schemeClr val="tx1"/>
                </a:solidFill>
                <a:latin typeface="+mn-lt"/>
                <a:ea typeface="+mn-ea"/>
              </a:defRPr>
            </a:lvl5pPr>
          </a:lstStyle>
          <a:p>
            <a:pPr marL="0" lvl="0" indent="0" eaLnBrk="1" hangingPunct="1">
              <a:buNone/>
            </a:pPr>
            <a:r>
              <a:rPr lang="zh-CN" altLang="en-US" sz="3000" dirty="0">
                <a:solidFill>
                  <a:schemeClr val="tx2">
                    <a:lumMod val="75000"/>
                  </a:schemeClr>
                </a:solidFill>
                <a:latin typeface="微软雅黑" pitchFamily="34" charset="-122"/>
                <a:ea typeface="微软雅黑" pitchFamily="34" charset="-122"/>
                <a:sym typeface="华文隶书" panose="02010800040101010101" pitchFamily="2" charset="-122"/>
              </a:rPr>
              <a:t>诊改的实施</a:t>
            </a:r>
            <a:endParaRPr lang="en-US" altLang="zh-CN" sz="3000" dirty="0">
              <a:solidFill>
                <a:schemeClr val="tx2">
                  <a:lumMod val="75000"/>
                </a:schemeClr>
              </a:solidFill>
              <a:latin typeface="微软雅黑" pitchFamily="34" charset="-122"/>
              <a:ea typeface="微软雅黑" pitchFamily="34" charset="-122"/>
              <a:sym typeface="华文隶书" panose="02010800040101010101" pitchFamily="2" charset="-122"/>
            </a:endParaRPr>
          </a:p>
        </p:txBody>
      </p:sp>
      <p:sp>
        <p:nvSpPr>
          <p:cNvPr id="79" name="MH_SubTitle_1">
            <a:extLst>
              <a:ext uri="{FF2B5EF4-FFF2-40B4-BE49-F238E27FC236}">
                <a16:creationId xmlns:a16="http://schemas.microsoft.com/office/drawing/2014/main" id="{5147A680-43F6-4407-B6BA-FAEA5D7A0A3A}"/>
              </a:ext>
            </a:extLst>
          </p:cNvPr>
          <p:cNvSpPr/>
          <p:nvPr>
            <p:custDataLst>
              <p:tags r:id="rId3"/>
            </p:custDataLst>
          </p:nvPr>
        </p:nvSpPr>
        <p:spPr>
          <a:xfrm>
            <a:off x="6853396" y="2032764"/>
            <a:ext cx="3113191" cy="785813"/>
          </a:xfrm>
          <a:prstGeom prst="rect">
            <a:avLst/>
          </a:prstGeom>
          <a:noFill/>
          <a:ln w="9525">
            <a:noFill/>
          </a:ln>
        </p:spPr>
        <p:txBody>
          <a:bodyPr anchor="ctr"/>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a:solidFill>
                  <a:schemeClr val="tx1"/>
                </a:solidFill>
                <a:latin typeface="+mn-lt"/>
                <a:ea typeface="+mn-ea"/>
              </a:defRPr>
            </a:lvl5pPr>
          </a:lstStyle>
          <a:p>
            <a:pPr marL="0" lvl="0" indent="0">
              <a:spcBef>
                <a:spcPct val="0"/>
              </a:spcBef>
              <a:buClrTx/>
              <a:buFont typeface="Arial" panose="020B0604020202020204" pitchFamily="34" charset="0"/>
              <a:buNone/>
            </a:pPr>
            <a:r>
              <a:rPr lang="zh-CN" altLang="en-US" sz="3000" dirty="0">
                <a:solidFill>
                  <a:schemeClr val="tx2">
                    <a:lumMod val="75000"/>
                  </a:schemeClr>
                </a:solidFill>
                <a:latin typeface="微软雅黑" pitchFamily="34" charset="-122"/>
                <a:ea typeface="微软雅黑" pitchFamily="34" charset="-122"/>
                <a:sym typeface="华文隶书" panose="02010800040101010101" pitchFamily="2" charset="-122"/>
              </a:rPr>
              <a:t>诊改的准备</a:t>
            </a:r>
            <a:endParaRPr lang="en-US" altLang="zh-CN" sz="3000" dirty="0">
              <a:solidFill>
                <a:schemeClr val="tx2">
                  <a:lumMod val="75000"/>
                </a:schemeClr>
              </a:solidFill>
              <a:latin typeface="微软雅黑" pitchFamily="34" charset="-122"/>
              <a:ea typeface="微软雅黑" pitchFamily="34" charset="-122"/>
              <a:sym typeface="华文隶书" panose="02010800040101010101" pitchFamily="2" charset="-122"/>
            </a:endParaRPr>
          </a:p>
        </p:txBody>
      </p:sp>
      <p:sp>
        <p:nvSpPr>
          <p:cNvPr id="80" name="矩形 79">
            <a:extLst>
              <a:ext uri="{FF2B5EF4-FFF2-40B4-BE49-F238E27FC236}">
                <a16:creationId xmlns:a16="http://schemas.microsoft.com/office/drawing/2014/main" id="{062CA52F-FF95-483A-AE81-6E98AAB78144}"/>
              </a:ext>
            </a:extLst>
          </p:cNvPr>
          <p:cNvSpPr/>
          <p:nvPr/>
        </p:nvSpPr>
        <p:spPr>
          <a:xfrm>
            <a:off x="6930293" y="4146891"/>
            <a:ext cx="4416594" cy="553998"/>
          </a:xfrm>
          <a:prstGeom prst="rect">
            <a:avLst/>
          </a:prstGeom>
        </p:spPr>
        <p:txBody>
          <a:bodyPr wrap="none">
            <a:spAutoFit/>
          </a:bodyPr>
          <a:lstStyle/>
          <a:p>
            <a:pPr lvl="0">
              <a:spcBef>
                <a:spcPct val="0"/>
              </a:spcBef>
            </a:pPr>
            <a:r>
              <a:rPr lang="zh-CN" altLang="en-US" sz="3000" b="1" dirty="0">
                <a:solidFill>
                  <a:schemeClr val="tx2">
                    <a:lumMod val="75000"/>
                  </a:schemeClr>
                </a:solidFill>
                <a:latin typeface="微软雅黑" pitchFamily="34" charset="-122"/>
                <a:ea typeface="微软雅黑" pitchFamily="34" charset="-122"/>
                <a:sym typeface="华文隶书" panose="02010800040101010101" pitchFamily="2" charset="-122"/>
              </a:rPr>
              <a:t>我省中职诊改的工作安排</a:t>
            </a:r>
            <a:endParaRPr lang="en-US" altLang="zh-CN" sz="3000" b="1" dirty="0">
              <a:solidFill>
                <a:schemeClr val="tx2">
                  <a:lumMod val="75000"/>
                </a:schemeClr>
              </a:solidFill>
              <a:latin typeface="微软雅黑" pitchFamily="34" charset="-122"/>
              <a:ea typeface="微软雅黑" pitchFamily="34" charset="-122"/>
              <a:sym typeface="华文隶书" panose="02010800040101010101" pitchFamily="2" charset="-122"/>
            </a:endParaRPr>
          </a:p>
        </p:txBody>
      </p:sp>
      <p:sp>
        <p:nvSpPr>
          <p:cNvPr id="81" name="MH_SubTitle_1">
            <a:extLst>
              <a:ext uri="{FF2B5EF4-FFF2-40B4-BE49-F238E27FC236}">
                <a16:creationId xmlns:a16="http://schemas.microsoft.com/office/drawing/2014/main" id="{151AFD87-6B64-4FB5-AEE0-24B0ED229597}"/>
              </a:ext>
            </a:extLst>
          </p:cNvPr>
          <p:cNvSpPr/>
          <p:nvPr>
            <p:custDataLst>
              <p:tags r:id="rId4"/>
            </p:custDataLst>
          </p:nvPr>
        </p:nvSpPr>
        <p:spPr>
          <a:xfrm>
            <a:off x="5932081" y="1120838"/>
            <a:ext cx="3899619" cy="938212"/>
          </a:xfrm>
          <a:prstGeom prst="rect">
            <a:avLst/>
          </a:prstGeom>
          <a:noFill/>
          <a:ln w="9525">
            <a:noFill/>
          </a:ln>
        </p:spPr>
        <p:txBody>
          <a:bodyPr anchor="ctr"/>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a:solidFill>
                  <a:schemeClr val="tx1"/>
                </a:solidFill>
                <a:latin typeface="+mn-lt"/>
                <a:ea typeface="+mn-ea"/>
              </a:defRPr>
            </a:lvl5pPr>
          </a:lstStyle>
          <a:p>
            <a:pPr marL="0" lvl="0" indent="0">
              <a:spcBef>
                <a:spcPct val="0"/>
              </a:spcBef>
              <a:buClrTx/>
              <a:buFont typeface="Arial" panose="020B0604020202020204" pitchFamily="34" charset="0"/>
              <a:buNone/>
            </a:pPr>
            <a:r>
              <a:rPr lang="zh-CN" altLang="en-US" sz="3000" dirty="0">
                <a:solidFill>
                  <a:schemeClr val="tx2">
                    <a:lumMod val="75000"/>
                  </a:schemeClr>
                </a:solidFill>
                <a:latin typeface="微软雅黑" pitchFamily="34" charset="-122"/>
                <a:ea typeface="微软雅黑" pitchFamily="34" charset="-122"/>
                <a:sym typeface="华文隶书" panose="02010800040101010101" pitchFamily="2" charset="-122"/>
              </a:rPr>
              <a:t>诊改的特质认知</a:t>
            </a:r>
            <a:endParaRPr lang="en-US" altLang="zh-CN" sz="3000" dirty="0">
              <a:solidFill>
                <a:schemeClr val="tx2">
                  <a:lumMod val="75000"/>
                </a:schemeClr>
              </a:solidFill>
              <a:latin typeface="微软雅黑" pitchFamily="34" charset="-122"/>
              <a:ea typeface="微软雅黑" pitchFamily="34" charset="-122"/>
            </a:endParaRPr>
          </a:p>
        </p:txBody>
      </p:sp>
      <p:grpSp>
        <p:nvGrpSpPr>
          <p:cNvPr id="59" name="组合 58">
            <a:extLst>
              <a:ext uri="{FF2B5EF4-FFF2-40B4-BE49-F238E27FC236}">
                <a16:creationId xmlns:a16="http://schemas.microsoft.com/office/drawing/2014/main" id="{B6C178E1-CB7B-4E5D-B6C0-1A5D944302AA}"/>
              </a:ext>
            </a:extLst>
          </p:cNvPr>
          <p:cNvGrpSpPr/>
          <p:nvPr/>
        </p:nvGrpSpPr>
        <p:grpSpPr>
          <a:xfrm>
            <a:off x="6653913" y="3074027"/>
            <a:ext cx="720000" cy="720000"/>
            <a:chOff x="4812144" y="2397453"/>
            <a:chExt cx="540000" cy="540000"/>
          </a:xfrm>
        </p:grpSpPr>
        <p:sp>
          <p:nvSpPr>
            <p:cNvPr id="60" name="椭圆 59">
              <a:extLst>
                <a:ext uri="{FF2B5EF4-FFF2-40B4-BE49-F238E27FC236}">
                  <a16:creationId xmlns:a16="http://schemas.microsoft.com/office/drawing/2014/main" id="{686A71C4-3868-453B-88E4-92D658D10BCA}"/>
                </a:ext>
              </a:extLst>
            </p:cNvPr>
            <p:cNvSpPr/>
            <p:nvPr/>
          </p:nvSpPr>
          <p:spPr>
            <a:xfrm>
              <a:off x="4812144" y="2397453"/>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B0C53271-4CF4-4538-A07F-2F25B62CACB0}"/>
                </a:ext>
              </a:extLst>
            </p:cNvPr>
            <p:cNvSpPr/>
            <p:nvPr/>
          </p:nvSpPr>
          <p:spPr>
            <a:xfrm>
              <a:off x="4857568" y="2442921"/>
              <a:ext cx="449152" cy="449064"/>
            </a:xfrm>
            <a:prstGeom prst="ellipse">
              <a:avLst/>
            </a:prstGeom>
            <a:solidFill>
              <a:schemeClr val="accent5">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51">
              <a:extLst>
                <a:ext uri="{FF2B5EF4-FFF2-40B4-BE49-F238E27FC236}">
                  <a16:creationId xmlns:a16="http://schemas.microsoft.com/office/drawing/2014/main" id="{84425FB4-5374-48D5-8065-E6B201BBA9D4}"/>
                </a:ext>
              </a:extLst>
            </p:cNvPr>
            <p:cNvSpPr txBox="1"/>
            <p:nvPr/>
          </p:nvSpPr>
          <p:spPr>
            <a:xfrm>
              <a:off x="4920453" y="2442811"/>
              <a:ext cx="247288" cy="438581"/>
            </a:xfrm>
            <a:prstGeom prst="rect">
              <a:avLst/>
            </a:prstGeom>
            <a:noFill/>
          </p:spPr>
          <p:txBody>
            <a:bodyPr wrap="square" rtlCol="0">
              <a:spAutoFit/>
            </a:bodyPr>
            <a:lstStyle/>
            <a:p>
              <a:r>
                <a:rPr lang="en-US" altLang="zh-CN" sz="3200" dirty="0">
                  <a:solidFill>
                    <a:schemeClr val="bg1"/>
                  </a:solidFill>
                  <a:latin typeface="华文中宋" pitchFamily="2" charset="-122"/>
                  <a:ea typeface="华文中宋" pitchFamily="2" charset="-122"/>
                </a:rPr>
                <a:t>3</a:t>
              </a:r>
              <a:endParaRPr lang="zh-CN" altLang="en-US" sz="3200" dirty="0">
                <a:solidFill>
                  <a:schemeClr val="bg1"/>
                </a:solidFill>
                <a:latin typeface="华文中宋" pitchFamily="2" charset="-122"/>
                <a:ea typeface="华文中宋" pitchFamily="2" charset="-122"/>
              </a:endParaRPr>
            </a:p>
          </p:txBody>
        </p:sp>
      </p:grpSp>
      <p:sp>
        <p:nvSpPr>
          <p:cNvPr id="7" name="11         _3">
            <a:extLst>
              <a:ext uri="{FF2B5EF4-FFF2-40B4-BE49-F238E27FC236}">
                <a16:creationId xmlns:a16="http://schemas.microsoft.com/office/drawing/2014/main" id="{27EC6519-8F77-4D0E-9177-00D53EDD00DF}"/>
              </a:ext>
            </a:extLst>
          </p:cNvPr>
          <p:cNvSpPr/>
          <p:nvPr/>
        </p:nvSpPr>
        <p:spPr>
          <a:xfrm rot="5400000">
            <a:off x="969304" y="1544962"/>
            <a:ext cx="4190637" cy="3899619"/>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defRPr/>
            </a:pPr>
            <a:endParaRPr lang="zh-CN" altLang="en-US" sz="332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5" name="组合 44">
            <a:extLst>
              <a:ext uri="{FF2B5EF4-FFF2-40B4-BE49-F238E27FC236}">
                <a16:creationId xmlns:a16="http://schemas.microsoft.com/office/drawing/2014/main" id="{57B3C954-4E6A-49BB-AE05-EF57B81CED70}"/>
              </a:ext>
            </a:extLst>
          </p:cNvPr>
          <p:cNvGrpSpPr/>
          <p:nvPr/>
        </p:nvGrpSpPr>
        <p:grpSpPr>
          <a:xfrm>
            <a:off x="1791487" y="5443551"/>
            <a:ext cx="288000" cy="288000"/>
            <a:chOff x="1791486" y="5443551"/>
            <a:chExt cx="288000" cy="288000"/>
          </a:xfrm>
        </p:grpSpPr>
        <p:sp>
          <p:nvSpPr>
            <p:cNvPr id="46" name="椭圆 45">
              <a:extLst>
                <a:ext uri="{FF2B5EF4-FFF2-40B4-BE49-F238E27FC236}">
                  <a16:creationId xmlns:a16="http://schemas.microsoft.com/office/drawing/2014/main" id="{7A6BCFAF-E56B-4869-A01D-2C2C0159F365}"/>
                </a:ext>
              </a:extLst>
            </p:cNvPr>
            <p:cNvSpPr/>
            <p:nvPr/>
          </p:nvSpPr>
          <p:spPr>
            <a:xfrm>
              <a:off x="1791486" y="5443551"/>
              <a:ext cx="288000" cy="288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9CCCA89B-9286-4112-9425-A90954B1CEC5}"/>
                </a:ext>
              </a:extLst>
            </p:cNvPr>
            <p:cNvSpPr/>
            <p:nvPr/>
          </p:nvSpPr>
          <p:spPr>
            <a:xfrm>
              <a:off x="1827486" y="5479551"/>
              <a:ext cx="216000" cy="216000"/>
            </a:xfrm>
            <a:prstGeom prst="ellipse">
              <a:avLst/>
            </a:prstGeom>
            <a:solidFill>
              <a:schemeClr val="accent5">
                <a:lumMod val="5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a:extLst>
              <a:ext uri="{FF2B5EF4-FFF2-40B4-BE49-F238E27FC236}">
                <a16:creationId xmlns:a16="http://schemas.microsoft.com/office/drawing/2014/main" id="{72EE2490-5399-4C25-B641-0099264576B5}"/>
              </a:ext>
            </a:extLst>
          </p:cNvPr>
          <p:cNvGrpSpPr/>
          <p:nvPr/>
        </p:nvGrpSpPr>
        <p:grpSpPr>
          <a:xfrm>
            <a:off x="1085088" y="2460136"/>
            <a:ext cx="1731264" cy="1731600"/>
            <a:chOff x="1085088" y="2194560"/>
            <a:chExt cx="1731264" cy="1731600"/>
          </a:xfrm>
        </p:grpSpPr>
        <p:grpSp>
          <p:nvGrpSpPr>
            <p:cNvPr id="49" name="组合 48">
              <a:extLst>
                <a:ext uri="{FF2B5EF4-FFF2-40B4-BE49-F238E27FC236}">
                  <a16:creationId xmlns:a16="http://schemas.microsoft.com/office/drawing/2014/main" id="{12316F73-D9D8-490B-8081-D0CFD8C48960}"/>
                </a:ext>
              </a:extLst>
            </p:cNvPr>
            <p:cNvGrpSpPr/>
            <p:nvPr/>
          </p:nvGrpSpPr>
          <p:grpSpPr>
            <a:xfrm>
              <a:off x="1085088" y="2194560"/>
              <a:ext cx="1731264" cy="1731600"/>
              <a:chOff x="1085088" y="2194560"/>
              <a:chExt cx="1731264" cy="1731600"/>
            </a:xfrm>
          </p:grpSpPr>
          <p:sp>
            <p:nvSpPr>
              <p:cNvPr id="51" name="椭圆 50">
                <a:extLst>
                  <a:ext uri="{FF2B5EF4-FFF2-40B4-BE49-F238E27FC236}">
                    <a16:creationId xmlns:a16="http://schemas.microsoft.com/office/drawing/2014/main" id="{C60D5C22-A973-43D2-A47B-CD83C11A9B1D}"/>
                  </a:ext>
                </a:extLst>
              </p:cNvPr>
              <p:cNvSpPr/>
              <p:nvPr/>
            </p:nvSpPr>
            <p:spPr>
              <a:xfrm>
                <a:off x="1085088" y="2194560"/>
                <a:ext cx="1731264" cy="173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75090C81-5397-4995-9999-AC526CC8A296}"/>
                  </a:ext>
                </a:extLst>
              </p:cNvPr>
              <p:cNvSpPr/>
              <p:nvPr/>
            </p:nvSpPr>
            <p:spPr>
              <a:xfrm>
                <a:off x="1230720" y="2340360"/>
                <a:ext cx="1440000" cy="1440000"/>
              </a:xfrm>
              <a:prstGeom prst="ellipse">
                <a:avLst/>
              </a:prstGeom>
              <a:solidFill>
                <a:schemeClr val="accent5">
                  <a:lumMod val="5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14">
              <a:extLst>
                <a:ext uri="{FF2B5EF4-FFF2-40B4-BE49-F238E27FC236}">
                  <a16:creationId xmlns:a16="http://schemas.microsoft.com/office/drawing/2014/main" id="{B4C4D1E8-37FC-496E-85D0-5466543F1F06}"/>
                </a:ext>
              </a:extLst>
            </p:cNvPr>
            <p:cNvSpPr txBox="1"/>
            <p:nvPr/>
          </p:nvSpPr>
          <p:spPr>
            <a:xfrm>
              <a:off x="1444790" y="2521751"/>
              <a:ext cx="1011859" cy="1077218"/>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主要内容</a:t>
              </a:r>
            </a:p>
          </p:txBody>
        </p:sp>
      </p:grpSp>
      <p:grpSp>
        <p:nvGrpSpPr>
          <p:cNvPr id="86" name="组合 85">
            <a:extLst>
              <a:ext uri="{FF2B5EF4-FFF2-40B4-BE49-F238E27FC236}">
                <a16:creationId xmlns:a16="http://schemas.microsoft.com/office/drawing/2014/main" id="{ED0FB723-049D-481A-9132-8C97ACEBDB53}"/>
              </a:ext>
            </a:extLst>
          </p:cNvPr>
          <p:cNvGrpSpPr/>
          <p:nvPr/>
        </p:nvGrpSpPr>
        <p:grpSpPr>
          <a:xfrm>
            <a:off x="1791487" y="920319"/>
            <a:ext cx="288000" cy="288000"/>
            <a:chOff x="1791486" y="920319"/>
            <a:chExt cx="288000" cy="288000"/>
          </a:xfrm>
        </p:grpSpPr>
        <p:sp>
          <p:nvSpPr>
            <p:cNvPr id="87" name="椭圆 86">
              <a:extLst>
                <a:ext uri="{FF2B5EF4-FFF2-40B4-BE49-F238E27FC236}">
                  <a16:creationId xmlns:a16="http://schemas.microsoft.com/office/drawing/2014/main" id="{16B84517-8B66-46FB-807A-B9EF24C1D7C1}"/>
                </a:ext>
              </a:extLst>
            </p:cNvPr>
            <p:cNvSpPr/>
            <p:nvPr/>
          </p:nvSpPr>
          <p:spPr>
            <a:xfrm>
              <a:off x="1791486" y="920319"/>
              <a:ext cx="288000" cy="288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F7F678B9-46CC-4C22-8537-3D2ECD51DE5C}"/>
                </a:ext>
              </a:extLst>
            </p:cNvPr>
            <p:cNvSpPr/>
            <p:nvPr/>
          </p:nvSpPr>
          <p:spPr>
            <a:xfrm>
              <a:off x="1827486" y="956319"/>
              <a:ext cx="216000" cy="216000"/>
            </a:xfrm>
            <a:prstGeom prst="ellipse">
              <a:avLst/>
            </a:prstGeom>
            <a:solidFill>
              <a:schemeClr val="accent5">
                <a:lumMod val="5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矩形 88">
            <a:extLst>
              <a:ext uri="{FF2B5EF4-FFF2-40B4-BE49-F238E27FC236}">
                <a16:creationId xmlns:a16="http://schemas.microsoft.com/office/drawing/2014/main" id="{FC182E92-F76E-4858-9856-EC55E160F034}"/>
              </a:ext>
            </a:extLst>
          </p:cNvPr>
          <p:cNvSpPr/>
          <p:nvPr/>
        </p:nvSpPr>
        <p:spPr>
          <a:xfrm>
            <a:off x="991561" y="520012"/>
            <a:ext cx="558730" cy="558728"/>
          </a:xfrm>
          <a:prstGeom prst="rect">
            <a:avLst/>
          </a:prstGeom>
          <a:solidFill>
            <a:srgbClr val="1A588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0" name="矩形 89">
            <a:extLst>
              <a:ext uri="{FF2B5EF4-FFF2-40B4-BE49-F238E27FC236}">
                <a16:creationId xmlns:a16="http://schemas.microsoft.com/office/drawing/2014/main" id="{D7EDC975-4760-4747-9745-000913D7FFFD}"/>
              </a:ext>
            </a:extLst>
          </p:cNvPr>
          <p:cNvSpPr/>
          <p:nvPr/>
        </p:nvSpPr>
        <p:spPr>
          <a:xfrm>
            <a:off x="1266845" y="819596"/>
            <a:ext cx="372486" cy="372486"/>
          </a:xfrm>
          <a:prstGeom prst="rect">
            <a:avLst/>
          </a:prstGeom>
          <a:solidFill>
            <a:srgbClr val="DC822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5827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2" presetClass="entr" presetSubtype="1"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ppt_x"/>
                                          </p:val>
                                        </p:tav>
                                        <p:tav tm="100000">
                                          <p:val>
                                            <p:strVal val="#ppt_x"/>
                                          </p:val>
                                        </p:tav>
                                      </p:tavLst>
                                    </p:anim>
                                    <p:anim calcmode="lin" valueType="num">
                                      <p:cBhvr additive="base">
                                        <p:cTn id="15" dur="500" fill="hold"/>
                                        <p:tgtEl>
                                          <p:spTgt spid="41"/>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p:cTn id="19" dur="500" fill="hold"/>
                                        <p:tgtEl>
                                          <p:spTgt spid="86"/>
                                        </p:tgtEl>
                                        <p:attrNameLst>
                                          <p:attrName>ppt_w</p:attrName>
                                        </p:attrNameLst>
                                      </p:cBhvr>
                                      <p:tavLst>
                                        <p:tav tm="0">
                                          <p:val>
                                            <p:fltVal val="0"/>
                                          </p:val>
                                        </p:tav>
                                        <p:tav tm="100000">
                                          <p:val>
                                            <p:strVal val="#ppt_w"/>
                                          </p:val>
                                        </p:tav>
                                      </p:tavLst>
                                    </p:anim>
                                    <p:anim calcmode="lin" valueType="num">
                                      <p:cBhvr>
                                        <p:cTn id="20" dur="500" fill="hold"/>
                                        <p:tgtEl>
                                          <p:spTgt spid="86"/>
                                        </p:tgtEl>
                                        <p:attrNameLst>
                                          <p:attrName>ppt_h</p:attrName>
                                        </p:attrNameLst>
                                      </p:cBhvr>
                                      <p:tavLst>
                                        <p:tav tm="0">
                                          <p:val>
                                            <p:fltVal val="0"/>
                                          </p:val>
                                        </p:tav>
                                        <p:tav tm="100000">
                                          <p:val>
                                            <p:strVal val="#ppt_h"/>
                                          </p:val>
                                        </p:tav>
                                      </p:tavLst>
                                    </p:anim>
                                    <p:animEffect transition="in" filter="fade">
                                      <p:cBhvr>
                                        <p:cTn id="21" dur="500"/>
                                        <p:tgtEl>
                                          <p:spTgt spid="86"/>
                                        </p:tgtEl>
                                      </p:cBhvr>
                                    </p:animEffect>
                                  </p:childTnLst>
                                </p:cTn>
                              </p:par>
                              <p:par>
                                <p:cTn id="22" presetID="53" presetClass="entr" presetSubtype="16"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par>
                                <p:cTn id="27" presetID="53" presetClass="entr" presetSubtype="16"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childTnLst>
                          </p:cTn>
                        </p:par>
                        <p:par>
                          <p:cTn id="32" fill="hold">
                            <p:stCondLst>
                              <p:cond delay="1500"/>
                            </p:stCondLst>
                            <p:childTnLst>
                              <p:par>
                                <p:cTn id="33" presetID="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22" presetClass="entr" presetSubtype="8" fill="hold"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500"/>
                                        <p:tgtEl>
                                          <p:spTgt spid="76"/>
                                        </p:tgtEl>
                                      </p:cBhvr>
                                    </p:animEffect>
                                  </p:childTnLst>
                                </p:cTn>
                              </p:par>
                              <p:par>
                                <p:cTn id="47" presetID="22" presetClass="entr" presetSubtype="8"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22" presetClass="entr" presetSubtype="8"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250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childTnLst>
                          </p:cTn>
                        </p:par>
                        <p:par>
                          <p:cTn id="59" fill="hold">
                            <p:stCondLst>
                              <p:cond delay="3000"/>
                            </p:stCondLst>
                            <p:childTnLst>
                              <p:par>
                                <p:cTn id="60" presetID="53" presetClass="entr" presetSubtype="16"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childTnLst>
                          </p:cTn>
                        </p:par>
                        <p:par>
                          <p:cTn id="65" fill="hold">
                            <p:stCondLst>
                              <p:cond delay="3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500" fill="hold"/>
                                        <p:tgtEl>
                                          <p:spTgt spid="59"/>
                                        </p:tgtEl>
                                        <p:attrNameLst>
                                          <p:attrName>ppt_w</p:attrName>
                                        </p:attrNameLst>
                                      </p:cBhvr>
                                      <p:tavLst>
                                        <p:tav tm="0">
                                          <p:val>
                                            <p:fltVal val="0"/>
                                          </p:val>
                                        </p:tav>
                                        <p:tav tm="100000">
                                          <p:val>
                                            <p:strVal val="#ppt_w"/>
                                          </p:val>
                                        </p:tav>
                                      </p:tavLst>
                                    </p:anim>
                                    <p:anim calcmode="lin" valueType="num">
                                      <p:cBhvr>
                                        <p:cTn id="69" dur="500" fill="hold"/>
                                        <p:tgtEl>
                                          <p:spTgt spid="59"/>
                                        </p:tgtEl>
                                        <p:attrNameLst>
                                          <p:attrName>ppt_h</p:attrName>
                                        </p:attrNameLst>
                                      </p:cBhvr>
                                      <p:tavLst>
                                        <p:tav tm="0">
                                          <p:val>
                                            <p:fltVal val="0"/>
                                          </p:val>
                                        </p:tav>
                                        <p:tav tm="100000">
                                          <p:val>
                                            <p:strVal val="#ppt_h"/>
                                          </p:val>
                                        </p:tav>
                                      </p:tavLst>
                                    </p:anim>
                                    <p:animEffect transition="in" filter="fade">
                                      <p:cBhvr>
                                        <p:cTn id="70" dur="500"/>
                                        <p:tgtEl>
                                          <p:spTgt spid="59"/>
                                        </p:tgtEl>
                                      </p:cBhvr>
                                    </p:animEffect>
                                  </p:childTnLst>
                                </p:cTn>
                              </p:par>
                            </p:childTnLst>
                          </p:cTn>
                        </p:par>
                        <p:par>
                          <p:cTn id="71" fill="hold">
                            <p:stCondLst>
                              <p:cond delay="4000"/>
                            </p:stCondLst>
                            <p:childTnLst>
                              <p:par>
                                <p:cTn id="72" presetID="53" presetClass="entr" presetSubtype="16"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childTnLst>
                          </p:cTn>
                        </p:par>
                        <p:par>
                          <p:cTn id="77" fill="hold">
                            <p:stCondLst>
                              <p:cond delay="4500"/>
                            </p:stCondLst>
                            <p:childTnLst>
                              <p:par>
                                <p:cTn id="78" presetID="53" presetClass="entr" presetSubtype="16" fill="hold" nodeType="afterEffect">
                                  <p:stCondLst>
                                    <p:cond delay="0"/>
                                  </p:stCondLst>
                                  <p:childTnLst>
                                    <p:set>
                                      <p:cBhvr>
                                        <p:cTn id="79" dur="1" fill="hold">
                                          <p:stCondLst>
                                            <p:cond delay="0"/>
                                          </p:stCondLst>
                                        </p:cTn>
                                        <p:tgtEl>
                                          <p:spTgt spid="67"/>
                                        </p:tgtEl>
                                        <p:attrNameLst>
                                          <p:attrName>style.visibility</p:attrName>
                                        </p:attrNameLst>
                                      </p:cBhvr>
                                      <p:to>
                                        <p:strVal val="visible"/>
                                      </p:to>
                                    </p:set>
                                    <p:anim calcmode="lin" valueType="num">
                                      <p:cBhvr>
                                        <p:cTn id="80" dur="500" fill="hold"/>
                                        <p:tgtEl>
                                          <p:spTgt spid="67"/>
                                        </p:tgtEl>
                                        <p:attrNameLst>
                                          <p:attrName>ppt_w</p:attrName>
                                        </p:attrNameLst>
                                      </p:cBhvr>
                                      <p:tavLst>
                                        <p:tav tm="0">
                                          <p:val>
                                            <p:fltVal val="0"/>
                                          </p:val>
                                        </p:tav>
                                        <p:tav tm="100000">
                                          <p:val>
                                            <p:strVal val="#ppt_w"/>
                                          </p:val>
                                        </p:tav>
                                      </p:tavLst>
                                    </p:anim>
                                    <p:anim calcmode="lin" valueType="num">
                                      <p:cBhvr>
                                        <p:cTn id="81" dur="500" fill="hold"/>
                                        <p:tgtEl>
                                          <p:spTgt spid="67"/>
                                        </p:tgtEl>
                                        <p:attrNameLst>
                                          <p:attrName>ppt_h</p:attrName>
                                        </p:attrNameLst>
                                      </p:cBhvr>
                                      <p:tavLst>
                                        <p:tav tm="0">
                                          <p:val>
                                            <p:fltVal val="0"/>
                                          </p:val>
                                        </p:tav>
                                        <p:tav tm="100000">
                                          <p:val>
                                            <p:strVal val="#ppt_h"/>
                                          </p:val>
                                        </p:tav>
                                      </p:tavLst>
                                    </p:anim>
                                    <p:animEffect transition="in" filter="fade">
                                      <p:cBhvr>
                                        <p:cTn id="82" dur="500"/>
                                        <p:tgtEl>
                                          <p:spTgt spid="67"/>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 calcmode="lin" valueType="num">
                                      <p:cBhvr additive="base">
                                        <p:cTn id="85" dur="500" fill="hold"/>
                                        <p:tgtEl>
                                          <p:spTgt spid="81"/>
                                        </p:tgtEl>
                                        <p:attrNameLst>
                                          <p:attrName>ppt_x</p:attrName>
                                        </p:attrNameLst>
                                      </p:cBhvr>
                                      <p:tavLst>
                                        <p:tav tm="0">
                                          <p:val>
                                            <p:strVal val="1+#ppt_w/2"/>
                                          </p:val>
                                        </p:tav>
                                        <p:tav tm="100000">
                                          <p:val>
                                            <p:strVal val="#ppt_x"/>
                                          </p:val>
                                        </p:tav>
                                      </p:tavLst>
                                    </p:anim>
                                    <p:anim calcmode="lin" valueType="num">
                                      <p:cBhvr additive="base">
                                        <p:cTn id="86" dur="500" fill="hold"/>
                                        <p:tgtEl>
                                          <p:spTgt spid="81"/>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79"/>
                                        </p:tgtEl>
                                        <p:attrNameLst>
                                          <p:attrName>style.visibility</p:attrName>
                                        </p:attrNameLst>
                                      </p:cBhvr>
                                      <p:to>
                                        <p:strVal val="visible"/>
                                      </p:to>
                                    </p:set>
                                    <p:anim calcmode="lin" valueType="num">
                                      <p:cBhvr additive="base">
                                        <p:cTn id="89" dur="500" fill="hold"/>
                                        <p:tgtEl>
                                          <p:spTgt spid="79"/>
                                        </p:tgtEl>
                                        <p:attrNameLst>
                                          <p:attrName>ppt_x</p:attrName>
                                        </p:attrNameLst>
                                      </p:cBhvr>
                                      <p:tavLst>
                                        <p:tav tm="0">
                                          <p:val>
                                            <p:strVal val="1+#ppt_w/2"/>
                                          </p:val>
                                        </p:tav>
                                        <p:tav tm="100000">
                                          <p:val>
                                            <p:strVal val="#ppt_x"/>
                                          </p:val>
                                        </p:tav>
                                      </p:tavLst>
                                    </p:anim>
                                    <p:anim calcmode="lin" valueType="num">
                                      <p:cBhvr additive="base">
                                        <p:cTn id="90" dur="500" fill="hold"/>
                                        <p:tgtEl>
                                          <p:spTgt spid="79"/>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 calcmode="lin" valueType="num">
                                      <p:cBhvr additive="base">
                                        <p:cTn id="93" dur="500" fill="hold"/>
                                        <p:tgtEl>
                                          <p:spTgt spid="78"/>
                                        </p:tgtEl>
                                        <p:attrNameLst>
                                          <p:attrName>ppt_x</p:attrName>
                                        </p:attrNameLst>
                                      </p:cBhvr>
                                      <p:tavLst>
                                        <p:tav tm="0">
                                          <p:val>
                                            <p:strVal val="1+#ppt_w/2"/>
                                          </p:val>
                                        </p:tav>
                                        <p:tav tm="100000">
                                          <p:val>
                                            <p:strVal val="#ppt_x"/>
                                          </p:val>
                                        </p:tav>
                                      </p:tavLst>
                                    </p:anim>
                                    <p:anim calcmode="lin" valueType="num">
                                      <p:cBhvr additive="base">
                                        <p:cTn id="94" dur="500" fill="hold"/>
                                        <p:tgtEl>
                                          <p:spTgt spid="78"/>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80"/>
                                        </p:tgtEl>
                                        <p:attrNameLst>
                                          <p:attrName>style.visibility</p:attrName>
                                        </p:attrNameLst>
                                      </p:cBhvr>
                                      <p:to>
                                        <p:strVal val="visible"/>
                                      </p:to>
                                    </p:set>
                                    <p:anim calcmode="lin" valueType="num">
                                      <p:cBhvr additive="base">
                                        <p:cTn id="97" dur="500" fill="hold"/>
                                        <p:tgtEl>
                                          <p:spTgt spid="80"/>
                                        </p:tgtEl>
                                        <p:attrNameLst>
                                          <p:attrName>ppt_x</p:attrName>
                                        </p:attrNameLst>
                                      </p:cBhvr>
                                      <p:tavLst>
                                        <p:tav tm="0">
                                          <p:val>
                                            <p:strVal val="1+#ppt_w/2"/>
                                          </p:val>
                                        </p:tav>
                                        <p:tav tm="100000">
                                          <p:val>
                                            <p:strVal val="#ppt_x"/>
                                          </p:val>
                                        </p:tav>
                                      </p:tavLst>
                                    </p:anim>
                                    <p:anim calcmode="lin" valueType="num">
                                      <p:cBhvr additive="base">
                                        <p:cTn id="98" dur="500" fill="hold"/>
                                        <p:tgtEl>
                                          <p:spTgt spid="80"/>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500" fill="hold"/>
                                        <p:tgtEl>
                                          <p:spTgt spid="77"/>
                                        </p:tgtEl>
                                        <p:attrNameLst>
                                          <p:attrName>ppt_x</p:attrName>
                                        </p:attrNameLst>
                                      </p:cBhvr>
                                      <p:tavLst>
                                        <p:tav tm="0">
                                          <p:val>
                                            <p:strVal val="1+#ppt_w/2"/>
                                          </p:val>
                                        </p:tav>
                                        <p:tav tm="100000">
                                          <p:val>
                                            <p:strVal val="#ppt_x"/>
                                          </p:val>
                                        </p:tav>
                                      </p:tavLst>
                                    </p:anim>
                                    <p:anim calcmode="lin" valueType="num">
                                      <p:cBhvr additive="base">
                                        <p:cTn id="102"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7" grpId="0" animBg="1"/>
      <p:bldP spid="89" grpId="0" animBg="1"/>
      <p:bldP spid="9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37208EC3-DAAF-47CC-85F7-06F91F29302A}"/>
              </a:ext>
            </a:extLst>
          </p:cNvPr>
          <p:cNvCxnSpPr>
            <a:cxnSpLocks/>
          </p:cNvCxnSpPr>
          <p:nvPr/>
        </p:nvCxnSpPr>
        <p:spPr>
          <a:xfrm>
            <a:off x="4935264" y="2291508"/>
            <a:ext cx="0" cy="4132837"/>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DED6DB1C-B3ED-4F9F-9B14-0347E2A51162}"/>
              </a:ext>
            </a:extLst>
          </p:cNvPr>
          <p:cNvGrpSpPr/>
          <p:nvPr/>
        </p:nvGrpSpPr>
        <p:grpSpPr>
          <a:xfrm>
            <a:off x="2046656" y="2436237"/>
            <a:ext cx="2537268" cy="3870024"/>
            <a:chOff x="1750834" y="2804471"/>
            <a:chExt cx="1506244" cy="2305930"/>
          </a:xfrm>
        </p:grpSpPr>
        <p:grpSp>
          <p:nvGrpSpPr>
            <p:cNvPr id="11" name="Group 737">
              <a:extLst>
                <a:ext uri="{FF2B5EF4-FFF2-40B4-BE49-F238E27FC236}">
                  <a16:creationId xmlns:a16="http://schemas.microsoft.com/office/drawing/2014/main" id="{C5D2EBB1-3945-4A32-9833-4423A264F450}"/>
                </a:ext>
              </a:extLst>
            </p:cNvPr>
            <p:cNvGrpSpPr>
              <a:grpSpLocks noChangeAspect="1"/>
            </p:cNvGrpSpPr>
            <p:nvPr/>
          </p:nvGrpSpPr>
          <p:grpSpPr bwMode="auto">
            <a:xfrm>
              <a:off x="1750834" y="2804471"/>
              <a:ext cx="1489199" cy="1403319"/>
              <a:chOff x="2105" y="527"/>
              <a:chExt cx="3468" cy="3268"/>
            </a:xfrm>
          </p:grpSpPr>
          <p:sp>
            <p:nvSpPr>
              <p:cNvPr id="30" name="AutoShape 736">
                <a:extLst>
                  <a:ext uri="{FF2B5EF4-FFF2-40B4-BE49-F238E27FC236}">
                    <a16:creationId xmlns:a16="http://schemas.microsoft.com/office/drawing/2014/main" id="{6326E407-9899-4ABA-A9D9-E2B594D75CF9}"/>
                  </a:ext>
                </a:extLst>
              </p:cNvPr>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Freeform 738">
                <a:extLst>
                  <a:ext uri="{FF2B5EF4-FFF2-40B4-BE49-F238E27FC236}">
                    <a16:creationId xmlns:a16="http://schemas.microsoft.com/office/drawing/2014/main" id="{957CCDDF-0142-48F7-92B5-F47060F9AAA1}"/>
                  </a:ext>
                </a:extLst>
              </p:cNvPr>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39">
                <a:extLst>
                  <a:ext uri="{FF2B5EF4-FFF2-40B4-BE49-F238E27FC236}">
                    <a16:creationId xmlns:a16="http://schemas.microsoft.com/office/drawing/2014/main" id="{AAD63C85-B2EC-4DC1-AF01-2C38C45EC0C9}"/>
                  </a:ext>
                </a:extLst>
              </p:cNvPr>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40">
                <a:extLst>
                  <a:ext uri="{FF2B5EF4-FFF2-40B4-BE49-F238E27FC236}">
                    <a16:creationId xmlns:a16="http://schemas.microsoft.com/office/drawing/2014/main" id="{1A1F0A42-FC74-444E-9544-2A35DC396095}"/>
                  </a:ext>
                </a:extLst>
              </p:cNvPr>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41">
                <a:extLst>
                  <a:ext uri="{FF2B5EF4-FFF2-40B4-BE49-F238E27FC236}">
                    <a16:creationId xmlns:a16="http://schemas.microsoft.com/office/drawing/2014/main" id="{9FE772CE-4D26-4031-8939-B8F9F42E77D7}"/>
                  </a:ext>
                </a:extLst>
              </p:cNvPr>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42">
                <a:extLst>
                  <a:ext uri="{FF2B5EF4-FFF2-40B4-BE49-F238E27FC236}">
                    <a16:creationId xmlns:a16="http://schemas.microsoft.com/office/drawing/2014/main" id="{2AA3D1B8-C534-4906-AB3E-6011394F6CC0}"/>
                  </a:ext>
                </a:extLst>
              </p:cNvPr>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43">
                <a:extLst>
                  <a:ext uri="{FF2B5EF4-FFF2-40B4-BE49-F238E27FC236}">
                    <a16:creationId xmlns:a16="http://schemas.microsoft.com/office/drawing/2014/main" id="{1D03CC49-27FE-4447-BC21-C192D10B09B2}"/>
                  </a:ext>
                </a:extLst>
              </p:cNvPr>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44">
                <a:extLst>
                  <a:ext uri="{FF2B5EF4-FFF2-40B4-BE49-F238E27FC236}">
                    <a16:creationId xmlns:a16="http://schemas.microsoft.com/office/drawing/2014/main" id="{8ADCEAC7-352B-4BF0-9DD2-3F5D08BAD8F8}"/>
                  </a:ext>
                </a:extLst>
              </p:cNvPr>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45">
                <a:extLst>
                  <a:ext uri="{FF2B5EF4-FFF2-40B4-BE49-F238E27FC236}">
                    <a16:creationId xmlns:a16="http://schemas.microsoft.com/office/drawing/2014/main" id="{12C6EC4E-F9CE-4128-A3C7-E493EDCF6B61}"/>
                  </a:ext>
                </a:extLst>
              </p:cNvPr>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46">
                <a:extLst>
                  <a:ext uri="{FF2B5EF4-FFF2-40B4-BE49-F238E27FC236}">
                    <a16:creationId xmlns:a16="http://schemas.microsoft.com/office/drawing/2014/main" id="{F1E7F738-C9A3-4804-8592-13636BD29D69}"/>
                  </a:ext>
                </a:extLst>
              </p:cNvPr>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47">
                <a:extLst>
                  <a:ext uri="{FF2B5EF4-FFF2-40B4-BE49-F238E27FC236}">
                    <a16:creationId xmlns:a16="http://schemas.microsoft.com/office/drawing/2014/main" id="{0F8A5414-494F-41B8-86EF-181156C25E8F}"/>
                  </a:ext>
                </a:extLst>
              </p:cNvPr>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48">
                <a:extLst>
                  <a:ext uri="{FF2B5EF4-FFF2-40B4-BE49-F238E27FC236}">
                    <a16:creationId xmlns:a16="http://schemas.microsoft.com/office/drawing/2014/main" id="{D7878135-D90C-4354-9339-76450DF9E17D}"/>
                  </a:ext>
                </a:extLst>
              </p:cNvPr>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49">
                <a:extLst>
                  <a:ext uri="{FF2B5EF4-FFF2-40B4-BE49-F238E27FC236}">
                    <a16:creationId xmlns:a16="http://schemas.microsoft.com/office/drawing/2014/main" id="{B6CC256D-4863-4B56-B2C7-5E4EA2811530}"/>
                  </a:ext>
                </a:extLst>
              </p:cNvPr>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50">
                <a:extLst>
                  <a:ext uri="{FF2B5EF4-FFF2-40B4-BE49-F238E27FC236}">
                    <a16:creationId xmlns:a16="http://schemas.microsoft.com/office/drawing/2014/main" id="{09820EE0-752B-4521-8602-74862F63E1F7}"/>
                  </a:ext>
                </a:extLst>
              </p:cNvPr>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51">
                <a:extLst>
                  <a:ext uri="{FF2B5EF4-FFF2-40B4-BE49-F238E27FC236}">
                    <a16:creationId xmlns:a16="http://schemas.microsoft.com/office/drawing/2014/main" id="{2950FD40-43CD-4ABD-99D7-24086DE8A421}"/>
                  </a:ext>
                </a:extLst>
              </p:cNvPr>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52">
                <a:extLst>
                  <a:ext uri="{FF2B5EF4-FFF2-40B4-BE49-F238E27FC236}">
                    <a16:creationId xmlns:a16="http://schemas.microsoft.com/office/drawing/2014/main" id="{0BAE921C-119F-442E-B6F1-9196EC72AD4E}"/>
                  </a:ext>
                </a:extLst>
              </p:cNvPr>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53">
                <a:extLst>
                  <a:ext uri="{FF2B5EF4-FFF2-40B4-BE49-F238E27FC236}">
                    <a16:creationId xmlns:a16="http://schemas.microsoft.com/office/drawing/2014/main" id="{C35EF0DC-467C-423F-894F-5000BB7CD277}"/>
                  </a:ext>
                </a:extLst>
              </p:cNvPr>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54">
                <a:extLst>
                  <a:ext uri="{FF2B5EF4-FFF2-40B4-BE49-F238E27FC236}">
                    <a16:creationId xmlns:a16="http://schemas.microsoft.com/office/drawing/2014/main" id="{93A30C84-A374-4689-ACBB-4EAF852BE541}"/>
                  </a:ext>
                </a:extLst>
              </p:cNvPr>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55">
                <a:extLst>
                  <a:ext uri="{FF2B5EF4-FFF2-40B4-BE49-F238E27FC236}">
                    <a16:creationId xmlns:a16="http://schemas.microsoft.com/office/drawing/2014/main" id="{12D6C3EC-D133-46FC-85D2-5F863C5D17EC}"/>
                  </a:ext>
                </a:extLst>
              </p:cNvPr>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56">
                <a:extLst>
                  <a:ext uri="{FF2B5EF4-FFF2-40B4-BE49-F238E27FC236}">
                    <a16:creationId xmlns:a16="http://schemas.microsoft.com/office/drawing/2014/main" id="{B14675BB-23DB-4138-BD2B-AAEC081B3685}"/>
                  </a:ext>
                </a:extLst>
              </p:cNvPr>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57">
                <a:extLst>
                  <a:ext uri="{FF2B5EF4-FFF2-40B4-BE49-F238E27FC236}">
                    <a16:creationId xmlns:a16="http://schemas.microsoft.com/office/drawing/2014/main" id="{BA3AA58B-2E4D-4AE7-B087-9ABDEB6013BD}"/>
                  </a:ext>
                </a:extLst>
              </p:cNvPr>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58">
                <a:extLst>
                  <a:ext uri="{FF2B5EF4-FFF2-40B4-BE49-F238E27FC236}">
                    <a16:creationId xmlns:a16="http://schemas.microsoft.com/office/drawing/2014/main" id="{469203A2-17A0-423A-8B78-A77D80BFC084}"/>
                  </a:ext>
                </a:extLst>
              </p:cNvPr>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59">
                <a:extLst>
                  <a:ext uri="{FF2B5EF4-FFF2-40B4-BE49-F238E27FC236}">
                    <a16:creationId xmlns:a16="http://schemas.microsoft.com/office/drawing/2014/main" id="{54F38D3A-8A38-46E0-BE98-619C644270B7}"/>
                  </a:ext>
                </a:extLst>
              </p:cNvPr>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60">
                <a:extLst>
                  <a:ext uri="{FF2B5EF4-FFF2-40B4-BE49-F238E27FC236}">
                    <a16:creationId xmlns:a16="http://schemas.microsoft.com/office/drawing/2014/main" id="{0961CFF9-6F84-43A9-99E6-8CB955EA8842}"/>
                  </a:ext>
                </a:extLst>
              </p:cNvPr>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61">
                <a:extLst>
                  <a:ext uri="{FF2B5EF4-FFF2-40B4-BE49-F238E27FC236}">
                    <a16:creationId xmlns:a16="http://schemas.microsoft.com/office/drawing/2014/main" id="{D09E93A8-CD53-429E-9520-06A1D795C902}"/>
                  </a:ext>
                </a:extLst>
              </p:cNvPr>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62">
                <a:extLst>
                  <a:ext uri="{FF2B5EF4-FFF2-40B4-BE49-F238E27FC236}">
                    <a16:creationId xmlns:a16="http://schemas.microsoft.com/office/drawing/2014/main" id="{37E8DA4A-2CEA-40F3-B5E7-6AECB510B54A}"/>
                  </a:ext>
                </a:extLst>
              </p:cNvPr>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63">
                <a:extLst>
                  <a:ext uri="{FF2B5EF4-FFF2-40B4-BE49-F238E27FC236}">
                    <a16:creationId xmlns:a16="http://schemas.microsoft.com/office/drawing/2014/main" id="{9E50E8F2-4158-42B6-AB67-8E33D80465DC}"/>
                  </a:ext>
                </a:extLst>
              </p:cNvPr>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64">
                <a:extLst>
                  <a:ext uri="{FF2B5EF4-FFF2-40B4-BE49-F238E27FC236}">
                    <a16:creationId xmlns:a16="http://schemas.microsoft.com/office/drawing/2014/main" id="{920A9D72-2C5A-4CE1-818B-38880CDAF112}"/>
                  </a:ext>
                </a:extLst>
              </p:cNvPr>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65">
                <a:extLst>
                  <a:ext uri="{FF2B5EF4-FFF2-40B4-BE49-F238E27FC236}">
                    <a16:creationId xmlns:a16="http://schemas.microsoft.com/office/drawing/2014/main" id="{05676CA6-1560-4197-8FC1-B4A0CD3BAEC1}"/>
                  </a:ext>
                </a:extLst>
              </p:cNvPr>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66">
                <a:extLst>
                  <a:ext uri="{FF2B5EF4-FFF2-40B4-BE49-F238E27FC236}">
                    <a16:creationId xmlns:a16="http://schemas.microsoft.com/office/drawing/2014/main" id="{61D71E71-544F-488C-872F-67E53D73DC16}"/>
                  </a:ext>
                </a:extLst>
              </p:cNvPr>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67">
                <a:extLst>
                  <a:ext uri="{FF2B5EF4-FFF2-40B4-BE49-F238E27FC236}">
                    <a16:creationId xmlns:a16="http://schemas.microsoft.com/office/drawing/2014/main" id="{FE0401DA-D0F6-4ABE-9885-2FA12D1A5E35}"/>
                  </a:ext>
                </a:extLst>
              </p:cNvPr>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68">
                <a:extLst>
                  <a:ext uri="{FF2B5EF4-FFF2-40B4-BE49-F238E27FC236}">
                    <a16:creationId xmlns:a16="http://schemas.microsoft.com/office/drawing/2014/main" id="{C32C32D3-7F5D-4D9B-9C9F-749A12D403A1}"/>
                  </a:ext>
                </a:extLst>
              </p:cNvPr>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69">
                <a:extLst>
                  <a:ext uri="{FF2B5EF4-FFF2-40B4-BE49-F238E27FC236}">
                    <a16:creationId xmlns:a16="http://schemas.microsoft.com/office/drawing/2014/main" id="{5151A628-64EC-4D6F-A050-2E0FC5381B98}"/>
                  </a:ext>
                </a:extLst>
              </p:cNvPr>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70">
                <a:extLst>
                  <a:ext uri="{FF2B5EF4-FFF2-40B4-BE49-F238E27FC236}">
                    <a16:creationId xmlns:a16="http://schemas.microsoft.com/office/drawing/2014/main" id="{4BA9C240-EB5C-4555-AAE7-FED75DCCA3C5}"/>
                  </a:ext>
                </a:extLst>
              </p:cNvPr>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71">
                <a:extLst>
                  <a:ext uri="{FF2B5EF4-FFF2-40B4-BE49-F238E27FC236}">
                    <a16:creationId xmlns:a16="http://schemas.microsoft.com/office/drawing/2014/main" id="{98D9BA68-3A3B-4A4F-A574-BCC80109A526}"/>
                  </a:ext>
                </a:extLst>
              </p:cNvPr>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72">
                <a:extLst>
                  <a:ext uri="{FF2B5EF4-FFF2-40B4-BE49-F238E27FC236}">
                    <a16:creationId xmlns:a16="http://schemas.microsoft.com/office/drawing/2014/main" id="{23A1E458-D554-4CD3-B618-585BE2CFE32F}"/>
                  </a:ext>
                </a:extLst>
              </p:cNvPr>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73">
                <a:extLst>
                  <a:ext uri="{FF2B5EF4-FFF2-40B4-BE49-F238E27FC236}">
                    <a16:creationId xmlns:a16="http://schemas.microsoft.com/office/drawing/2014/main" id="{2F44E5A6-436E-40BA-9F3D-FCDD66A24109}"/>
                  </a:ext>
                </a:extLst>
              </p:cNvPr>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74">
                <a:extLst>
                  <a:ext uri="{FF2B5EF4-FFF2-40B4-BE49-F238E27FC236}">
                    <a16:creationId xmlns:a16="http://schemas.microsoft.com/office/drawing/2014/main" id="{B415DBE8-C265-4273-AFD8-8C14CDA671F2}"/>
                  </a:ext>
                </a:extLst>
              </p:cNvPr>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75">
                <a:extLst>
                  <a:ext uri="{FF2B5EF4-FFF2-40B4-BE49-F238E27FC236}">
                    <a16:creationId xmlns:a16="http://schemas.microsoft.com/office/drawing/2014/main" id="{81098194-FCCF-46E6-9D98-32382F3FF8DA}"/>
                  </a:ext>
                </a:extLst>
              </p:cNvPr>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76">
                <a:extLst>
                  <a:ext uri="{FF2B5EF4-FFF2-40B4-BE49-F238E27FC236}">
                    <a16:creationId xmlns:a16="http://schemas.microsoft.com/office/drawing/2014/main" id="{AB5371B3-D0C4-46BE-B03E-469F64B37A47}"/>
                  </a:ext>
                </a:extLst>
              </p:cNvPr>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77">
                <a:extLst>
                  <a:ext uri="{FF2B5EF4-FFF2-40B4-BE49-F238E27FC236}">
                    <a16:creationId xmlns:a16="http://schemas.microsoft.com/office/drawing/2014/main" id="{82EFA1AB-376D-4EC0-99CE-39BAD3188C58}"/>
                  </a:ext>
                </a:extLst>
              </p:cNvPr>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78">
                <a:extLst>
                  <a:ext uri="{FF2B5EF4-FFF2-40B4-BE49-F238E27FC236}">
                    <a16:creationId xmlns:a16="http://schemas.microsoft.com/office/drawing/2014/main" id="{ED069F63-640B-4A46-BBDC-6CA2413647DB}"/>
                  </a:ext>
                </a:extLst>
              </p:cNvPr>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Rectangle 779">
                <a:extLst>
                  <a:ext uri="{FF2B5EF4-FFF2-40B4-BE49-F238E27FC236}">
                    <a16:creationId xmlns:a16="http://schemas.microsoft.com/office/drawing/2014/main" id="{AC75BB98-A382-4E52-9C49-9AB202CD80A8}"/>
                  </a:ext>
                </a:extLst>
              </p:cNvPr>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Freeform 780">
                <a:extLst>
                  <a:ext uri="{FF2B5EF4-FFF2-40B4-BE49-F238E27FC236}">
                    <a16:creationId xmlns:a16="http://schemas.microsoft.com/office/drawing/2014/main" id="{99CA17E7-B92D-4E89-BA5A-A125E3A528AB}"/>
                  </a:ext>
                </a:extLst>
              </p:cNvPr>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81">
                <a:extLst>
                  <a:ext uri="{FF2B5EF4-FFF2-40B4-BE49-F238E27FC236}">
                    <a16:creationId xmlns:a16="http://schemas.microsoft.com/office/drawing/2014/main" id="{59BF3243-38AA-43AE-927B-227B765DDC13}"/>
                  </a:ext>
                </a:extLst>
              </p:cNvPr>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82">
                <a:extLst>
                  <a:ext uri="{FF2B5EF4-FFF2-40B4-BE49-F238E27FC236}">
                    <a16:creationId xmlns:a16="http://schemas.microsoft.com/office/drawing/2014/main" id="{2BD77F31-6C3F-4B98-A7B7-CD68CA2EF03A}"/>
                  </a:ext>
                </a:extLst>
              </p:cNvPr>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83">
                <a:extLst>
                  <a:ext uri="{FF2B5EF4-FFF2-40B4-BE49-F238E27FC236}">
                    <a16:creationId xmlns:a16="http://schemas.microsoft.com/office/drawing/2014/main" id="{18EF4E93-5A17-48DC-AC6D-F7CF1DD88D00}"/>
                  </a:ext>
                </a:extLst>
              </p:cNvPr>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84">
                <a:extLst>
                  <a:ext uri="{FF2B5EF4-FFF2-40B4-BE49-F238E27FC236}">
                    <a16:creationId xmlns:a16="http://schemas.microsoft.com/office/drawing/2014/main" id="{836E55C3-E79C-4CD0-98D7-C53D50424155}"/>
                  </a:ext>
                </a:extLst>
              </p:cNvPr>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85">
                <a:extLst>
                  <a:ext uri="{FF2B5EF4-FFF2-40B4-BE49-F238E27FC236}">
                    <a16:creationId xmlns:a16="http://schemas.microsoft.com/office/drawing/2014/main" id="{8E817B21-565B-4AD5-8434-B511CD1A0DCB}"/>
                  </a:ext>
                </a:extLst>
              </p:cNvPr>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86">
                <a:extLst>
                  <a:ext uri="{FF2B5EF4-FFF2-40B4-BE49-F238E27FC236}">
                    <a16:creationId xmlns:a16="http://schemas.microsoft.com/office/drawing/2014/main" id="{42A12C2C-CCA0-436D-A2BC-7938C746B40E}"/>
                  </a:ext>
                </a:extLst>
              </p:cNvPr>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7">
                <a:extLst>
                  <a:ext uri="{FF2B5EF4-FFF2-40B4-BE49-F238E27FC236}">
                    <a16:creationId xmlns:a16="http://schemas.microsoft.com/office/drawing/2014/main" id="{AB99FBE3-4814-4153-B504-88CD2A95A85E}"/>
                  </a:ext>
                </a:extLst>
              </p:cNvPr>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8">
                <a:extLst>
                  <a:ext uri="{FF2B5EF4-FFF2-40B4-BE49-F238E27FC236}">
                    <a16:creationId xmlns:a16="http://schemas.microsoft.com/office/drawing/2014/main" id="{C5EB4AA6-720F-473A-887C-A00B99B88FF2}"/>
                  </a:ext>
                </a:extLst>
              </p:cNvPr>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89">
                <a:extLst>
                  <a:ext uri="{FF2B5EF4-FFF2-40B4-BE49-F238E27FC236}">
                    <a16:creationId xmlns:a16="http://schemas.microsoft.com/office/drawing/2014/main" id="{D01722B4-08D6-4BF4-90AA-C09898F043BC}"/>
                  </a:ext>
                </a:extLst>
              </p:cNvPr>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90">
                <a:extLst>
                  <a:ext uri="{FF2B5EF4-FFF2-40B4-BE49-F238E27FC236}">
                    <a16:creationId xmlns:a16="http://schemas.microsoft.com/office/drawing/2014/main" id="{671A129A-E2D9-4138-969D-2DD5B9C909DC}"/>
                  </a:ext>
                </a:extLst>
              </p:cNvPr>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1">
                <a:extLst>
                  <a:ext uri="{FF2B5EF4-FFF2-40B4-BE49-F238E27FC236}">
                    <a16:creationId xmlns:a16="http://schemas.microsoft.com/office/drawing/2014/main" id="{C0EC0315-CAB7-4D76-B4F9-E1BE98A24D06}"/>
                  </a:ext>
                </a:extLst>
              </p:cNvPr>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92">
                <a:extLst>
                  <a:ext uri="{FF2B5EF4-FFF2-40B4-BE49-F238E27FC236}">
                    <a16:creationId xmlns:a16="http://schemas.microsoft.com/office/drawing/2014/main" id="{340F7B4B-8065-403C-8039-34B004A15995}"/>
                  </a:ext>
                </a:extLst>
              </p:cNvPr>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93">
                <a:extLst>
                  <a:ext uri="{FF2B5EF4-FFF2-40B4-BE49-F238E27FC236}">
                    <a16:creationId xmlns:a16="http://schemas.microsoft.com/office/drawing/2014/main" id="{D82C662D-7972-438D-A9EA-45F3368821C8}"/>
                  </a:ext>
                </a:extLst>
              </p:cNvPr>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794">
                <a:extLst>
                  <a:ext uri="{FF2B5EF4-FFF2-40B4-BE49-F238E27FC236}">
                    <a16:creationId xmlns:a16="http://schemas.microsoft.com/office/drawing/2014/main" id="{2D702242-5779-49BC-A925-BD22AEEECE4B}"/>
                  </a:ext>
                </a:extLst>
              </p:cNvPr>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Rectangle 795">
                <a:extLst>
                  <a:ext uri="{FF2B5EF4-FFF2-40B4-BE49-F238E27FC236}">
                    <a16:creationId xmlns:a16="http://schemas.microsoft.com/office/drawing/2014/main" id="{84B2D19E-2BB7-4FD4-AF28-A4C2B57CAD24}"/>
                  </a:ext>
                </a:extLst>
              </p:cNvPr>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Rectangle 796">
                <a:extLst>
                  <a:ext uri="{FF2B5EF4-FFF2-40B4-BE49-F238E27FC236}">
                    <a16:creationId xmlns:a16="http://schemas.microsoft.com/office/drawing/2014/main" id="{C3FF972B-D3E1-40A3-B43E-CCB101306AD0}"/>
                  </a:ext>
                </a:extLst>
              </p:cNvPr>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797">
                <a:extLst>
                  <a:ext uri="{FF2B5EF4-FFF2-40B4-BE49-F238E27FC236}">
                    <a16:creationId xmlns:a16="http://schemas.microsoft.com/office/drawing/2014/main" id="{9B20AB6C-25FF-45BD-9FDE-36A9B1F9F913}"/>
                  </a:ext>
                </a:extLst>
              </p:cNvPr>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798">
                <a:extLst>
                  <a:ext uri="{FF2B5EF4-FFF2-40B4-BE49-F238E27FC236}">
                    <a16:creationId xmlns:a16="http://schemas.microsoft.com/office/drawing/2014/main" id="{B52E0FAB-CF77-4F55-9066-0D4DAEC62486}"/>
                  </a:ext>
                </a:extLst>
              </p:cNvPr>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799">
                <a:extLst>
                  <a:ext uri="{FF2B5EF4-FFF2-40B4-BE49-F238E27FC236}">
                    <a16:creationId xmlns:a16="http://schemas.microsoft.com/office/drawing/2014/main" id="{E6D2D088-EFF0-4327-A019-8E60BFE3ACC7}"/>
                  </a:ext>
                </a:extLst>
              </p:cNvPr>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00">
                <a:extLst>
                  <a:ext uri="{FF2B5EF4-FFF2-40B4-BE49-F238E27FC236}">
                    <a16:creationId xmlns:a16="http://schemas.microsoft.com/office/drawing/2014/main" id="{B0B6C993-4F44-4B84-913C-4CD4B487165C}"/>
                  </a:ext>
                </a:extLst>
              </p:cNvPr>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01">
                <a:extLst>
                  <a:ext uri="{FF2B5EF4-FFF2-40B4-BE49-F238E27FC236}">
                    <a16:creationId xmlns:a16="http://schemas.microsoft.com/office/drawing/2014/main" id="{E9EADD55-A4D6-4D73-90DB-2D3372BAD951}"/>
                  </a:ext>
                </a:extLst>
              </p:cNvPr>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02">
                <a:extLst>
                  <a:ext uri="{FF2B5EF4-FFF2-40B4-BE49-F238E27FC236}">
                    <a16:creationId xmlns:a16="http://schemas.microsoft.com/office/drawing/2014/main" id="{AD47803B-78CE-4949-AB41-ACEEA29784C5}"/>
                  </a:ext>
                </a:extLst>
              </p:cNvPr>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03">
                <a:extLst>
                  <a:ext uri="{FF2B5EF4-FFF2-40B4-BE49-F238E27FC236}">
                    <a16:creationId xmlns:a16="http://schemas.microsoft.com/office/drawing/2014/main" id="{E937215D-A1F7-40A0-941E-E06C264BA755}"/>
                  </a:ext>
                </a:extLst>
              </p:cNvPr>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04">
                <a:extLst>
                  <a:ext uri="{FF2B5EF4-FFF2-40B4-BE49-F238E27FC236}">
                    <a16:creationId xmlns:a16="http://schemas.microsoft.com/office/drawing/2014/main" id="{58019648-9550-41D2-B8F8-0AEE876499DC}"/>
                  </a:ext>
                </a:extLst>
              </p:cNvPr>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05">
                <a:extLst>
                  <a:ext uri="{FF2B5EF4-FFF2-40B4-BE49-F238E27FC236}">
                    <a16:creationId xmlns:a16="http://schemas.microsoft.com/office/drawing/2014/main" id="{5FA0E003-5ED6-48FB-A145-AB6771309CDB}"/>
                  </a:ext>
                </a:extLst>
              </p:cNvPr>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06">
                <a:extLst>
                  <a:ext uri="{FF2B5EF4-FFF2-40B4-BE49-F238E27FC236}">
                    <a16:creationId xmlns:a16="http://schemas.microsoft.com/office/drawing/2014/main" id="{E86D85AE-E9BF-43CF-AE8D-F44288682B0D}"/>
                  </a:ext>
                </a:extLst>
              </p:cNvPr>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07">
                <a:extLst>
                  <a:ext uri="{FF2B5EF4-FFF2-40B4-BE49-F238E27FC236}">
                    <a16:creationId xmlns:a16="http://schemas.microsoft.com/office/drawing/2014/main" id="{F9FB2465-D95A-4FEE-83F3-DD58C05E7A1C}"/>
                  </a:ext>
                </a:extLst>
              </p:cNvPr>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08">
                <a:extLst>
                  <a:ext uri="{FF2B5EF4-FFF2-40B4-BE49-F238E27FC236}">
                    <a16:creationId xmlns:a16="http://schemas.microsoft.com/office/drawing/2014/main" id="{208A14DC-EB81-40D5-904C-E2B11BD99DB3}"/>
                  </a:ext>
                </a:extLst>
              </p:cNvPr>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09">
                <a:extLst>
                  <a:ext uri="{FF2B5EF4-FFF2-40B4-BE49-F238E27FC236}">
                    <a16:creationId xmlns:a16="http://schemas.microsoft.com/office/drawing/2014/main" id="{5301AA19-E1BF-421F-8EA4-84820B9DB6C4}"/>
                  </a:ext>
                </a:extLst>
              </p:cNvPr>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810">
                <a:extLst>
                  <a:ext uri="{FF2B5EF4-FFF2-40B4-BE49-F238E27FC236}">
                    <a16:creationId xmlns:a16="http://schemas.microsoft.com/office/drawing/2014/main" id="{14831227-C2E6-448A-9139-347B03CD8C05}"/>
                  </a:ext>
                </a:extLst>
              </p:cNvPr>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11">
                <a:extLst>
                  <a:ext uri="{FF2B5EF4-FFF2-40B4-BE49-F238E27FC236}">
                    <a16:creationId xmlns:a16="http://schemas.microsoft.com/office/drawing/2014/main" id="{D1C6B95B-C092-4A67-9CAE-0458141E3C4E}"/>
                  </a:ext>
                </a:extLst>
              </p:cNvPr>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12">
                <a:extLst>
                  <a:ext uri="{FF2B5EF4-FFF2-40B4-BE49-F238E27FC236}">
                    <a16:creationId xmlns:a16="http://schemas.microsoft.com/office/drawing/2014/main" id="{21534CE0-B8FD-4C56-9E6B-0ED51A3B95D8}"/>
                  </a:ext>
                </a:extLst>
              </p:cNvPr>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13">
                <a:extLst>
                  <a:ext uri="{FF2B5EF4-FFF2-40B4-BE49-F238E27FC236}">
                    <a16:creationId xmlns:a16="http://schemas.microsoft.com/office/drawing/2014/main" id="{10301A4D-93FA-446D-BCC2-23FA8E649955}"/>
                  </a:ext>
                </a:extLst>
              </p:cNvPr>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14">
                <a:extLst>
                  <a:ext uri="{FF2B5EF4-FFF2-40B4-BE49-F238E27FC236}">
                    <a16:creationId xmlns:a16="http://schemas.microsoft.com/office/drawing/2014/main" id="{EDB4A68E-3334-404B-93BD-DF2CF038E18D}"/>
                  </a:ext>
                </a:extLst>
              </p:cNvPr>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15">
                <a:extLst>
                  <a:ext uri="{FF2B5EF4-FFF2-40B4-BE49-F238E27FC236}">
                    <a16:creationId xmlns:a16="http://schemas.microsoft.com/office/drawing/2014/main" id="{39C3878A-8AB5-41AF-A8F9-B89567AB4E7A}"/>
                  </a:ext>
                </a:extLst>
              </p:cNvPr>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16">
                <a:extLst>
                  <a:ext uri="{FF2B5EF4-FFF2-40B4-BE49-F238E27FC236}">
                    <a16:creationId xmlns:a16="http://schemas.microsoft.com/office/drawing/2014/main" id="{6C9C1FAB-0E59-453C-838C-8E0BE68C5806}"/>
                  </a:ext>
                </a:extLst>
              </p:cNvPr>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17">
                <a:extLst>
                  <a:ext uri="{FF2B5EF4-FFF2-40B4-BE49-F238E27FC236}">
                    <a16:creationId xmlns:a16="http://schemas.microsoft.com/office/drawing/2014/main" id="{55B55819-84AF-4861-A156-BDA270D5E883}"/>
                  </a:ext>
                </a:extLst>
              </p:cNvPr>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18">
                <a:extLst>
                  <a:ext uri="{FF2B5EF4-FFF2-40B4-BE49-F238E27FC236}">
                    <a16:creationId xmlns:a16="http://schemas.microsoft.com/office/drawing/2014/main" id="{3790E52F-3ED9-408D-ABF1-C75874659C6E}"/>
                  </a:ext>
                </a:extLst>
              </p:cNvPr>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19">
                <a:extLst>
                  <a:ext uri="{FF2B5EF4-FFF2-40B4-BE49-F238E27FC236}">
                    <a16:creationId xmlns:a16="http://schemas.microsoft.com/office/drawing/2014/main" id="{E846D46E-E6B8-4443-A3A5-89AC2774A458}"/>
                  </a:ext>
                </a:extLst>
              </p:cNvPr>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20">
                <a:extLst>
                  <a:ext uri="{FF2B5EF4-FFF2-40B4-BE49-F238E27FC236}">
                    <a16:creationId xmlns:a16="http://schemas.microsoft.com/office/drawing/2014/main" id="{47178A39-D363-4C65-AABD-4310D3736E49}"/>
                  </a:ext>
                </a:extLst>
              </p:cNvPr>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21">
                <a:extLst>
                  <a:ext uri="{FF2B5EF4-FFF2-40B4-BE49-F238E27FC236}">
                    <a16:creationId xmlns:a16="http://schemas.microsoft.com/office/drawing/2014/main" id="{FEF0D94E-01A8-411D-AC83-6BE0850A9816}"/>
                  </a:ext>
                </a:extLst>
              </p:cNvPr>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22">
                <a:extLst>
                  <a:ext uri="{FF2B5EF4-FFF2-40B4-BE49-F238E27FC236}">
                    <a16:creationId xmlns:a16="http://schemas.microsoft.com/office/drawing/2014/main" id="{7C9A6DFC-8EE1-4C78-88AE-0C76B722C14C}"/>
                  </a:ext>
                </a:extLst>
              </p:cNvPr>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23">
                <a:extLst>
                  <a:ext uri="{FF2B5EF4-FFF2-40B4-BE49-F238E27FC236}">
                    <a16:creationId xmlns:a16="http://schemas.microsoft.com/office/drawing/2014/main" id="{F7A1EAAC-A56F-4BF2-8868-89F2DBA1F45E}"/>
                  </a:ext>
                </a:extLst>
              </p:cNvPr>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24">
                <a:extLst>
                  <a:ext uri="{FF2B5EF4-FFF2-40B4-BE49-F238E27FC236}">
                    <a16:creationId xmlns:a16="http://schemas.microsoft.com/office/drawing/2014/main" id="{9B02491D-8888-4CBD-B96C-489485124397}"/>
                  </a:ext>
                </a:extLst>
              </p:cNvPr>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25">
                <a:extLst>
                  <a:ext uri="{FF2B5EF4-FFF2-40B4-BE49-F238E27FC236}">
                    <a16:creationId xmlns:a16="http://schemas.microsoft.com/office/drawing/2014/main" id="{E4E0F684-3115-4562-B31C-98D395401F93}"/>
                  </a:ext>
                </a:extLst>
              </p:cNvPr>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26">
                <a:extLst>
                  <a:ext uri="{FF2B5EF4-FFF2-40B4-BE49-F238E27FC236}">
                    <a16:creationId xmlns:a16="http://schemas.microsoft.com/office/drawing/2014/main" id="{52EF6CB6-0404-4752-8F5A-0F8B664FF46A}"/>
                  </a:ext>
                </a:extLst>
              </p:cNvPr>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27">
                <a:extLst>
                  <a:ext uri="{FF2B5EF4-FFF2-40B4-BE49-F238E27FC236}">
                    <a16:creationId xmlns:a16="http://schemas.microsoft.com/office/drawing/2014/main" id="{2D0CE341-661B-4CA6-B791-58E3BE973EEA}"/>
                  </a:ext>
                </a:extLst>
              </p:cNvPr>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28">
                <a:extLst>
                  <a:ext uri="{FF2B5EF4-FFF2-40B4-BE49-F238E27FC236}">
                    <a16:creationId xmlns:a16="http://schemas.microsoft.com/office/drawing/2014/main" id="{C44BF1F9-E434-46C0-85E4-D369A6A21124}"/>
                  </a:ext>
                </a:extLst>
              </p:cNvPr>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829">
                <a:extLst>
                  <a:ext uri="{FF2B5EF4-FFF2-40B4-BE49-F238E27FC236}">
                    <a16:creationId xmlns:a16="http://schemas.microsoft.com/office/drawing/2014/main" id="{854BD925-C55F-44C7-85ED-B578865E3627}"/>
                  </a:ext>
                </a:extLst>
              </p:cNvPr>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Rectangle 830">
                <a:extLst>
                  <a:ext uri="{FF2B5EF4-FFF2-40B4-BE49-F238E27FC236}">
                    <a16:creationId xmlns:a16="http://schemas.microsoft.com/office/drawing/2014/main" id="{CD3399B1-AB66-4981-8A05-D89356DA43ED}"/>
                  </a:ext>
                </a:extLst>
              </p:cNvPr>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Freeform 831">
                <a:extLst>
                  <a:ext uri="{FF2B5EF4-FFF2-40B4-BE49-F238E27FC236}">
                    <a16:creationId xmlns:a16="http://schemas.microsoft.com/office/drawing/2014/main" id="{8E64C5F0-246D-403F-943B-840A27C9E784}"/>
                  </a:ext>
                </a:extLst>
              </p:cNvPr>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32">
                <a:extLst>
                  <a:ext uri="{FF2B5EF4-FFF2-40B4-BE49-F238E27FC236}">
                    <a16:creationId xmlns:a16="http://schemas.microsoft.com/office/drawing/2014/main" id="{3AC85726-6DED-40E2-A555-3AB9B224438D}"/>
                  </a:ext>
                </a:extLst>
              </p:cNvPr>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33">
                <a:extLst>
                  <a:ext uri="{FF2B5EF4-FFF2-40B4-BE49-F238E27FC236}">
                    <a16:creationId xmlns:a16="http://schemas.microsoft.com/office/drawing/2014/main" id="{54079EEC-F572-4AA8-8517-43B349E4A2AB}"/>
                  </a:ext>
                </a:extLst>
              </p:cNvPr>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Rectangle 834">
                <a:extLst>
                  <a:ext uri="{FF2B5EF4-FFF2-40B4-BE49-F238E27FC236}">
                    <a16:creationId xmlns:a16="http://schemas.microsoft.com/office/drawing/2014/main" id="{8BB660AF-D079-4810-BDEE-984892A50F4F}"/>
                  </a:ext>
                </a:extLst>
              </p:cNvPr>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 name="Freeform 835">
                <a:extLst>
                  <a:ext uri="{FF2B5EF4-FFF2-40B4-BE49-F238E27FC236}">
                    <a16:creationId xmlns:a16="http://schemas.microsoft.com/office/drawing/2014/main" id="{714D7235-2EE1-4578-8579-6DA3EC8937E1}"/>
                  </a:ext>
                </a:extLst>
              </p:cNvPr>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Rectangle 836">
                <a:extLst>
                  <a:ext uri="{FF2B5EF4-FFF2-40B4-BE49-F238E27FC236}">
                    <a16:creationId xmlns:a16="http://schemas.microsoft.com/office/drawing/2014/main" id="{884980CC-8B46-4452-AA8A-241AC98C5B9E}"/>
                  </a:ext>
                </a:extLst>
              </p:cNvPr>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 name="Rectangle 837">
                <a:extLst>
                  <a:ext uri="{FF2B5EF4-FFF2-40B4-BE49-F238E27FC236}">
                    <a16:creationId xmlns:a16="http://schemas.microsoft.com/office/drawing/2014/main" id="{10B5A6B7-48FA-449B-AE00-1D00C98AD18F}"/>
                  </a:ext>
                </a:extLst>
              </p:cNvPr>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838">
                <a:extLst>
                  <a:ext uri="{FF2B5EF4-FFF2-40B4-BE49-F238E27FC236}">
                    <a16:creationId xmlns:a16="http://schemas.microsoft.com/office/drawing/2014/main" id="{D6A5BAA4-BBF1-41FC-B5EF-8134993BDB10}"/>
                  </a:ext>
                </a:extLst>
              </p:cNvPr>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Rectangle 839">
                <a:extLst>
                  <a:ext uri="{FF2B5EF4-FFF2-40B4-BE49-F238E27FC236}">
                    <a16:creationId xmlns:a16="http://schemas.microsoft.com/office/drawing/2014/main" id="{A3E68576-97A5-4B66-8A72-E1D1135908CE}"/>
                  </a:ext>
                </a:extLst>
              </p:cNvPr>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3" name="Rectangle 840">
                <a:extLst>
                  <a:ext uri="{FF2B5EF4-FFF2-40B4-BE49-F238E27FC236}">
                    <a16:creationId xmlns:a16="http://schemas.microsoft.com/office/drawing/2014/main" id="{EE3B69A9-1064-4CBE-A06E-4D5A4155DE0C}"/>
                  </a:ext>
                </a:extLst>
              </p:cNvPr>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 name="Freeform 841">
                <a:extLst>
                  <a:ext uri="{FF2B5EF4-FFF2-40B4-BE49-F238E27FC236}">
                    <a16:creationId xmlns:a16="http://schemas.microsoft.com/office/drawing/2014/main" id="{4815E26D-5656-4640-936D-3A5AF5DDAA84}"/>
                  </a:ext>
                </a:extLst>
              </p:cNvPr>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42">
                <a:extLst>
                  <a:ext uri="{FF2B5EF4-FFF2-40B4-BE49-F238E27FC236}">
                    <a16:creationId xmlns:a16="http://schemas.microsoft.com/office/drawing/2014/main" id="{5C1610F7-D021-406F-86C1-F2CC60853678}"/>
                  </a:ext>
                </a:extLst>
              </p:cNvPr>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43">
                <a:extLst>
                  <a:ext uri="{FF2B5EF4-FFF2-40B4-BE49-F238E27FC236}">
                    <a16:creationId xmlns:a16="http://schemas.microsoft.com/office/drawing/2014/main" id="{E6E2005F-8D8B-446F-A318-81455D9DE495}"/>
                  </a:ext>
                </a:extLst>
              </p:cNvPr>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44">
                <a:extLst>
                  <a:ext uri="{FF2B5EF4-FFF2-40B4-BE49-F238E27FC236}">
                    <a16:creationId xmlns:a16="http://schemas.microsoft.com/office/drawing/2014/main" id="{C880AB34-FB3B-4D20-B65F-81842356318A}"/>
                  </a:ext>
                </a:extLst>
              </p:cNvPr>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45">
                <a:extLst>
                  <a:ext uri="{FF2B5EF4-FFF2-40B4-BE49-F238E27FC236}">
                    <a16:creationId xmlns:a16="http://schemas.microsoft.com/office/drawing/2014/main" id="{692F98D7-C24D-4ABA-8222-A2A3F4FBD0CF}"/>
                  </a:ext>
                </a:extLst>
              </p:cNvPr>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46">
                <a:extLst>
                  <a:ext uri="{FF2B5EF4-FFF2-40B4-BE49-F238E27FC236}">
                    <a16:creationId xmlns:a16="http://schemas.microsoft.com/office/drawing/2014/main" id="{877CD7F4-8677-40D0-A673-6423778D1756}"/>
                  </a:ext>
                </a:extLst>
              </p:cNvPr>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47">
                <a:extLst>
                  <a:ext uri="{FF2B5EF4-FFF2-40B4-BE49-F238E27FC236}">
                    <a16:creationId xmlns:a16="http://schemas.microsoft.com/office/drawing/2014/main" id="{8C589116-1D07-41CC-B2C7-0088ECF858F3}"/>
                  </a:ext>
                </a:extLst>
              </p:cNvPr>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48">
                <a:extLst>
                  <a:ext uri="{FF2B5EF4-FFF2-40B4-BE49-F238E27FC236}">
                    <a16:creationId xmlns:a16="http://schemas.microsoft.com/office/drawing/2014/main" id="{CB056D3D-FFFD-42AD-B4E2-9ADD41C77DC4}"/>
                  </a:ext>
                </a:extLst>
              </p:cNvPr>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49">
                <a:extLst>
                  <a:ext uri="{FF2B5EF4-FFF2-40B4-BE49-F238E27FC236}">
                    <a16:creationId xmlns:a16="http://schemas.microsoft.com/office/drawing/2014/main" id="{D49ABA3F-223F-4054-A1F8-D11713D01350}"/>
                  </a:ext>
                </a:extLst>
              </p:cNvPr>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Rectangle 850">
                <a:extLst>
                  <a:ext uri="{FF2B5EF4-FFF2-40B4-BE49-F238E27FC236}">
                    <a16:creationId xmlns:a16="http://schemas.microsoft.com/office/drawing/2014/main" id="{C7F176CE-DD91-4F46-BEF7-45C7356DD1E0}"/>
                  </a:ext>
                </a:extLst>
              </p:cNvPr>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Freeform 851">
                <a:extLst>
                  <a:ext uri="{FF2B5EF4-FFF2-40B4-BE49-F238E27FC236}">
                    <a16:creationId xmlns:a16="http://schemas.microsoft.com/office/drawing/2014/main" id="{DDEA7DB3-FC49-42E5-B1C3-4EDF597B3AA0}"/>
                  </a:ext>
                </a:extLst>
              </p:cNvPr>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52">
                <a:extLst>
                  <a:ext uri="{FF2B5EF4-FFF2-40B4-BE49-F238E27FC236}">
                    <a16:creationId xmlns:a16="http://schemas.microsoft.com/office/drawing/2014/main" id="{0BE5CF28-EB4F-4C7E-88DE-1B7CA1F20EA9}"/>
                  </a:ext>
                </a:extLst>
              </p:cNvPr>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53">
                <a:extLst>
                  <a:ext uri="{FF2B5EF4-FFF2-40B4-BE49-F238E27FC236}">
                    <a16:creationId xmlns:a16="http://schemas.microsoft.com/office/drawing/2014/main" id="{BDBD5B59-ECAA-4743-9FB9-544BB76989AE}"/>
                  </a:ext>
                </a:extLst>
              </p:cNvPr>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54">
                <a:extLst>
                  <a:ext uri="{FF2B5EF4-FFF2-40B4-BE49-F238E27FC236}">
                    <a16:creationId xmlns:a16="http://schemas.microsoft.com/office/drawing/2014/main" id="{A1894F2D-A8D5-43BA-81E5-22FD8EE947CC}"/>
                  </a:ext>
                </a:extLst>
              </p:cNvPr>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55">
                <a:extLst>
                  <a:ext uri="{FF2B5EF4-FFF2-40B4-BE49-F238E27FC236}">
                    <a16:creationId xmlns:a16="http://schemas.microsoft.com/office/drawing/2014/main" id="{FFF38393-1F1F-4BE9-813A-48053C217C32}"/>
                  </a:ext>
                </a:extLst>
              </p:cNvPr>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56">
                <a:extLst>
                  <a:ext uri="{FF2B5EF4-FFF2-40B4-BE49-F238E27FC236}">
                    <a16:creationId xmlns:a16="http://schemas.microsoft.com/office/drawing/2014/main" id="{E226CDAF-F5EB-407E-A4F9-AC6B0204C908}"/>
                  </a:ext>
                </a:extLst>
              </p:cNvPr>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57">
                <a:extLst>
                  <a:ext uri="{FF2B5EF4-FFF2-40B4-BE49-F238E27FC236}">
                    <a16:creationId xmlns:a16="http://schemas.microsoft.com/office/drawing/2014/main" id="{AD997B8A-33E9-4723-AF33-B1077D3E9489}"/>
                  </a:ext>
                </a:extLst>
              </p:cNvPr>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58">
                <a:extLst>
                  <a:ext uri="{FF2B5EF4-FFF2-40B4-BE49-F238E27FC236}">
                    <a16:creationId xmlns:a16="http://schemas.microsoft.com/office/drawing/2014/main" id="{72C3B5B5-9DB6-47A9-B3E4-5156AC9C560D}"/>
                  </a:ext>
                </a:extLst>
              </p:cNvPr>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859">
                <a:extLst>
                  <a:ext uri="{FF2B5EF4-FFF2-40B4-BE49-F238E27FC236}">
                    <a16:creationId xmlns:a16="http://schemas.microsoft.com/office/drawing/2014/main" id="{755565F9-E206-4317-A184-3F5FF9602D03}"/>
                  </a:ext>
                </a:extLst>
              </p:cNvPr>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860">
                <a:extLst>
                  <a:ext uri="{FF2B5EF4-FFF2-40B4-BE49-F238E27FC236}">
                    <a16:creationId xmlns:a16="http://schemas.microsoft.com/office/drawing/2014/main" id="{5F170303-14F9-48DA-9EF1-7F67B22E9921}"/>
                  </a:ext>
                </a:extLst>
              </p:cNvPr>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861">
                <a:extLst>
                  <a:ext uri="{FF2B5EF4-FFF2-40B4-BE49-F238E27FC236}">
                    <a16:creationId xmlns:a16="http://schemas.microsoft.com/office/drawing/2014/main" id="{A9CB011A-889B-4477-B0A1-9EEA1F00B57C}"/>
                  </a:ext>
                </a:extLst>
              </p:cNvPr>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862">
                <a:extLst>
                  <a:ext uri="{FF2B5EF4-FFF2-40B4-BE49-F238E27FC236}">
                    <a16:creationId xmlns:a16="http://schemas.microsoft.com/office/drawing/2014/main" id="{1F3EA079-7A04-4035-AC97-3C8A616C4B6B}"/>
                  </a:ext>
                </a:extLst>
              </p:cNvPr>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863">
                <a:extLst>
                  <a:ext uri="{FF2B5EF4-FFF2-40B4-BE49-F238E27FC236}">
                    <a16:creationId xmlns:a16="http://schemas.microsoft.com/office/drawing/2014/main" id="{BF55F03E-1C35-49E1-8578-3D1750085016}"/>
                  </a:ext>
                </a:extLst>
              </p:cNvPr>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864">
                <a:extLst>
                  <a:ext uri="{FF2B5EF4-FFF2-40B4-BE49-F238E27FC236}">
                    <a16:creationId xmlns:a16="http://schemas.microsoft.com/office/drawing/2014/main" id="{87D21EC4-FC3D-45B7-B9F7-68A8105352E5}"/>
                  </a:ext>
                </a:extLst>
              </p:cNvPr>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865">
                <a:extLst>
                  <a:ext uri="{FF2B5EF4-FFF2-40B4-BE49-F238E27FC236}">
                    <a16:creationId xmlns:a16="http://schemas.microsoft.com/office/drawing/2014/main" id="{44FC1048-7108-487A-9C0C-7495B2516474}"/>
                  </a:ext>
                </a:extLst>
              </p:cNvPr>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866">
                <a:extLst>
                  <a:ext uri="{FF2B5EF4-FFF2-40B4-BE49-F238E27FC236}">
                    <a16:creationId xmlns:a16="http://schemas.microsoft.com/office/drawing/2014/main" id="{A0E9E56C-4423-483B-8243-DD377D074DA4}"/>
                  </a:ext>
                </a:extLst>
              </p:cNvPr>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867">
                <a:extLst>
                  <a:ext uri="{FF2B5EF4-FFF2-40B4-BE49-F238E27FC236}">
                    <a16:creationId xmlns:a16="http://schemas.microsoft.com/office/drawing/2014/main" id="{02D6BEA4-8571-40FC-BC7E-40BD01785428}"/>
                  </a:ext>
                </a:extLst>
              </p:cNvPr>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Rectangle 868">
                <a:extLst>
                  <a:ext uri="{FF2B5EF4-FFF2-40B4-BE49-F238E27FC236}">
                    <a16:creationId xmlns:a16="http://schemas.microsoft.com/office/drawing/2014/main" id="{1AA711D7-2BF3-4E69-B9EE-EECF3CB2DAD6}"/>
                  </a:ext>
                </a:extLst>
              </p:cNvPr>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2" name="Freeform 869">
                <a:extLst>
                  <a:ext uri="{FF2B5EF4-FFF2-40B4-BE49-F238E27FC236}">
                    <a16:creationId xmlns:a16="http://schemas.microsoft.com/office/drawing/2014/main" id="{848E517B-649C-4641-ACDC-669050237F10}"/>
                  </a:ext>
                </a:extLst>
              </p:cNvPr>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870">
                <a:extLst>
                  <a:ext uri="{FF2B5EF4-FFF2-40B4-BE49-F238E27FC236}">
                    <a16:creationId xmlns:a16="http://schemas.microsoft.com/office/drawing/2014/main" id="{3AE62D4B-FEF2-4751-AAEE-7B87AB3D5F90}"/>
                  </a:ext>
                </a:extLst>
              </p:cNvPr>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871">
                <a:extLst>
                  <a:ext uri="{FF2B5EF4-FFF2-40B4-BE49-F238E27FC236}">
                    <a16:creationId xmlns:a16="http://schemas.microsoft.com/office/drawing/2014/main" id="{56FE8D48-26A6-4D58-9EB7-377851BFF391}"/>
                  </a:ext>
                </a:extLst>
              </p:cNvPr>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872">
                <a:extLst>
                  <a:ext uri="{FF2B5EF4-FFF2-40B4-BE49-F238E27FC236}">
                    <a16:creationId xmlns:a16="http://schemas.microsoft.com/office/drawing/2014/main" id="{9C283F82-F86F-4CE7-B601-1050D493DC88}"/>
                  </a:ext>
                </a:extLst>
              </p:cNvPr>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873">
                <a:extLst>
                  <a:ext uri="{FF2B5EF4-FFF2-40B4-BE49-F238E27FC236}">
                    <a16:creationId xmlns:a16="http://schemas.microsoft.com/office/drawing/2014/main" id="{52473A1E-B40B-44E1-BCAA-9A17818A31DD}"/>
                  </a:ext>
                </a:extLst>
              </p:cNvPr>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Rectangle 874">
                <a:extLst>
                  <a:ext uri="{FF2B5EF4-FFF2-40B4-BE49-F238E27FC236}">
                    <a16:creationId xmlns:a16="http://schemas.microsoft.com/office/drawing/2014/main" id="{B47BE3FC-E2F6-49EA-8746-0BE445B0CA20}"/>
                  </a:ext>
                </a:extLst>
              </p:cNvPr>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8" name="Freeform 875">
                <a:extLst>
                  <a:ext uri="{FF2B5EF4-FFF2-40B4-BE49-F238E27FC236}">
                    <a16:creationId xmlns:a16="http://schemas.microsoft.com/office/drawing/2014/main" id="{D8BE3718-F435-46E9-B500-A2653A1C88C4}"/>
                  </a:ext>
                </a:extLst>
              </p:cNvPr>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76">
                <a:extLst>
                  <a:ext uri="{FF2B5EF4-FFF2-40B4-BE49-F238E27FC236}">
                    <a16:creationId xmlns:a16="http://schemas.microsoft.com/office/drawing/2014/main" id="{6045497B-75EE-4E0B-B562-023ED9C2E8AE}"/>
                  </a:ext>
                </a:extLst>
              </p:cNvPr>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877">
                <a:extLst>
                  <a:ext uri="{FF2B5EF4-FFF2-40B4-BE49-F238E27FC236}">
                    <a16:creationId xmlns:a16="http://schemas.microsoft.com/office/drawing/2014/main" id="{A64B7293-D18F-4056-94CA-EB02786F067D}"/>
                  </a:ext>
                </a:extLst>
              </p:cNvPr>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78">
                <a:extLst>
                  <a:ext uri="{FF2B5EF4-FFF2-40B4-BE49-F238E27FC236}">
                    <a16:creationId xmlns:a16="http://schemas.microsoft.com/office/drawing/2014/main" id="{9236534B-D8A4-4428-B589-B79AB508F5C5}"/>
                  </a:ext>
                </a:extLst>
              </p:cNvPr>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879">
                <a:extLst>
                  <a:ext uri="{FF2B5EF4-FFF2-40B4-BE49-F238E27FC236}">
                    <a16:creationId xmlns:a16="http://schemas.microsoft.com/office/drawing/2014/main" id="{1D1E3788-E3BE-4E94-A9F7-58DFE3BE7C5F}"/>
                  </a:ext>
                </a:extLst>
              </p:cNvPr>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80">
                <a:extLst>
                  <a:ext uri="{FF2B5EF4-FFF2-40B4-BE49-F238E27FC236}">
                    <a16:creationId xmlns:a16="http://schemas.microsoft.com/office/drawing/2014/main" id="{1AAFD4BE-5064-475B-B693-7A48691D5B56}"/>
                  </a:ext>
                </a:extLst>
              </p:cNvPr>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881">
                <a:extLst>
                  <a:ext uri="{FF2B5EF4-FFF2-40B4-BE49-F238E27FC236}">
                    <a16:creationId xmlns:a16="http://schemas.microsoft.com/office/drawing/2014/main" id="{B2722CF2-A15A-424E-89B8-4487A8523F62}"/>
                  </a:ext>
                </a:extLst>
              </p:cNvPr>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882">
                <a:extLst>
                  <a:ext uri="{FF2B5EF4-FFF2-40B4-BE49-F238E27FC236}">
                    <a16:creationId xmlns:a16="http://schemas.microsoft.com/office/drawing/2014/main" id="{50B5037E-344C-40A4-BD97-228FF78DBEF3}"/>
                  </a:ext>
                </a:extLst>
              </p:cNvPr>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883">
                <a:extLst>
                  <a:ext uri="{FF2B5EF4-FFF2-40B4-BE49-F238E27FC236}">
                    <a16:creationId xmlns:a16="http://schemas.microsoft.com/office/drawing/2014/main" id="{0DD4ADF0-C6DC-4026-A7E0-5845A96346A3}"/>
                  </a:ext>
                </a:extLst>
              </p:cNvPr>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84">
                <a:extLst>
                  <a:ext uri="{FF2B5EF4-FFF2-40B4-BE49-F238E27FC236}">
                    <a16:creationId xmlns:a16="http://schemas.microsoft.com/office/drawing/2014/main" id="{541720D4-344E-4DAD-A8F8-1840E5CCFACA}"/>
                  </a:ext>
                </a:extLst>
              </p:cNvPr>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a:extLst>
                <a:ext uri="{FF2B5EF4-FFF2-40B4-BE49-F238E27FC236}">
                  <a16:creationId xmlns:a16="http://schemas.microsoft.com/office/drawing/2014/main" id="{8F1E714C-C2BF-43FC-B28F-2230080F0DD3}"/>
                </a:ext>
              </a:extLst>
            </p:cNvPr>
            <p:cNvGrpSpPr/>
            <p:nvPr/>
          </p:nvGrpSpPr>
          <p:grpSpPr>
            <a:xfrm>
              <a:off x="2257214" y="3153007"/>
              <a:ext cx="672141" cy="1957394"/>
              <a:chOff x="5162550" y="368300"/>
              <a:chExt cx="1866900" cy="5436746"/>
            </a:xfrm>
            <a:solidFill>
              <a:schemeClr val="bg1"/>
            </a:solidFill>
            <a:effectLst>
              <a:outerShdw blurRad="127000" dist="50800" dir="2700000" algn="tl" rotWithShape="0">
                <a:prstClr val="black">
                  <a:alpha val="30000"/>
                </a:prstClr>
              </a:outerShdw>
            </a:effectLst>
          </p:grpSpPr>
          <p:sp>
            <p:nvSpPr>
              <p:cNvPr id="27" name="任意多边形 36">
                <a:extLst>
                  <a:ext uri="{FF2B5EF4-FFF2-40B4-BE49-F238E27FC236}">
                    <a16:creationId xmlns:a16="http://schemas.microsoft.com/office/drawing/2014/main" id="{9FC47A36-F958-47EA-B6DF-C145E29EE6F1}"/>
                  </a:ext>
                </a:extLst>
              </p:cNvPr>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37">
                <a:extLst>
                  <a:ext uri="{FF2B5EF4-FFF2-40B4-BE49-F238E27FC236}">
                    <a16:creationId xmlns:a16="http://schemas.microsoft.com/office/drawing/2014/main" id="{9BCDC6C9-08E9-4AE3-B445-130BA77D7F69}"/>
                  </a:ext>
                </a:extLst>
              </p:cNvPr>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38">
                <a:extLst>
                  <a:ext uri="{FF2B5EF4-FFF2-40B4-BE49-F238E27FC236}">
                    <a16:creationId xmlns:a16="http://schemas.microsoft.com/office/drawing/2014/main" id="{1C02D9CE-94BD-4A91-871B-87ED1EAAE4B8}"/>
                  </a:ext>
                </a:extLst>
              </p:cNvPr>
              <p:cNvSpPr/>
              <p:nvPr/>
            </p:nvSpPr>
            <p:spPr>
              <a:xfrm flipV="1">
                <a:off x="6010155" y="2865786"/>
                <a:ext cx="171690" cy="1081000"/>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圆角矩形 21">
              <a:extLst>
                <a:ext uri="{FF2B5EF4-FFF2-40B4-BE49-F238E27FC236}">
                  <a16:creationId xmlns:a16="http://schemas.microsoft.com/office/drawing/2014/main" id="{075301B6-81CD-4F1D-8948-EB6146EDD8AC}"/>
                </a:ext>
              </a:extLst>
            </p:cNvPr>
            <p:cNvSpPr/>
            <p:nvPr/>
          </p:nvSpPr>
          <p:spPr>
            <a:xfrm>
              <a:off x="1935232" y="3493960"/>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圆角矩形 22">
              <a:extLst>
                <a:ext uri="{FF2B5EF4-FFF2-40B4-BE49-F238E27FC236}">
                  <a16:creationId xmlns:a16="http://schemas.microsoft.com/office/drawing/2014/main" id="{D96A523E-5CD2-46CE-9B28-E2A88DBFDEC3}"/>
                </a:ext>
              </a:extLst>
            </p:cNvPr>
            <p:cNvSpPr/>
            <p:nvPr/>
          </p:nvSpPr>
          <p:spPr>
            <a:xfrm rot="2700000">
              <a:off x="2101004" y="3093748"/>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圆角矩形 23">
              <a:extLst>
                <a:ext uri="{FF2B5EF4-FFF2-40B4-BE49-F238E27FC236}">
                  <a16:creationId xmlns:a16="http://schemas.microsoft.com/office/drawing/2014/main" id="{C802CA99-7741-412A-A215-76AAC14374B1}"/>
                </a:ext>
              </a:extLst>
            </p:cNvPr>
            <p:cNvSpPr/>
            <p:nvPr/>
          </p:nvSpPr>
          <p:spPr>
            <a:xfrm rot="5400000">
              <a:off x="2501215" y="2927975"/>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圆角矩形 24">
              <a:extLst>
                <a:ext uri="{FF2B5EF4-FFF2-40B4-BE49-F238E27FC236}">
                  <a16:creationId xmlns:a16="http://schemas.microsoft.com/office/drawing/2014/main" id="{C84242A8-3992-4FDF-B344-18078CAE9EFE}"/>
                </a:ext>
              </a:extLst>
            </p:cNvPr>
            <p:cNvSpPr/>
            <p:nvPr/>
          </p:nvSpPr>
          <p:spPr>
            <a:xfrm rot="8100000">
              <a:off x="2901426" y="3093748"/>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圆角矩形 26">
              <a:extLst>
                <a:ext uri="{FF2B5EF4-FFF2-40B4-BE49-F238E27FC236}">
                  <a16:creationId xmlns:a16="http://schemas.microsoft.com/office/drawing/2014/main" id="{51443463-7633-44FF-857A-9D7C0CE6DFCE}"/>
                </a:ext>
              </a:extLst>
            </p:cNvPr>
            <p:cNvSpPr/>
            <p:nvPr/>
          </p:nvSpPr>
          <p:spPr>
            <a:xfrm rot="10800000">
              <a:off x="3067199" y="3493960"/>
              <a:ext cx="189879" cy="63072"/>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8" name="组合 17">
              <a:extLst>
                <a:ext uri="{FF2B5EF4-FFF2-40B4-BE49-F238E27FC236}">
                  <a16:creationId xmlns:a16="http://schemas.microsoft.com/office/drawing/2014/main" id="{1BBA4045-E65F-4275-A048-F59951510F1E}"/>
                </a:ext>
              </a:extLst>
            </p:cNvPr>
            <p:cNvGrpSpPr/>
            <p:nvPr/>
          </p:nvGrpSpPr>
          <p:grpSpPr>
            <a:xfrm>
              <a:off x="2403617" y="3220785"/>
              <a:ext cx="379379" cy="527147"/>
              <a:chOff x="3932746" y="2019238"/>
              <a:chExt cx="412048" cy="572542"/>
            </a:xfrm>
          </p:grpSpPr>
          <p:sp>
            <p:nvSpPr>
              <p:cNvPr id="19" name="任意多边形 28">
                <a:extLst>
                  <a:ext uri="{FF2B5EF4-FFF2-40B4-BE49-F238E27FC236}">
                    <a16:creationId xmlns:a16="http://schemas.microsoft.com/office/drawing/2014/main" id="{47870BE5-4363-421A-8B9C-09ECD1C7D2B6}"/>
                  </a:ext>
                </a:extLst>
              </p:cNvPr>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29">
                <a:extLst>
                  <a:ext uri="{FF2B5EF4-FFF2-40B4-BE49-F238E27FC236}">
                    <a16:creationId xmlns:a16="http://schemas.microsoft.com/office/drawing/2014/main" id="{A831DCBC-CE40-4E25-85DC-94D63AD1F188}"/>
                  </a:ext>
                </a:extLst>
              </p:cNvPr>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a:extLst>
                  <a:ext uri="{FF2B5EF4-FFF2-40B4-BE49-F238E27FC236}">
                    <a16:creationId xmlns:a16="http://schemas.microsoft.com/office/drawing/2014/main" id="{CABB1B52-9553-46F7-B2FD-2AF024A4DE28}"/>
                  </a:ext>
                </a:extLst>
              </p:cNvPr>
              <p:cNvGrpSpPr/>
              <p:nvPr/>
            </p:nvGrpSpPr>
            <p:grpSpPr>
              <a:xfrm>
                <a:off x="3932746" y="2019238"/>
                <a:ext cx="359524" cy="359526"/>
                <a:chOff x="1325410" y="1372730"/>
                <a:chExt cx="1251559" cy="1251561"/>
              </a:xfrm>
              <a:effectLst>
                <a:outerShdw blurRad="76200" dist="38100" dir="2700000" algn="tl" rotWithShape="0">
                  <a:prstClr val="black">
                    <a:alpha val="40000"/>
                  </a:prstClr>
                </a:outerShdw>
              </a:effectLst>
            </p:grpSpPr>
            <p:sp>
              <p:nvSpPr>
                <p:cNvPr id="23" name="任意多边形 32">
                  <a:extLst>
                    <a:ext uri="{FF2B5EF4-FFF2-40B4-BE49-F238E27FC236}">
                      <a16:creationId xmlns:a16="http://schemas.microsoft.com/office/drawing/2014/main" id="{FF9A614E-2034-44C2-A624-743CB3DC87A7}"/>
                    </a:ext>
                  </a:extLst>
                </p:cNvPr>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33">
                  <a:extLst>
                    <a:ext uri="{FF2B5EF4-FFF2-40B4-BE49-F238E27FC236}">
                      <a16:creationId xmlns:a16="http://schemas.microsoft.com/office/drawing/2014/main" id="{F8DE7CFA-77CA-4244-8437-8F73254DDEAF}"/>
                    </a:ext>
                  </a:extLst>
                </p:cNvPr>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任意多边形 34">
                  <a:extLst>
                    <a:ext uri="{FF2B5EF4-FFF2-40B4-BE49-F238E27FC236}">
                      <a16:creationId xmlns:a16="http://schemas.microsoft.com/office/drawing/2014/main" id="{D616154B-6589-4CA6-BA69-ECA5D200DA70}"/>
                    </a:ext>
                  </a:extLst>
                </p:cNvPr>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A40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35">
                  <a:extLst>
                    <a:ext uri="{FF2B5EF4-FFF2-40B4-BE49-F238E27FC236}">
                      <a16:creationId xmlns:a16="http://schemas.microsoft.com/office/drawing/2014/main" id="{27D58FE4-7B42-4057-97F8-80A67E25F3CF}"/>
                    </a:ext>
                  </a:extLst>
                </p:cNvPr>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1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椭圆 21">
                <a:extLst>
                  <a:ext uri="{FF2B5EF4-FFF2-40B4-BE49-F238E27FC236}">
                    <a16:creationId xmlns:a16="http://schemas.microsoft.com/office/drawing/2014/main" id="{457663DC-5343-48F3-B9C0-CE18EC31D415}"/>
                  </a:ext>
                </a:extLst>
              </p:cNvPr>
              <p:cNvSpPr/>
              <p:nvPr/>
            </p:nvSpPr>
            <p:spPr>
              <a:xfrm rot="1860000">
                <a:off x="4135467" y="2301762"/>
                <a:ext cx="9909" cy="99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34" name="组合 233">
            <a:extLst>
              <a:ext uri="{FF2B5EF4-FFF2-40B4-BE49-F238E27FC236}">
                <a16:creationId xmlns:a16="http://schemas.microsoft.com/office/drawing/2014/main" id="{8DDC02F0-6CFF-49D9-83E3-0517FD20F902}"/>
              </a:ext>
            </a:extLst>
          </p:cNvPr>
          <p:cNvGrpSpPr/>
          <p:nvPr/>
        </p:nvGrpSpPr>
        <p:grpSpPr>
          <a:xfrm>
            <a:off x="5683558" y="2382614"/>
            <a:ext cx="3956908" cy="4068657"/>
            <a:chOff x="5683558" y="2382614"/>
            <a:chExt cx="3956908" cy="4068657"/>
          </a:xfrm>
        </p:grpSpPr>
        <p:sp>
          <p:nvSpPr>
            <p:cNvPr id="183" name="文本框 182">
              <a:extLst>
                <a:ext uri="{FF2B5EF4-FFF2-40B4-BE49-F238E27FC236}">
                  <a16:creationId xmlns:a16="http://schemas.microsoft.com/office/drawing/2014/main" id="{1085F65E-713C-41A5-920A-CE3A48317477}"/>
                </a:ext>
              </a:extLst>
            </p:cNvPr>
            <p:cNvSpPr txBox="1"/>
            <p:nvPr/>
          </p:nvSpPr>
          <p:spPr>
            <a:xfrm>
              <a:off x="5831327" y="2988326"/>
              <a:ext cx="1524776" cy="492443"/>
            </a:xfrm>
            <a:prstGeom prst="rect">
              <a:avLst/>
            </a:prstGeom>
            <a:noFill/>
            <a:effectLst/>
          </p:spPr>
          <p:txBody>
            <a:bodyPr wrap="none" rtlCol="0">
              <a:spAutoFit/>
            </a:bodyPr>
            <a:lstStyle/>
            <a:p>
              <a:r>
                <a:rPr lang="zh-CN" altLang="en-US" sz="2500" dirty="0">
                  <a:solidFill>
                    <a:schemeClr val="tx1">
                      <a:lumMod val="95000"/>
                      <a:lumOff val="5000"/>
                    </a:schemeClr>
                  </a:solidFill>
                  <a:latin typeface="微软雅黑" panose="020B0503020204020204" pitchFamily="34" charset="-122"/>
                  <a:ea typeface="微软雅黑" panose="020B0503020204020204" pitchFamily="34" charset="-122"/>
                </a:rPr>
                <a:t>工作目标</a:t>
              </a:r>
              <a:endParaRPr lang="en-US" altLang="zh-CN" sz="25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0" name="文本框 189">
              <a:extLst>
                <a:ext uri="{FF2B5EF4-FFF2-40B4-BE49-F238E27FC236}">
                  <a16:creationId xmlns:a16="http://schemas.microsoft.com/office/drawing/2014/main" id="{6BBD1B85-725F-4024-97D9-258AC243710A}"/>
                </a:ext>
              </a:extLst>
            </p:cNvPr>
            <p:cNvSpPr txBox="1"/>
            <p:nvPr/>
          </p:nvSpPr>
          <p:spPr>
            <a:xfrm>
              <a:off x="5840045" y="2382614"/>
              <a:ext cx="1524776" cy="492443"/>
            </a:xfrm>
            <a:prstGeom prst="rect">
              <a:avLst/>
            </a:prstGeom>
            <a:noFill/>
            <a:effectLst/>
          </p:spPr>
          <p:txBody>
            <a:bodyPr wrap="none" rtlCol="0">
              <a:spAutoFit/>
            </a:bodyPr>
            <a:lstStyle/>
            <a:p>
              <a:r>
                <a:rPr lang="zh-CN" altLang="en-US" sz="2500" dirty="0">
                  <a:solidFill>
                    <a:schemeClr val="tx1">
                      <a:lumMod val="95000"/>
                      <a:lumOff val="5000"/>
                    </a:schemeClr>
                  </a:solidFill>
                  <a:latin typeface="微软雅黑" panose="020B0503020204020204" pitchFamily="34" charset="-122"/>
                  <a:ea typeface="微软雅黑" panose="020B0503020204020204" pitchFamily="34" charset="-122"/>
                </a:rPr>
                <a:t>指导思想</a:t>
              </a:r>
              <a:endParaRPr lang="en-US" altLang="zh-CN" sz="25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9" name="文本框 198">
              <a:extLst>
                <a:ext uri="{FF2B5EF4-FFF2-40B4-BE49-F238E27FC236}">
                  <a16:creationId xmlns:a16="http://schemas.microsoft.com/office/drawing/2014/main" id="{31CBED85-BE5F-4443-9539-FB64B9D5E07B}"/>
                </a:ext>
              </a:extLst>
            </p:cNvPr>
            <p:cNvSpPr txBox="1"/>
            <p:nvPr/>
          </p:nvSpPr>
          <p:spPr>
            <a:xfrm>
              <a:off x="5843183" y="4199688"/>
              <a:ext cx="1524776" cy="492443"/>
            </a:xfrm>
            <a:prstGeom prst="rect">
              <a:avLst/>
            </a:prstGeom>
            <a:noFill/>
            <a:effectLst/>
          </p:spPr>
          <p:txBody>
            <a:bodyPr wrap="none" rtlCol="0">
              <a:spAutoFit/>
            </a:bodyPr>
            <a:lstStyle/>
            <a:p>
              <a:r>
                <a:rPr lang="zh-CN" altLang="en-US" sz="2500" dirty="0">
                  <a:solidFill>
                    <a:schemeClr val="tx1">
                      <a:lumMod val="95000"/>
                      <a:lumOff val="5000"/>
                    </a:schemeClr>
                  </a:solidFill>
                  <a:latin typeface="微软雅黑" panose="020B0503020204020204" pitchFamily="34" charset="-122"/>
                  <a:ea typeface="微软雅黑" panose="020B0503020204020204" pitchFamily="34" charset="-122"/>
                </a:rPr>
                <a:t>组织实施</a:t>
              </a:r>
              <a:endParaRPr lang="en-US" altLang="zh-CN" sz="25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0" name="文本框 199">
              <a:extLst>
                <a:ext uri="{FF2B5EF4-FFF2-40B4-BE49-F238E27FC236}">
                  <a16:creationId xmlns:a16="http://schemas.microsoft.com/office/drawing/2014/main" id="{C599FB28-5F91-47B7-A684-6B3CA573A365}"/>
                </a:ext>
              </a:extLst>
            </p:cNvPr>
            <p:cNvSpPr txBox="1"/>
            <p:nvPr/>
          </p:nvSpPr>
          <p:spPr>
            <a:xfrm>
              <a:off x="5828204" y="4786022"/>
              <a:ext cx="3775393" cy="477054"/>
            </a:xfrm>
            <a:prstGeom prst="rect">
              <a:avLst/>
            </a:prstGeom>
            <a:noFill/>
            <a:effectLst/>
          </p:spPr>
          <p:txBody>
            <a:bodyPr wrap="none" rtlCol="0">
              <a:spAutoFit/>
            </a:bodyPr>
            <a:lstStyle/>
            <a:p>
              <a:pPr algn="ctr"/>
              <a:r>
                <a:rPr lang="zh-CN" altLang="en-US" sz="2500" dirty="0">
                  <a:solidFill>
                    <a:schemeClr val="tx1">
                      <a:lumMod val="95000"/>
                      <a:lumOff val="5000"/>
                    </a:schemeClr>
                  </a:solidFill>
                  <a:latin typeface="微软雅黑" panose="020B0503020204020204" pitchFamily="34" charset="-122"/>
                  <a:ea typeface="微软雅黑" panose="020B0503020204020204" pitchFamily="34" charset="-122"/>
                </a:rPr>
                <a:t>保障措施</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（奖惩、问责、保障）</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1" name="文本框 200">
              <a:extLst>
                <a:ext uri="{FF2B5EF4-FFF2-40B4-BE49-F238E27FC236}">
                  <a16:creationId xmlns:a16="http://schemas.microsoft.com/office/drawing/2014/main" id="{34CE8D24-371D-4F54-943F-A8ACE7332E33}"/>
                </a:ext>
              </a:extLst>
            </p:cNvPr>
            <p:cNvSpPr txBox="1"/>
            <p:nvPr/>
          </p:nvSpPr>
          <p:spPr>
            <a:xfrm>
              <a:off x="5863351" y="5351812"/>
              <a:ext cx="2852063" cy="477054"/>
            </a:xfrm>
            <a:prstGeom prst="rect">
              <a:avLst/>
            </a:prstGeom>
            <a:noFill/>
            <a:effectLst/>
          </p:spPr>
          <p:txBody>
            <a:bodyPr wrap="none" rtlCol="0">
              <a:spAutoFit/>
            </a:bodyPr>
            <a:lstStyle/>
            <a:p>
              <a:pPr algn="ctr"/>
              <a:r>
                <a:rPr lang="zh-CN" altLang="en-US" sz="2500" dirty="0">
                  <a:solidFill>
                    <a:schemeClr val="tx1">
                      <a:lumMod val="95000"/>
                      <a:lumOff val="5000"/>
                    </a:schemeClr>
                  </a:solidFill>
                  <a:latin typeface="微软雅黑" panose="020B0503020204020204" pitchFamily="34" charset="-122"/>
                  <a:ea typeface="微软雅黑" panose="020B0503020204020204" pitchFamily="34" charset="-122"/>
                </a:rPr>
                <a:t>工作进程</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（时间节点）</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7" name="文本框 206">
              <a:extLst>
                <a:ext uri="{FF2B5EF4-FFF2-40B4-BE49-F238E27FC236}">
                  <a16:creationId xmlns:a16="http://schemas.microsoft.com/office/drawing/2014/main" id="{1F2CD47C-5903-4BF7-A8F3-43B9809DD20F}"/>
                </a:ext>
              </a:extLst>
            </p:cNvPr>
            <p:cNvSpPr txBox="1"/>
            <p:nvPr/>
          </p:nvSpPr>
          <p:spPr>
            <a:xfrm>
              <a:off x="5840045" y="3604273"/>
              <a:ext cx="1524776" cy="492443"/>
            </a:xfrm>
            <a:prstGeom prst="rect">
              <a:avLst/>
            </a:prstGeom>
            <a:noFill/>
            <a:effectLst/>
          </p:spPr>
          <p:txBody>
            <a:bodyPr wrap="none" rtlCol="0">
              <a:spAutoFit/>
            </a:bodyPr>
            <a:lstStyle/>
            <a:p>
              <a:r>
                <a:rPr lang="zh-CN" altLang="en-US" sz="2500" dirty="0">
                  <a:solidFill>
                    <a:schemeClr val="tx1">
                      <a:lumMod val="95000"/>
                      <a:lumOff val="5000"/>
                    </a:schemeClr>
                  </a:solidFill>
                  <a:latin typeface="微软雅黑" panose="020B0503020204020204" pitchFamily="34" charset="-122"/>
                  <a:ea typeface="微软雅黑" panose="020B0503020204020204" pitchFamily="34" charset="-122"/>
                </a:rPr>
                <a:t>主要任务</a:t>
              </a:r>
              <a:endParaRPr lang="en-US" altLang="zh-CN" sz="25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3" name="矩形 212">
              <a:extLst>
                <a:ext uri="{FF2B5EF4-FFF2-40B4-BE49-F238E27FC236}">
                  <a16:creationId xmlns:a16="http://schemas.microsoft.com/office/drawing/2014/main" id="{A91ECB62-05D8-4638-8943-859A1DCDC69F}"/>
                </a:ext>
              </a:extLst>
            </p:cNvPr>
            <p:cNvSpPr/>
            <p:nvPr/>
          </p:nvSpPr>
          <p:spPr>
            <a:xfrm>
              <a:off x="5683558" y="5897273"/>
              <a:ext cx="3956908" cy="553998"/>
            </a:xfrm>
            <a:prstGeom prst="rect">
              <a:avLst/>
            </a:prstGeom>
          </p:spPr>
          <p:txBody>
            <a:bodyPr wrap="square">
              <a:spAutoFit/>
            </a:bodyPr>
            <a:lstStyle/>
            <a:p>
              <a:pPr eaLnBrk="0" fontAlgn="base" hangingPunct="0">
                <a:lnSpc>
                  <a:spcPct val="120000"/>
                </a:lnSpc>
                <a:spcAft>
                  <a:spcPct val="0"/>
                </a:spcAft>
                <a:buClr>
                  <a:schemeClr val="accent1"/>
                </a:buClr>
                <a:defRPr/>
              </a:pPr>
              <a:r>
                <a:rPr lang="zh-CN" altLang="en-US" sz="2500" dirty="0">
                  <a:solidFill>
                    <a:schemeClr val="tx1">
                      <a:lumMod val="95000"/>
                      <a:lumOff val="5000"/>
                    </a:schemeClr>
                  </a:solidFill>
                  <a:latin typeface="微软雅黑" panose="020B0503020204020204" pitchFamily="34" charset="-122"/>
                  <a:ea typeface="微软雅黑" panose="020B0503020204020204" pitchFamily="34" charset="-122"/>
                </a:rPr>
                <a:t>（可根据需要增加项目）</a:t>
              </a:r>
              <a:endParaRPr lang="zh-CN" altLang="en-US" sz="2500" dirty="0">
                <a:solidFill>
                  <a:schemeClr val="tx1">
                    <a:lumMod val="95000"/>
                    <a:lumOff val="5000"/>
                  </a:schemeClr>
                </a:solidFill>
                <a:latin typeface="微软雅黑" panose="020B0503020204020204" pitchFamily="34" charset="-122"/>
                <a:ea typeface="微软雅黑" panose="020B0503020204020204" pitchFamily="34" charset="-122"/>
                <a:sym typeface="华文隶书" panose="02010800040101010101" pitchFamily="2" charset="-122"/>
              </a:endParaRPr>
            </a:p>
          </p:txBody>
        </p:sp>
      </p:grpSp>
      <p:pic>
        <p:nvPicPr>
          <p:cNvPr id="214" name="Picture 6" descr="http://down.tutu001.com/d/file/20120320/60beacd94aec5ead406c464464_560.jpg">
            <a:extLst>
              <a:ext uri="{FF2B5EF4-FFF2-40B4-BE49-F238E27FC236}">
                <a16:creationId xmlns:a16="http://schemas.microsoft.com/office/drawing/2014/main" id="{A04C55C9-CBF2-4E8E-86A5-A22EDE96C8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15" name="TextBox 11">
            <a:extLst>
              <a:ext uri="{FF2B5EF4-FFF2-40B4-BE49-F238E27FC236}">
                <a16:creationId xmlns:a16="http://schemas.microsoft.com/office/drawing/2014/main" id="{A496DB07-5982-423D-B284-08DEFA8B9EEE}"/>
              </a:ext>
            </a:extLst>
          </p:cNvPr>
          <p:cNvSpPr txBox="1"/>
          <p:nvPr/>
        </p:nvSpPr>
        <p:spPr>
          <a:xfrm>
            <a:off x="419101" y="293241"/>
            <a:ext cx="588010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二、</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诊改工作的准备</a:t>
            </a:r>
            <a:endParaRPr lang="zh-CN" altLang="en-US" sz="3200" dirty="0">
              <a:solidFill>
                <a:schemeClr val="bg1"/>
              </a:solidFill>
              <a:effectLst>
                <a:outerShdw blurRad="50800" dist="38100" dir="2700000" algn="tl" rotWithShape="0">
                  <a:prstClr val="black">
                    <a:alpha val="40000"/>
                  </a:prstClr>
                </a:outerShdw>
              </a:effectLst>
            </a:endParaRPr>
          </a:p>
        </p:txBody>
      </p:sp>
      <p:sp>
        <p:nvSpPr>
          <p:cNvPr id="217" name="标题 1">
            <a:extLst>
              <a:ext uri="{FF2B5EF4-FFF2-40B4-BE49-F238E27FC236}">
                <a16:creationId xmlns:a16="http://schemas.microsoft.com/office/drawing/2014/main" id="{DF190A05-D459-4BC6-A2A9-9F37D335229F}"/>
              </a:ext>
            </a:extLst>
          </p:cNvPr>
          <p:cNvSpPr>
            <a:spLocks noGrp="1"/>
          </p:cNvSpPr>
          <p:nvPr>
            <p:ph type="title" idx="4294967295"/>
          </p:nvPr>
        </p:nvSpPr>
        <p:spPr>
          <a:xfrm>
            <a:off x="722426" y="1239843"/>
            <a:ext cx="2978426" cy="584775"/>
          </a:xfrm>
          <a:prstGeom prst="rect">
            <a:avLst/>
          </a:prstGeom>
        </p:spPr>
        <p:txBody>
          <a:bodyPr>
            <a:normAutofit/>
          </a:bodyPr>
          <a:lstStyle/>
          <a:p>
            <a:r>
              <a:rPr lang="en-US" altLang="zh-CN" sz="2800" b="1" dirty="0">
                <a:latin typeface="微软雅黑" panose="020B0503020204020204" pitchFamily="34" charset="-122"/>
                <a:ea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rPr>
              <a:t>、研制诊改方案</a:t>
            </a:r>
          </a:p>
        </p:txBody>
      </p:sp>
      <p:sp>
        <p:nvSpPr>
          <p:cNvPr id="218" name="矩形 217">
            <a:extLst>
              <a:ext uri="{FF2B5EF4-FFF2-40B4-BE49-F238E27FC236}">
                <a16:creationId xmlns:a16="http://schemas.microsoft.com/office/drawing/2014/main" id="{12BF3CA2-9B2A-4280-9D9E-1E9440FA771C}"/>
              </a:ext>
            </a:extLst>
          </p:cNvPr>
          <p:cNvSpPr/>
          <p:nvPr/>
        </p:nvSpPr>
        <p:spPr>
          <a:xfrm>
            <a:off x="1099380" y="1731884"/>
            <a:ext cx="4344459" cy="535531"/>
          </a:xfrm>
          <a:prstGeom prst="rect">
            <a:avLst/>
          </a:prstGeom>
        </p:spPr>
        <p:txBody>
          <a:bodyPr wrap="none">
            <a:spAutoFit/>
          </a:bodyPr>
          <a:lstStyle/>
          <a:p>
            <a:pPr lvl="0" eaLnBrk="0" fontAlgn="base" hangingPunct="0">
              <a:lnSpc>
                <a:spcPct val="120000"/>
              </a:lnSpc>
              <a:spcBef>
                <a:spcPct val="20000"/>
              </a:spcBef>
              <a:spcAft>
                <a:spcPct val="0"/>
              </a:spcAft>
              <a:buClr>
                <a:schemeClr val="accent1"/>
              </a:buClr>
              <a:defRPr/>
            </a:pPr>
            <a:r>
              <a:rPr lang="zh-CN" altLang="en-US" sz="2400" b="1" kern="0" dirty="0">
                <a:latin typeface="+mj-ea"/>
              </a:rPr>
              <a:t>（</a:t>
            </a:r>
            <a:r>
              <a:rPr lang="en-US" altLang="zh-CN" sz="2400" b="1" kern="0" dirty="0">
                <a:latin typeface="+mj-ea"/>
              </a:rPr>
              <a:t>1</a:t>
            </a:r>
            <a:r>
              <a:rPr lang="zh-CN" altLang="en-US" sz="2400" b="1" kern="0" dirty="0">
                <a:latin typeface="+mj-ea"/>
              </a:rPr>
              <a:t>）“实施方案”的主要内容</a:t>
            </a:r>
            <a:endParaRPr lang="en-US" altLang="zh-CN" sz="2400" b="1" kern="0" dirty="0">
              <a:latin typeface="+mj-ea"/>
            </a:endParaRPr>
          </a:p>
        </p:txBody>
      </p:sp>
      <p:grpSp>
        <p:nvGrpSpPr>
          <p:cNvPr id="232" name="组合 231">
            <a:extLst>
              <a:ext uri="{FF2B5EF4-FFF2-40B4-BE49-F238E27FC236}">
                <a16:creationId xmlns:a16="http://schemas.microsoft.com/office/drawing/2014/main" id="{78E0A207-C62E-4EDA-8BAF-F72C3E5ED9E7}"/>
              </a:ext>
            </a:extLst>
          </p:cNvPr>
          <p:cNvGrpSpPr/>
          <p:nvPr/>
        </p:nvGrpSpPr>
        <p:grpSpPr>
          <a:xfrm>
            <a:off x="5312019" y="2526154"/>
            <a:ext cx="281828" cy="3780107"/>
            <a:chOff x="5312019" y="2526154"/>
            <a:chExt cx="281828" cy="3780107"/>
          </a:xfrm>
        </p:grpSpPr>
        <p:sp>
          <p:nvSpPr>
            <p:cNvPr id="188" name="椭圆 187">
              <a:extLst>
                <a:ext uri="{FF2B5EF4-FFF2-40B4-BE49-F238E27FC236}">
                  <a16:creationId xmlns:a16="http://schemas.microsoft.com/office/drawing/2014/main" id="{D34B1825-F2DC-41A9-8A16-AC9E373045AE}"/>
                </a:ext>
              </a:extLst>
            </p:cNvPr>
            <p:cNvSpPr/>
            <p:nvPr/>
          </p:nvSpPr>
          <p:spPr>
            <a:xfrm>
              <a:off x="5312019" y="2526154"/>
              <a:ext cx="269915" cy="26991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219" name="椭圆 218">
              <a:extLst>
                <a:ext uri="{FF2B5EF4-FFF2-40B4-BE49-F238E27FC236}">
                  <a16:creationId xmlns:a16="http://schemas.microsoft.com/office/drawing/2014/main" id="{C5440BFA-BC55-4AC9-B182-CA2AB6C048EC}"/>
                </a:ext>
              </a:extLst>
            </p:cNvPr>
            <p:cNvSpPr/>
            <p:nvPr/>
          </p:nvSpPr>
          <p:spPr>
            <a:xfrm>
              <a:off x="5312019" y="3113217"/>
              <a:ext cx="269915" cy="26991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220" name="椭圆 219">
              <a:extLst>
                <a:ext uri="{FF2B5EF4-FFF2-40B4-BE49-F238E27FC236}">
                  <a16:creationId xmlns:a16="http://schemas.microsoft.com/office/drawing/2014/main" id="{1EBA21EE-CF86-476F-B5F4-B9692288A1A5}"/>
                </a:ext>
              </a:extLst>
            </p:cNvPr>
            <p:cNvSpPr/>
            <p:nvPr/>
          </p:nvSpPr>
          <p:spPr>
            <a:xfrm>
              <a:off x="5312019" y="3719858"/>
              <a:ext cx="269915" cy="26991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221" name="椭圆 220">
              <a:extLst>
                <a:ext uri="{FF2B5EF4-FFF2-40B4-BE49-F238E27FC236}">
                  <a16:creationId xmlns:a16="http://schemas.microsoft.com/office/drawing/2014/main" id="{0AC92938-08A7-4EDF-B9C6-7A36C7E241C3}"/>
                </a:ext>
              </a:extLst>
            </p:cNvPr>
            <p:cNvSpPr/>
            <p:nvPr/>
          </p:nvSpPr>
          <p:spPr>
            <a:xfrm>
              <a:off x="5323932" y="4334578"/>
              <a:ext cx="269915" cy="26991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222" name="椭圆 221">
              <a:extLst>
                <a:ext uri="{FF2B5EF4-FFF2-40B4-BE49-F238E27FC236}">
                  <a16:creationId xmlns:a16="http://schemas.microsoft.com/office/drawing/2014/main" id="{0842F348-CA61-4FB2-BDEA-EB755D8D473D}"/>
                </a:ext>
              </a:extLst>
            </p:cNvPr>
            <p:cNvSpPr/>
            <p:nvPr/>
          </p:nvSpPr>
          <p:spPr>
            <a:xfrm>
              <a:off x="5312019" y="4871560"/>
              <a:ext cx="269915" cy="26991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223" name="椭圆 222">
              <a:extLst>
                <a:ext uri="{FF2B5EF4-FFF2-40B4-BE49-F238E27FC236}">
                  <a16:creationId xmlns:a16="http://schemas.microsoft.com/office/drawing/2014/main" id="{B995AAAE-1ADF-4E9E-AD92-0B2D4A7B2FB0}"/>
                </a:ext>
              </a:extLst>
            </p:cNvPr>
            <p:cNvSpPr/>
            <p:nvPr/>
          </p:nvSpPr>
          <p:spPr>
            <a:xfrm>
              <a:off x="5323932" y="5496251"/>
              <a:ext cx="269915" cy="26991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224" name="椭圆 223">
              <a:extLst>
                <a:ext uri="{FF2B5EF4-FFF2-40B4-BE49-F238E27FC236}">
                  <a16:creationId xmlns:a16="http://schemas.microsoft.com/office/drawing/2014/main" id="{8D3A6DA7-F2D3-4B2D-AE3A-C49AB2642135}"/>
                </a:ext>
              </a:extLst>
            </p:cNvPr>
            <p:cNvSpPr/>
            <p:nvPr/>
          </p:nvSpPr>
          <p:spPr>
            <a:xfrm>
              <a:off x="5312019" y="6036346"/>
              <a:ext cx="269915" cy="26991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235" name="组合 234">
            <a:extLst>
              <a:ext uri="{FF2B5EF4-FFF2-40B4-BE49-F238E27FC236}">
                <a16:creationId xmlns:a16="http://schemas.microsoft.com/office/drawing/2014/main" id="{9D465CF3-D762-47A2-9B68-16C8F112977B}"/>
              </a:ext>
            </a:extLst>
          </p:cNvPr>
          <p:cNvGrpSpPr/>
          <p:nvPr/>
        </p:nvGrpSpPr>
        <p:grpSpPr>
          <a:xfrm>
            <a:off x="9953836" y="2142882"/>
            <a:ext cx="256300" cy="4282018"/>
            <a:chOff x="9953836" y="2142882"/>
            <a:chExt cx="256300" cy="4282018"/>
          </a:xfrm>
        </p:grpSpPr>
        <p:sp>
          <p:nvSpPr>
            <p:cNvPr id="179" name="矩形 178">
              <a:extLst>
                <a:ext uri="{FF2B5EF4-FFF2-40B4-BE49-F238E27FC236}">
                  <a16:creationId xmlns:a16="http://schemas.microsoft.com/office/drawing/2014/main" id="{311968B4-8FFA-4CC3-8577-00C6E9B3492A}"/>
                </a:ext>
              </a:extLst>
            </p:cNvPr>
            <p:cNvSpPr/>
            <p:nvPr/>
          </p:nvSpPr>
          <p:spPr>
            <a:xfrm>
              <a:off x="9964888" y="2905508"/>
              <a:ext cx="245248" cy="5574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84" name="矩形 183">
              <a:extLst>
                <a:ext uri="{FF2B5EF4-FFF2-40B4-BE49-F238E27FC236}">
                  <a16:creationId xmlns:a16="http://schemas.microsoft.com/office/drawing/2014/main" id="{8655FE5B-AFEA-4A0B-AFD7-FBBE4DEBFDA3}"/>
                </a:ext>
              </a:extLst>
            </p:cNvPr>
            <p:cNvSpPr/>
            <p:nvPr/>
          </p:nvSpPr>
          <p:spPr>
            <a:xfrm>
              <a:off x="9962744" y="4098811"/>
              <a:ext cx="245248" cy="5670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86" name="单圆角矩形 203">
              <a:extLst>
                <a:ext uri="{FF2B5EF4-FFF2-40B4-BE49-F238E27FC236}">
                  <a16:creationId xmlns:a16="http://schemas.microsoft.com/office/drawing/2014/main" id="{713DEFFB-F656-4E8E-9E0A-166F29C6D13F}"/>
                </a:ext>
              </a:extLst>
            </p:cNvPr>
            <p:cNvSpPr/>
            <p:nvPr/>
          </p:nvSpPr>
          <p:spPr>
            <a:xfrm>
              <a:off x="9964888" y="2142882"/>
              <a:ext cx="245248" cy="732239"/>
            </a:xfrm>
            <a:prstGeom prst="round1Rect">
              <a:avLst>
                <a:gd name="adj" fmla="val 4032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96" name="单圆角矩形 209">
              <a:extLst>
                <a:ext uri="{FF2B5EF4-FFF2-40B4-BE49-F238E27FC236}">
                  <a16:creationId xmlns:a16="http://schemas.microsoft.com/office/drawing/2014/main" id="{B3ABD057-2EFE-46F5-9D0E-794A368309F3}"/>
                </a:ext>
              </a:extLst>
            </p:cNvPr>
            <p:cNvSpPr/>
            <p:nvPr/>
          </p:nvSpPr>
          <p:spPr>
            <a:xfrm flipV="1">
              <a:off x="9953836" y="5872201"/>
              <a:ext cx="245248" cy="552699"/>
            </a:xfrm>
            <a:prstGeom prst="round1Rect">
              <a:avLst>
                <a:gd name="adj" fmla="val 50000"/>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3" name="矩形 202">
              <a:extLst>
                <a:ext uri="{FF2B5EF4-FFF2-40B4-BE49-F238E27FC236}">
                  <a16:creationId xmlns:a16="http://schemas.microsoft.com/office/drawing/2014/main" id="{0DB5419F-CDF5-4428-89B8-AD52B119295F}"/>
                </a:ext>
              </a:extLst>
            </p:cNvPr>
            <p:cNvSpPr/>
            <p:nvPr/>
          </p:nvSpPr>
          <p:spPr>
            <a:xfrm>
              <a:off x="9962744" y="3492417"/>
              <a:ext cx="245248" cy="5738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0" name="矩形 209">
              <a:extLst>
                <a:ext uri="{FF2B5EF4-FFF2-40B4-BE49-F238E27FC236}">
                  <a16:creationId xmlns:a16="http://schemas.microsoft.com/office/drawing/2014/main" id="{FFB56E05-BC85-4807-A805-0454A0886921}"/>
                </a:ext>
              </a:extLst>
            </p:cNvPr>
            <p:cNvSpPr/>
            <p:nvPr/>
          </p:nvSpPr>
          <p:spPr>
            <a:xfrm>
              <a:off x="9954937" y="4696905"/>
              <a:ext cx="245248" cy="5626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6" name="矩形 225">
              <a:extLst>
                <a:ext uri="{FF2B5EF4-FFF2-40B4-BE49-F238E27FC236}">
                  <a16:creationId xmlns:a16="http://schemas.microsoft.com/office/drawing/2014/main" id="{180C921A-CE57-4269-950D-5F2632F9424B}"/>
                </a:ext>
              </a:extLst>
            </p:cNvPr>
            <p:cNvSpPr/>
            <p:nvPr/>
          </p:nvSpPr>
          <p:spPr>
            <a:xfrm>
              <a:off x="9954937" y="5297960"/>
              <a:ext cx="245248" cy="52528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grpSp>
      <p:grpSp>
        <p:nvGrpSpPr>
          <p:cNvPr id="233" name="组合 232">
            <a:extLst>
              <a:ext uri="{FF2B5EF4-FFF2-40B4-BE49-F238E27FC236}">
                <a16:creationId xmlns:a16="http://schemas.microsoft.com/office/drawing/2014/main" id="{35C4C059-B39F-49CE-A12D-9F8EDC96AA13}"/>
              </a:ext>
            </a:extLst>
          </p:cNvPr>
          <p:cNvGrpSpPr/>
          <p:nvPr/>
        </p:nvGrpSpPr>
        <p:grpSpPr>
          <a:xfrm>
            <a:off x="4725741" y="2876009"/>
            <a:ext cx="5408257" cy="3767077"/>
            <a:chOff x="4725741" y="2876009"/>
            <a:chExt cx="5408257" cy="3767077"/>
          </a:xfrm>
        </p:grpSpPr>
        <p:pic>
          <p:nvPicPr>
            <p:cNvPr id="180" name="图片 179">
              <a:extLst>
                <a:ext uri="{FF2B5EF4-FFF2-40B4-BE49-F238E27FC236}">
                  <a16:creationId xmlns:a16="http://schemas.microsoft.com/office/drawing/2014/main" id="{25B77429-0528-473F-A318-DAB91C47BF18}"/>
                </a:ext>
              </a:extLst>
            </p:cNvPr>
            <p:cNvPicPr>
              <a:picLocks noChangeAspect="1"/>
            </p:cNvPicPr>
            <p:nvPr/>
          </p:nvPicPr>
          <p:blipFill rotWithShape="1">
            <a:blip r:embed="rId4"/>
            <a:srcRect t="55896"/>
            <a:stretch>
              <a:fillRect/>
            </a:stretch>
          </p:blipFill>
          <p:spPr>
            <a:xfrm>
              <a:off x="4792949" y="3466331"/>
              <a:ext cx="5330279" cy="216853"/>
            </a:xfrm>
            <a:prstGeom prst="rect">
              <a:avLst/>
            </a:prstGeom>
          </p:spPr>
        </p:pic>
        <p:pic>
          <p:nvPicPr>
            <p:cNvPr id="187" name="图片 186">
              <a:extLst>
                <a:ext uri="{FF2B5EF4-FFF2-40B4-BE49-F238E27FC236}">
                  <a16:creationId xmlns:a16="http://schemas.microsoft.com/office/drawing/2014/main" id="{B7D6F918-3355-4DAE-BF02-2F78F9CB9BDB}"/>
                </a:ext>
              </a:extLst>
            </p:cNvPr>
            <p:cNvPicPr>
              <a:picLocks noChangeAspect="1"/>
            </p:cNvPicPr>
            <p:nvPr/>
          </p:nvPicPr>
          <p:blipFill rotWithShape="1">
            <a:blip r:embed="rId4"/>
            <a:srcRect t="55896"/>
            <a:stretch>
              <a:fillRect/>
            </a:stretch>
          </p:blipFill>
          <p:spPr>
            <a:xfrm>
              <a:off x="4792949" y="2876009"/>
              <a:ext cx="5330280" cy="216853"/>
            </a:xfrm>
            <a:prstGeom prst="rect">
              <a:avLst/>
            </a:prstGeom>
          </p:spPr>
        </p:pic>
        <p:pic>
          <p:nvPicPr>
            <p:cNvPr id="204" name="图片 203">
              <a:extLst>
                <a:ext uri="{FF2B5EF4-FFF2-40B4-BE49-F238E27FC236}">
                  <a16:creationId xmlns:a16="http://schemas.microsoft.com/office/drawing/2014/main" id="{BE20B75A-C087-4B5A-80C6-475CEA10AF83}"/>
                </a:ext>
              </a:extLst>
            </p:cNvPr>
            <p:cNvPicPr>
              <a:picLocks noChangeAspect="1"/>
            </p:cNvPicPr>
            <p:nvPr/>
          </p:nvPicPr>
          <p:blipFill rotWithShape="1">
            <a:blip r:embed="rId4"/>
            <a:srcRect t="55896"/>
            <a:stretch>
              <a:fillRect/>
            </a:stretch>
          </p:blipFill>
          <p:spPr>
            <a:xfrm>
              <a:off x="4792950" y="4066278"/>
              <a:ext cx="5330278" cy="216853"/>
            </a:xfrm>
            <a:prstGeom prst="rect">
              <a:avLst/>
            </a:prstGeom>
          </p:spPr>
        </p:pic>
        <p:pic>
          <p:nvPicPr>
            <p:cNvPr id="208" name="图片 207">
              <a:extLst>
                <a:ext uri="{FF2B5EF4-FFF2-40B4-BE49-F238E27FC236}">
                  <a16:creationId xmlns:a16="http://schemas.microsoft.com/office/drawing/2014/main" id="{61A67ACE-9D32-4375-9334-379E88D2583A}"/>
                </a:ext>
              </a:extLst>
            </p:cNvPr>
            <p:cNvPicPr>
              <a:picLocks noChangeAspect="1"/>
            </p:cNvPicPr>
            <p:nvPr/>
          </p:nvPicPr>
          <p:blipFill rotWithShape="1">
            <a:blip r:embed="rId4"/>
            <a:srcRect t="55896"/>
            <a:stretch>
              <a:fillRect/>
            </a:stretch>
          </p:blipFill>
          <p:spPr>
            <a:xfrm>
              <a:off x="4771408" y="4669266"/>
              <a:ext cx="5351820" cy="216853"/>
            </a:xfrm>
            <a:prstGeom prst="rect">
              <a:avLst/>
            </a:prstGeom>
          </p:spPr>
        </p:pic>
        <p:pic>
          <p:nvPicPr>
            <p:cNvPr id="209" name="图片 208">
              <a:extLst>
                <a:ext uri="{FF2B5EF4-FFF2-40B4-BE49-F238E27FC236}">
                  <a16:creationId xmlns:a16="http://schemas.microsoft.com/office/drawing/2014/main" id="{E6569B8B-AE5A-4CA6-9B2F-7076408FD9CF}"/>
                </a:ext>
              </a:extLst>
            </p:cNvPr>
            <p:cNvPicPr>
              <a:picLocks noChangeAspect="1"/>
            </p:cNvPicPr>
            <p:nvPr/>
          </p:nvPicPr>
          <p:blipFill rotWithShape="1">
            <a:blip r:embed="rId4"/>
            <a:srcRect t="55896"/>
            <a:stretch>
              <a:fillRect/>
            </a:stretch>
          </p:blipFill>
          <p:spPr>
            <a:xfrm>
              <a:off x="4782178" y="5262023"/>
              <a:ext cx="5351820" cy="216853"/>
            </a:xfrm>
            <a:prstGeom prst="rect">
              <a:avLst/>
            </a:prstGeom>
          </p:spPr>
        </p:pic>
        <p:pic>
          <p:nvPicPr>
            <p:cNvPr id="225" name="图片 224">
              <a:extLst>
                <a:ext uri="{FF2B5EF4-FFF2-40B4-BE49-F238E27FC236}">
                  <a16:creationId xmlns:a16="http://schemas.microsoft.com/office/drawing/2014/main" id="{CD2053CF-9711-4809-B5AD-753F51876DDE}"/>
                </a:ext>
              </a:extLst>
            </p:cNvPr>
            <p:cNvPicPr>
              <a:picLocks noChangeAspect="1"/>
            </p:cNvPicPr>
            <p:nvPr/>
          </p:nvPicPr>
          <p:blipFill rotWithShape="1">
            <a:blip r:embed="rId4"/>
            <a:srcRect t="55896"/>
            <a:stretch>
              <a:fillRect/>
            </a:stretch>
          </p:blipFill>
          <p:spPr>
            <a:xfrm>
              <a:off x="4782178" y="5829627"/>
              <a:ext cx="5351820" cy="216853"/>
            </a:xfrm>
            <a:prstGeom prst="rect">
              <a:avLst/>
            </a:prstGeom>
          </p:spPr>
        </p:pic>
        <p:pic>
          <p:nvPicPr>
            <p:cNvPr id="227" name="图片 226">
              <a:extLst>
                <a:ext uri="{FF2B5EF4-FFF2-40B4-BE49-F238E27FC236}">
                  <a16:creationId xmlns:a16="http://schemas.microsoft.com/office/drawing/2014/main" id="{3B51B996-E70A-4DAB-9F94-3795AC70DECE}"/>
                </a:ext>
              </a:extLst>
            </p:cNvPr>
            <p:cNvPicPr>
              <a:picLocks noChangeAspect="1"/>
            </p:cNvPicPr>
            <p:nvPr/>
          </p:nvPicPr>
          <p:blipFill rotWithShape="1">
            <a:blip r:embed="rId4"/>
            <a:srcRect t="55896"/>
            <a:stretch>
              <a:fillRect/>
            </a:stretch>
          </p:blipFill>
          <p:spPr>
            <a:xfrm>
              <a:off x="4725741" y="6426233"/>
              <a:ext cx="5351820" cy="216853"/>
            </a:xfrm>
            <a:prstGeom prst="rect">
              <a:avLst/>
            </a:prstGeom>
          </p:spPr>
        </p:pic>
      </p:grpSp>
      <p:sp>
        <p:nvSpPr>
          <p:cNvPr id="231" name="矩形 230">
            <a:extLst>
              <a:ext uri="{FF2B5EF4-FFF2-40B4-BE49-F238E27FC236}">
                <a16:creationId xmlns:a16="http://schemas.microsoft.com/office/drawing/2014/main" id="{05AC00A5-F6C2-4764-8EF4-6826C38BE0E2}"/>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46456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wipe(down)">
                                      <p:cBhvr>
                                        <p:cTn id="7" dur="500"/>
                                        <p:tgtEl>
                                          <p:spTgt spid="2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8"/>
                                        </p:tgtEl>
                                        <p:attrNameLst>
                                          <p:attrName>style.visibility</p:attrName>
                                        </p:attrNameLst>
                                      </p:cBhvr>
                                      <p:to>
                                        <p:strVal val="visible"/>
                                      </p:to>
                                    </p:set>
                                    <p:animEffect transition="in" filter="wipe(down)">
                                      <p:cBhvr>
                                        <p:cTn id="11" dur="500"/>
                                        <p:tgtEl>
                                          <p:spTgt spid="21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9" presetID="16" presetClass="entr" presetSubtype="4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Horizontal)">
                                      <p:cBhvr>
                                        <p:cTn id="21" dur="500"/>
                                        <p:tgtEl>
                                          <p:spTgt spid="9"/>
                                        </p:tgtEl>
                                      </p:cBhvr>
                                    </p:animEffect>
                                  </p:childTnLst>
                                </p:cTn>
                              </p:par>
                              <p:par>
                                <p:cTn id="22" presetID="22" presetClass="entr" presetSubtype="1" fill="hold" nodeType="withEffect">
                                  <p:stCondLst>
                                    <p:cond delay="0"/>
                                  </p:stCondLst>
                                  <p:childTnLst>
                                    <p:set>
                                      <p:cBhvr>
                                        <p:cTn id="23" dur="1" fill="hold">
                                          <p:stCondLst>
                                            <p:cond delay="0"/>
                                          </p:stCondLst>
                                        </p:cTn>
                                        <p:tgtEl>
                                          <p:spTgt spid="232"/>
                                        </p:tgtEl>
                                        <p:attrNameLst>
                                          <p:attrName>style.visibility</p:attrName>
                                        </p:attrNameLst>
                                      </p:cBhvr>
                                      <p:to>
                                        <p:strVal val="visible"/>
                                      </p:to>
                                    </p:set>
                                    <p:animEffect transition="in" filter="wipe(up)">
                                      <p:cBhvr>
                                        <p:cTn id="24" dur="500"/>
                                        <p:tgtEl>
                                          <p:spTgt spid="232"/>
                                        </p:tgtEl>
                                      </p:cBhvr>
                                    </p:animEffect>
                                  </p:childTnLst>
                                </p:cTn>
                              </p:par>
                              <p:par>
                                <p:cTn id="25" presetID="22" presetClass="entr" presetSubtype="8" fill="hold" nodeType="withEffect">
                                  <p:stCondLst>
                                    <p:cond delay="0"/>
                                  </p:stCondLst>
                                  <p:childTnLst>
                                    <p:set>
                                      <p:cBhvr>
                                        <p:cTn id="26" dur="1" fill="hold">
                                          <p:stCondLst>
                                            <p:cond delay="0"/>
                                          </p:stCondLst>
                                        </p:cTn>
                                        <p:tgtEl>
                                          <p:spTgt spid="233"/>
                                        </p:tgtEl>
                                        <p:attrNameLst>
                                          <p:attrName>style.visibility</p:attrName>
                                        </p:attrNameLst>
                                      </p:cBhvr>
                                      <p:to>
                                        <p:strVal val="visible"/>
                                      </p:to>
                                    </p:set>
                                    <p:animEffect transition="in" filter="wipe(left)">
                                      <p:cBhvr>
                                        <p:cTn id="27" dur="500"/>
                                        <p:tgtEl>
                                          <p:spTgt spid="233"/>
                                        </p:tgtEl>
                                      </p:cBhvr>
                                    </p:animEffect>
                                  </p:childTnLst>
                                </p:cTn>
                              </p:par>
                              <p:par>
                                <p:cTn id="28" presetID="10" presetClass="entr" presetSubtype="0" fill="hold" nodeType="with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fade">
                                      <p:cBhvr>
                                        <p:cTn id="30" dur="500"/>
                                        <p:tgtEl>
                                          <p:spTgt spid="2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34"/>
                                        </p:tgtEl>
                                        <p:attrNameLst>
                                          <p:attrName>style.visibility</p:attrName>
                                        </p:attrNameLst>
                                      </p:cBhvr>
                                      <p:to>
                                        <p:strVal val="visible"/>
                                      </p:to>
                                    </p:set>
                                    <p:animEffect transition="in" filter="wipe(up)">
                                      <p:cBhvr>
                                        <p:cTn id="35"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2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a:extLst>
              <a:ext uri="{FF2B5EF4-FFF2-40B4-BE49-F238E27FC236}">
                <a16:creationId xmlns:a16="http://schemas.microsoft.com/office/drawing/2014/main" id="{CF1A1F6A-8926-4B44-B772-257FA5E1423A}"/>
              </a:ext>
            </a:extLst>
          </p:cNvPr>
          <p:cNvSpPr/>
          <p:nvPr/>
        </p:nvSpPr>
        <p:spPr>
          <a:xfrm>
            <a:off x="917891" y="1276144"/>
            <a:ext cx="5421677" cy="506934"/>
          </a:xfrm>
          <a:prstGeom prst="rect">
            <a:avLst/>
          </a:prstGeom>
        </p:spPr>
        <p:txBody>
          <a:bodyPr wrap="none">
            <a:spAutoFit/>
          </a:bodyPr>
          <a:lstStyle/>
          <a:p>
            <a:pPr eaLnBrk="0" fontAlgn="base" hangingPunct="0">
              <a:lnSpc>
                <a:spcPct val="120000"/>
              </a:lnSpc>
              <a:spcAft>
                <a:spcPct val="0"/>
              </a:spcAft>
              <a:buClr>
                <a:schemeClr val="accent1"/>
              </a:buClr>
              <a:defRPr/>
            </a:pPr>
            <a:r>
              <a:rPr lang="en-US" altLang="zh-CN" sz="2000" b="1" kern="0" dirty="0">
                <a:latin typeface="微软雅黑" panose="020B0503020204020204" pitchFamily="34" charset="-122"/>
                <a:ea typeface="微软雅黑" panose="020B0503020204020204" pitchFamily="34" charset="-122"/>
              </a:rPr>
              <a:t>  </a:t>
            </a:r>
            <a:r>
              <a:rPr lang="zh-CN" altLang="en-US" sz="2400" b="1" kern="0" dirty="0">
                <a:latin typeface="+mj-ea"/>
              </a:rPr>
              <a:t>（</a:t>
            </a:r>
            <a:r>
              <a:rPr lang="en-US" altLang="zh-CN" sz="2400" b="1" kern="0" dirty="0">
                <a:latin typeface="+mj-ea"/>
              </a:rPr>
              <a:t>2</a:t>
            </a:r>
            <a:r>
              <a:rPr lang="zh-CN" altLang="en-US" sz="2400" b="1" kern="0" dirty="0">
                <a:latin typeface="+mj-ea"/>
              </a:rPr>
              <a:t>）“实施方案”主要项目的解读；</a:t>
            </a:r>
            <a:endParaRPr lang="en-US" altLang="zh-CN" sz="2400" b="1" kern="0" dirty="0">
              <a:latin typeface="+mj-ea"/>
            </a:endParaRPr>
          </a:p>
        </p:txBody>
      </p:sp>
      <p:sp>
        <p:nvSpPr>
          <p:cNvPr id="111" name="文本框 110">
            <a:extLst>
              <a:ext uri="{FF2B5EF4-FFF2-40B4-BE49-F238E27FC236}">
                <a16:creationId xmlns:a16="http://schemas.microsoft.com/office/drawing/2014/main" id="{2EE37148-16B1-4443-94E7-103313922EFD}"/>
              </a:ext>
            </a:extLst>
          </p:cNvPr>
          <p:cNvSpPr txBox="1"/>
          <p:nvPr/>
        </p:nvSpPr>
        <p:spPr>
          <a:xfrm>
            <a:off x="8705759" y="3237035"/>
            <a:ext cx="2710728" cy="1865126"/>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r>
              <a:rPr lang="zh-CN" altLang="en-US" sz="1800" b="1" kern="0" dirty="0">
                <a:solidFill>
                  <a:srgbClr val="FF0000"/>
                </a:solidFill>
              </a:rPr>
              <a:t>指导方针：</a:t>
            </a:r>
            <a:endParaRPr lang="en-US" altLang="zh-CN" sz="1800" b="1" kern="0" dirty="0">
              <a:solidFill>
                <a:srgbClr val="FF0000"/>
              </a:solidFill>
            </a:endParaRPr>
          </a:p>
          <a:p>
            <a:pPr algn="just"/>
            <a:r>
              <a:rPr lang="zh-CN" altLang="en-US" sz="1800" b="1" kern="0" dirty="0">
                <a:latin typeface="华文中宋" panose="02010600040101010101" pitchFamily="2" charset="-122"/>
                <a:ea typeface="华文中宋" panose="02010600040101010101" pitchFamily="2" charset="-122"/>
              </a:rPr>
              <a:t>需求导向、自我保证、</a:t>
            </a:r>
            <a:endParaRPr lang="en-US" altLang="zh-CN" sz="1800" b="1" kern="0" dirty="0">
              <a:latin typeface="华文中宋" panose="02010600040101010101" pitchFamily="2" charset="-122"/>
              <a:ea typeface="华文中宋" panose="02010600040101010101" pitchFamily="2" charset="-122"/>
            </a:endParaRPr>
          </a:p>
          <a:p>
            <a:pPr algn="just"/>
            <a:r>
              <a:rPr lang="zh-CN" altLang="en-US" sz="1800" b="1" kern="0" dirty="0">
                <a:latin typeface="华文中宋" panose="02010600040101010101" pitchFamily="2" charset="-122"/>
                <a:ea typeface="华文中宋" panose="02010600040101010101" pitchFamily="2" charset="-122"/>
              </a:rPr>
              <a:t>多元诊断、重在改进；</a:t>
            </a:r>
            <a:endParaRPr lang="en-US" altLang="zh-CN" sz="1800" b="1" kern="0" dirty="0">
              <a:latin typeface="华文中宋" panose="02010600040101010101" pitchFamily="2" charset="-122"/>
              <a:ea typeface="华文中宋" panose="02010600040101010101" pitchFamily="2" charset="-122"/>
            </a:endParaRPr>
          </a:p>
          <a:p>
            <a:pPr algn="just"/>
            <a:r>
              <a:rPr lang="zh-CN" altLang="en-US" sz="1800" b="1" dirty="0">
                <a:latin typeface="华文中宋" panose="02010600040101010101" pitchFamily="2" charset="-122"/>
                <a:ea typeface="华文中宋" panose="02010600040101010101" pitchFamily="2" charset="-122"/>
              </a:rPr>
              <a:t>学校特色思想等。</a:t>
            </a:r>
            <a:endParaRPr lang="zh-CN" altLang="en-US" sz="1800" dirty="0">
              <a:solidFill>
                <a:schemeClr val="tx1">
                  <a:lumMod val="75000"/>
                  <a:lumOff val="25000"/>
                </a:schemeClr>
              </a:solidFill>
              <a:cs typeface="+mn-ea"/>
              <a:sym typeface="+mn-lt"/>
            </a:endParaRPr>
          </a:p>
          <a:p>
            <a:pPr eaLnBrk="0" fontAlgn="base" hangingPunct="0">
              <a:lnSpc>
                <a:spcPct val="120000"/>
              </a:lnSpc>
              <a:spcAft>
                <a:spcPct val="0"/>
              </a:spcAft>
              <a:buClr>
                <a:schemeClr val="accent1"/>
              </a:buClr>
              <a:defRPr/>
            </a:pPr>
            <a:endParaRPr lang="en-US" altLang="zh-CN" sz="1800" b="1" kern="0" dirty="0">
              <a:latin typeface="华文中宋" panose="02010600040101010101" pitchFamily="2" charset="-122"/>
              <a:ea typeface="华文中宋" panose="02010600040101010101" pitchFamily="2" charset="-122"/>
            </a:endParaRPr>
          </a:p>
        </p:txBody>
      </p:sp>
      <p:sp>
        <p:nvSpPr>
          <p:cNvPr id="112" name="任意多边形: 形状 21">
            <a:extLst>
              <a:ext uri="{FF2B5EF4-FFF2-40B4-BE49-F238E27FC236}">
                <a16:creationId xmlns:a16="http://schemas.microsoft.com/office/drawing/2014/main" id="{9216FBEE-0F43-43F8-AAE5-66943FD31716}"/>
              </a:ext>
            </a:extLst>
          </p:cNvPr>
          <p:cNvSpPr/>
          <p:nvPr/>
        </p:nvSpPr>
        <p:spPr>
          <a:xfrm>
            <a:off x="8394149" y="6007616"/>
            <a:ext cx="3182772" cy="142055"/>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5" name="组合 4">
            <a:extLst>
              <a:ext uri="{FF2B5EF4-FFF2-40B4-BE49-F238E27FC236}">
                <a16:creationId xmlns:a16="http://schemas.microsoft.com/office/drawing/2014/main" id="{4803B98D-E390-4D8E-AF64-5C1FF8A97C20}"/>
              </a:ext>
            </a:extLst>
          </p:cNvPr>
          <p:cNvGrpSpPr/>
          <p:nvPr/>
        </p:nvGrpSpPr>
        <p:grpSpPr>
          <a:xfrm>
            <a:off x="8394149" y="2660284"/>
            <a:ext cx="2930366" cy="404809"/>
            <a:chOff x="8394149" y="2660284"/>
            <a:chExt cx="2930366" cy="404809"/>
          </a:xfrm>
        </p:grpSpPr>
        <p:sp>
          <p:nvSpPr>
            <p:cNvPr id="113" name="Rectangle 10">
              <a:extLst>
                <a:ext uri="{FF2B5EF4-FFF2-40B4-BE49-F238E27FC236}">
                  <a16:creationId xmlns:a16="http://schemas.microsoft.com/office/drawing/2014/main" id="{591ACEA7-945E-4409-B066-77D8B136EEF6}"/>
                </a:ext>
              </a:extLst>
            </p:cNvPr>
            <p:cNvSpPr>
              <a:spLocks noChangeArrowheads="1"/>
            </p:cNvSpPr>
            <p:nvPr/>
          </p:nvSpPr>
          <p:spPr bwMode="auto">
            <a:xfrm>
              <a:off x="8394149" y="2660284"/>
              <a:ext cx="2930366" cy="404809"/>
            </a:xfrm>
            <a:prstGeom prst="rect">
              <a:avLst/>
            </a:prstGeom>
            <a:solidFill>
              <a:srgbClr val="1A5889"/>
            </a:solidFill>
            <a:ln w="0">
              <a:noFill/>
              <a:prstDash val="solid"/>
              <a:round/>
              <a:headEnd/>
              <a:tailEnd/>
            </a:ln>
            <a:effectLst>
              <a:innerShdw blurRad="63500" dist="381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文本框 113">
              <a:extLst>
                <a:ext uri="{FF2B5EF4-FFF2-40B4-BE49-F238E27FC236}">
                  <a16:creationId xmlns:a16="http://schemas.microsoft.com/office/drawing/2014/main" id="{782A681A-F59D-4630-BA8B-69786E94CB60}"/>
                </a:ext>
              </a:extLst>
            </p:cNvPr>
            <p:cNvSpPr txBox="1">
              <a:spLocks noChangeArrowheads="1"/>
            </p:cNvSpPr>
            <p:nvPr/>
          </p:nvSpPr>
          <p:spPr bwMode="auto">
            <a:xfrm>
              <a:off x="8500736" y="2663575"/>
              <a:ext cx="2664323" cy="400110"/>
            </a:xfrm>
            <a:prstGeom prst="rect">
              <a:avLst/>
            </a:prstGeom>
            <a:noFill/>
            <a:extLst/>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a:solidFill>
                    <a:schemeClr val="bg1"/>
                  </a:solidFill>
                  <a:latin typeface="+mn-lt"/>
                  <a:ea typeface="+mn-ea"/>
                  <a:cs typeface="+mn-ea"/>
                  <a:sym typeface="+mn-lt"/>
                </a:rPr>
                <a:t>工作方针</a:t>
              </a:r>
            </a:p>
          </p:txBody>
        </p:sp>
      </p:grpSp>
      <p:sp>
        <p:nvSpPr>
          <p:cNvPr id="117" name="文本框 116">
            <a:extLst>
              <a:ext uri="{FF2B5EF4-FFF2-40B4-BE49-F238E27FC236}">
                <a16:creationId xmlns:a16="http://schemas.microsoft.com/office/drawing/2014/main" id="{19812691-4A74-45D4-AA66-303F7BAEC6A3}"/>
              </a:ext>
            </a:extLst>
          </p:cNvPr>
          <p:cNvSpPr txBox="1"/>
          <p:nvPr/>
        </p:nvSpPr>
        <p:spPr>
          <a:xfrm>
            <a:off x="5250253" y="3264595"/>
            <a:ext cx="2710728" cy="2603789"/>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eaLnBrk="0" fontAlgn="base" hangingPunct="0">
              <a:lnSpc>
                <a:spcPct val="120000"/>
              </a:lnSpc>
              <a:spcAft>
                <a:spcPct val="0"/>
              </a:spcAft>
              <a:buClr>
                <a:schemeClr val="accent1"/>
              </a:buClr>
              <a:defRPr/>
            </a:pPr>
            <a:r>
              <a:rPr lang="zh-CN" altLang="en-US" sz="1700" b="1" kern="0" dirty="0">
                <a:solidFill>
                  <a:srgbClr val="FF0000"/>
                </a:solidFill>
              </a:rPr>
              <a:t>教育部文件：</a:t>
            </a:r>
            <a:endParaRPr lang="en-US" altLang="zh-CN" sz="1700" b="1" kern="0" dirty="0">
              <a:solidFill>
                <a:srgbClr val="FF0000"/>
              </a:solidFill>
            </a:endParaRPr>
          </a:p>
          <a:p>
            <a:pPr eaLnBrk="0" fontAlgn="base" hangingPunct="0">
              <a:lnSpc>
                <a:spcPct val="120000"/>
              </a:lnSpc>
              <a:spcAft>
                <a:spcPct val="0"/>
              </a:spcAft>
              <a:buClr>
                <a:schemeClr val="accent1"/>
              </a:buClr>
              <a:defRPr/>
            </a:pPr>
            <a:r>
              <a:rPr lang="en-US" altLang="zh-CN" sz="1700" b="1" kern="0" dirty="0">
                <a:latin typeface="华文中宋" panose="02010600040101010101" pitchFamily="2" charset="-122"/>
                <a:ea typeface="华文中宋" panose="02010600040101010101" pitchFamily="2" charset="-122"/>
              </a:rPr>
              <a:t>2015</a:t>
            </a:r>
            <a:r>
              <a:rPr lang="zh-CN" altLang="en-US" sz="1700" b="1" kern="0" dirty="0">
                <a:latin typeface="华文中宋" panose="02010600040101010101" pitchFamily="2" charset="-122"/>
                <a:ea typeface="华文中宋" panose="02010600040101010101" pitchFamily="2" charset="-122"/>
              </a:rPr>
              <a:t>年</a:t>
            </a:r>
            <a:r>
              <a:rPr lang="en-US" altLang="zh-CN" sz="1700" b="1" kern="0" dirty="0">
                <a:latin typeface="华文中宋" panose="02010600040101010101" pitchFamily="2" charset="-122"/>
                <a:ea typeface="华文中宋" panose="02010600040101010101" pitchFamily="2" charset="-122"/>
              </a:rPr>
              <a:t>2</a:t>
            </a:r>
            <a:r>
              <a:rPr lang="zh-CN" altLang="en-US" sz="1700" b="1" kern="0" dirty="0">
                <a:latin typeface="华文中宋" panose="02010600040101010101" pitchFamily="2" charset="-122"/>
                <a:ea typeface="华文中宋" panose="02010600040101010101" pitchFamily="2" charset="-122"/>
              </a:rPr>
              <a:t>号文件；</a:t>
            </a:r>
            <a:endParaRPr lang="en-US" altLang="zh-CN" sz="1700" b="1" kern="0"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en-US" altLang="zh-CN" sz="1700" b="1" kern="0" dirty="0">
                <a:latin typeface="华文中宋" panose="02010600040101010101" pitchFamily="2" charset="-122"/>
                <a:ea typeface="华文中宋" panose="02010600040101010101" pitchFamily="2" charset="-122"/>
              </a:rPr>
              <a:t>2016</a:t>
            </a:r>
            <a:r>
              <a:rPr lang="zh-CN" altLang="en-US" sz="1700" b="1" kern="0" dirty="0">
                <a:latin typeface="华文中宋" panose="02010600040101010101" pitchFamily="2" charset="-122"/>
                <a:ea typeface="华文中宋" panose="02010600040101010101" pitchFamily="2" charset="-122"/>
              </a:rPr>
              <a:t>年</a:t>
            </a:r>
            <a:r>
              <a:rPr lang="en-US" altLang="zh-CN" sz="1700" b="1" kern="0" dirty="0">
                <a:latin typeface="华文中宋" panose="02010600040101010101" pitchFamily="2" charset="-122"/>
                <a:ea typeface="华文中宋" panose="02010600040101010101" pitchFamily="2" charset="-122"/>
              </a:rPr>
              <a:t>37 </a:t>
            </a:r>
            <a:r>
              <a:rPr lang="zh-CN" altLang="en-US" sz="1700" b="1" kern="0" dirty="0">
                <a:latin typeface="华文中宋" panose="02010600040101010101" pitchFamily="2" charset="-122"/>
                <a:ea typeface="华文中宋" panose="02010600040101010101" pitchFamily="2" charset="-122"/>
              </a:rPr>
              <a:t>号文件；</a:t>
            </a:r>
            <a:endParaRPr lang="en-US" altLang="zh-CN" sz="1700" b="1" kern="0"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en-US" altLang="zh-CN" sz="1700" b="1" kern="0" dirty="0">
                <a:latin typeface="华文中宋" panose="02010600040101010101" pitchFamily="2" charset="-122"/>
                <a:ea typeface="华文中宋" panose="02010600040101010101" pitchFamily="2" charset="-122"/>
              </a:rPr>
              <a:t>2017</a:t>
            </a:r>
            <a:r>
              <a:rPr lang="zh-CN" altLang="en-US" sz="1700" b="1" kern="0" dirty="0">
                <a:latin typeface="华文中宋" panose="02010600040101010101" pitchFamily="2" charset="-122"/>
                <a:ea typeface="华文中宋" panose="02010600040101010101" pitchFamily="2" charset="-122"/>
              </a:rPr>
              <a:t>年</a:t>
            </a:r>
            <a:r>
              <a:rPr lang="en-US" altLang="zh-CN" sz="1700" b="1" kern="0" dirty="0">
                <a:latin typeface="华文中宋" panose="02010600040101010101" pitchFamily="2" charset="-122"/>
                <a:ea typeface="华文中宋" panose="02010600040101010101" pitchFamily="2" charset="-122"/>
              </a:rPr>
              <a:t>56</a:t>
            </a:r>
            <a:r>
              <a:rPr lang="zh-CN" altLang="en-US" sz="1700" b="1" kern="0" dirty="0">
                <a:latin typeface="华文中宋" panose="02010600040101010101" pitchFamily="2" charset="-122"/>
                <a:ea typeface="华文中宋" panose="02010600040101010101" pitchFamily="2" charset="-122"/>
              </a:rPr>
              <a:t>号文件</a:t>
            </a:r>
            <a:r>
              <a:rPr lang="en-US" altLang="zh-CN" sz="1700" b="1" kern="0" dirty="0">
                <a:latin typeface="华文中宋" panose="02010600040101010101" pitchFamily="2" charset="-122"/>
                <a:ea typeface="华文中宋" panose="02010600040101010101" pitchFamily="2" charset="-122"/>
              </a:rPr>
              <a:t>.</a:t>
            </a:r>
          </a:p>
          <a:p>
            <a:pPr eaLnBrk="0" fontAlgn="base" hangingPunct="0">
              <a:lnSpc>
                <a:spcPct val="120000"/>
              </a:lnSpc>
              <a:spcAft>
                <a:spcPct val="0"/>
              </a:spcAft>
              <a:buClr>
                <a:schemeClr val="accent1"/>
              </a:buClr>
              <a:defRPr/>
            </a:pPr>
            <a:r>
              <a:rPr lang="zh-CN" altLang="en-US" sz="1700" b="1" kern="0" dirty="0">
                <a:solidFill>
                  <a:srgbClr val="FF0000"/>
                </a:solidFill>
              </a:rPr>
              <a:t>教育厅相关文件 ：</a:t>
            </a:r>
            <a:endParaRPr lang="en-US" altLang="zh-CN" sz="1700" b="1" kern="0" dirty="0">
              <a:solidFill>
                <a:srgbClr val="FF0000"/>
              </a:solidFill>
            </a:endParaRPr>
          </a:p>
          <a:p>
            <a:pPr eaLnBrk="0" fontAlgn="base" hangingPunct="0">
              <a:lnSpc>
                <a:spcPct val="120000"/>
              </a:lnSpc>
              <a:spcAft>
                <a:spcPct val="0"/>
              </a:spcAft>
              <a:buClr>
                <a:schemeClr val="accent1"/>
              </a:buClr>
              <a:defRPr/>
            </a:pPr>
            <a:r>
              <a:rPr lang="zh-CN" altLang="en-US" sz="1700" b="1" kern="0" dirty="0">
                <a:latin typeface="华文中宋" panose="02010600040101010101" pitchFamily="2" charset="-122"/>
                <a:ea typeface="华文中宋" panose="02010600040101010101" pitchFamily="2" charset="-122"/>
              </a:rPr>
              <a:t>教办职成</a:t>
            </a:r>
            <a:r>
              <a:rPr lang="en-US" altLang="zh-CN" sz="1700" b="1" kern="0" dirty="0">
                <a:latin typeface="华文中宋" panose="02010600040101010101" pitchFamily="2" charset="-122"/>
                <a:ea typeface="华文中宋" panose="02010600040101010101" pitchFamily="2" charset="-122"/>
              </a:rPr>
              <a:t>[2017]355</a:t>
            </a:r>
            <a:r>
              <a:rPr lang="zh-CN" altLang="en-US" sz="1700" b="1" kern="0" dirty="0">
                <a:latin typeface="华文中宋" panose="02010600040101010101" pitchFamily="2" charset="-122"/>
                <a:ea typeface="华文中宋" panose="02010600040101010101" pitchFamily="2" charset="-122"/>
              </a:rPr>
              <a:t>号</a:t>
            </a:r>
            <a:r>
              <a:rPr lang="en-US" altLang="zh-CN" sz="1700" b="1" kern="0" dirty="0">
                <a:latin typeface="华文中宋" panose="02010600040101010101" pitchFamily="2" charset="-122"/>
                <a:ea typeface="华文中宋" panose="02010600040101010101" pitchFamily="2" charset="-122"/>
              </a:rPr>
              <a:t>  </a:t>
            </a:r>
          </a:p>
          <a:p>
            <a:pPr eaLnBrk="0" fontAlgn="base" hangingPunct="0">
              <a:lnSpc>
                <a:spcPct val="120000"/>
              </a:lnSpc>
              <a:spcAft>
                <a:spcPct val="0"/>
              </a:spcAft>
              <a:buClr>
                <a:schemeClr val="accent1"/>
              </a:buClr>
              <a:defRPr/>
            </a:pPr>
            <a:r>
              <a:rPr lang="zh-CN" altLang="en-US" sz="1700" b="1" kern="0" dirty="0">
                <a:latin typeface="华文中宋" panose="02010600040101010101" pitchFamily="2" charset="-122"/>
                <a:ea typeface="华文中宋" panose="02010600040101010101" pitchFamily="2" charset="-122"/>
              </a:rPr>
              <a:t>省诊改“实施方案”</a:t>
            </a:r>
            <a:endParaRPr lang="en-US" altLang="zh-CN" sz="1700" b="1" kern="0"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zh-CN" altLang="en-US" sz="1700" b="1" kern="0" dirty="0">
                <a:latin typeface="华文中宋" panose="02010600040101010101" pitchFamily="2" charset="-122"/>
                <a:ea typeface="华文中宋" panose="02010600040101010101" pitchFamily="2" charset="-122"/>
              </a:rPr>
              <a:t>（“诊断项目参考表”）</a:t>
            </a:r>
            <a:endParaRPr lang="en-US" altLang="zh-CN" sz="1700" b="1" kern="0" dirty="0">
              <a:latin typeface="华文中宋" panose="02010600040101010101" pitchFamily="2" charset="-122"/>
              <a:ea typeface="华文中宋" panose="02010600040101010101" pitchFamily="2" charset="-122"/>
            </a:endParaRPr>
          </a:p>
        </p:txBody>
      </p:sp>
      <p:sp>
        <p:nvSpPr>
          <p:cNvPr id="118" name="任意多边形: 形状 21">
            <a:extLst>
              <a:ext uri="{FF2B5EF4-FFF2-40B4-BE49-F238E27FC236}">
                <a16:creationId xmlns:a16="http://schemas.microsoft.com/office/drawing/2014/main" id="{E29F7CB6-0D5E-4CD7-9162-ADFE1CDE9846}"/>
              </a:ext>
            </a:extLst>
          </p:cNvPr>
          <p:cNvSpPr/>
          <p:nvPr/>
        </p:nvSpPr>
        <p:spPr>
          <a:xfrm>
            <a:off x="5014231" y="6009342"/>
            <a:ext cx="3182772" cy="56891"/>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4" name="组合 3">
            <a:extLst>
              <a:ext uri="{FF2B5EF4-FFF2-40B4-BE49-F238E27FC236}">
                <a16:creationId xmlns:a16="http://schemas.microsoft.com/office/drawing/2014/main" id="{8E22781A-EC1C-479A-8D55-9D0509EEC5D7}"/>
              </a:ext>
            </a:extLst>
          </p:cNvPr>
          <p:cNvGrpSpPr/>
          <p:nvPr/>
        </p:nvGrpSpPr>
        <p:grpSpPr>
          <a:xfrm>
            <a:off x="5014231" y="2663574"/>
            <a:ext cx="3093744" cy="407433"/>
            <a:chOff x="5014231" y="2663574"/>
            <a:chExt cx="3093744" cy="407433"/>
          </a:xfrm>
        </p:grpSpPr>
        <p:sp>
          <p:nvSpPr>
            <p:cNvPr id="119" name="Rectangle 10">
              <a:extLst>
                <a:ext uri="{FF2B5EF4-FFF2-40B4-BE49-F238E27FC236}">
                  <a16:creationId xmlns:a16="http://schemas.microsoft.com/office/drawing/2014/main" id="{E02C5DD1-3B04-4E3C-89B8-9B18EB5BFE5E}"/>
                </a:ext>
              </a:extLst>
            </p:cNvPr>
            <p:cNvSpPr>
              <a:spLocks noChangeArrowheads="1"/>
            </p:cNvSpPr>
            <p:nvPr/>
          </p:nvSpPr>
          <p:spPr bwMode="auto">
            <a:xfrm>
              <a:off x="5014231" y="2666198"/>
              <a:ext cx="2984929" cy="404809"/>
            </a:xfrm>
            <a:prstGeom prst="rect">
              <a:avLst/>
            </a:prstGeom>
            <a:solidFill>
              <a:schemeClr val="accent2"/>
            </a:solidFill>
            <a:ln w="0">
              <a:noFill/>
              <a:prstDash val="solid"/>
              <a:round/>
              <a:headEnd/>
              <a:tailEnd/>
            </a:ln>
            <a:effectLst>
              <a:innerShdw blurRad="63500" dist="381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文本框 119">
              <a:extLst>
                <a:ext uri="{FF2B5EF4-FFF2-40B4-BE49-F238E27FC236}">
                  <a16:creationId xmlns:a16="http://schemas.microsoft.com/office/drawing/2014/main" id="{55C2FDA3-9B1F-4E31-91D5-E8D08CAE6B55}"/>
                </a:ext>
              </a:extLst>
            </p:cNvPr>
            <p:cNvSpPr txBox="1">
              <a:spLocks noChangeArrowheads="1"/>
            </p:cNvSpPr>
            <p:nvPr/>
          </p:nvSpPr>
          <p:spPr bwMode="auto">
            <a:xfrm>
              <a:off x="5123046" y="2663574"/>
              <a:ext cx="2984929" cy="400110"/>
            </a:xfrm>
            <a:prstGeom prst="rect">
              <a:avLst/>
            </a:prstGeom>
            <a:noFill/>
            <a:extLst/>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a:solidFill>
                    <a:schemeClr val="bg1"/>
                  </a:solidFill>
                  <a:latin typeface="+mn-lt"/>
                  <a:ea typeface="+mn-ea"/>
                  <a:cs typeface="+mn-ea"/>
                  <a:sym typeface="+mn-lt"/>
                </a:rPr>
                <a:t>相关文件</a:t>
              </a:r>
            </a:p>
          </p:txBody>
        </p:sp>
      </p:grpSp>
      <p:sp>
        <p:nvSpPr>
          <p:cNvPr id="123" name="文本框 122">
            <a:extLst>
              <a:ext uri="{FF2B5EF4-FFF2-40B4-BE49-F238E27FC236}">
                <a16:creationId xmlns:a16="http://schemas.microsoft.com/office/drawing/2014/main" id="{B42964A1-8248-4597-A166-A65F3C5D15CB}"/>
              </a:ext>
            </a:extLst>
          </p:cNvPr>
          <p:cNvSpPr txBox="1"/>
          <p:nvPr/>
        </p:nvSpPr>
        <p:spPr>
          <a:xfrm>
            <a:off x="1848459" y="3273405"/>
            <a:ext cx="2835504" cy="225292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r>
              <a:rPr lang="zh-CN" altLang="en-US" sz="1800" b="1" kern="0" dirty="0">
                <a:solidFill>
                  <a:srgbClr val="FF0000"/>
                </a:solidFill>
                <a:latin typeface="华文中宋" panose="02010600040101010101" pitchFamily="2" charset="-122"/>
                <a:ea typeface="华文中宋" panose="02010600040101010101" pitchFamily="2" charset="-122"/>
              </a:rPr>
              <a:t>★</a:t>
            </a:r>
            <a:r>
              <a:rPr lang="zh-CN" altLang="en-US" sz="1800" b="1" kern="0" dirty="0">
                <a:solidFill>
                  <a:srgbClr val="FF0000"/>
                </a:solidFill>
              </a:rPr>
              <a:t> </a:t>
            </a:r>
            <a:r>
              <a:rPr lang="zh-CN" altLang="en-US" sz="1800" b="1" kern="0" dirty="0">
                <a:latin typeface="华文中宋" panose="02010600040101010101" pitchFamily="2" charset="-122"/>
                <a:ea typeface="华文中宋" panose="02010600040101010101" pitchFamily="2" charset="-122"/>
              </a:rPr>
              <a:t>中共十九大报告精神；</a:t>
            </a:r>
            <a:endParaRPr lang="en-US" altLang="zh-CN" sz="1800" b="1" kern="0" dirty="0">
              <a:latin typeface="华文中宋" panose="02010600040101010101" pitchFamily="2" charset="-122"/>
              <a:ea typeface="华文中宋" panose="02010600040101010101" pitchFamily="2" charset="-122"/>
            </a:endParaRPr>
          </a:p>
          <a:p>
            <a:r>
              <a:rPr lang="zh-CN" altLang="en-US" sz="1800" b="1" kern="0" dirty="0">
                <a:solidFill>
                  <a:srgbClr val="FF0000"/>
                </a:solidFill>
                <a:latin typeface="华文中宋" panose="02010600040101010101" pitchFamily="2" charset="-122"/>
                <a:ea typeface="华文中宋" panose="02010600040101010101" pitchFamily="2" charset="-122"/>
              </a:rPr>
              <a:t>★</a:t>
            </a:r>
            <a:r>
              <a:rPr lang="zh-CN" altLang="en-US" sz="1800" b="1" kern="0" dirty="0">
                <a:latin typeface="华文中宋" panose="02010600040101010101" pitchFamily="2" charset="-122"/>
                <a:ea typeface="华文中宋" panose="02010600040101010101" pitchFamily="2" charset="-122"/>
              </a:rPr>
              <a:t> 习近平新时代中国特色社会主义思想（习近平职业教育思想）；</a:t>
            </a:r>
            <a:endParaRPr lang="en-US" altLang="zh-CN" sz="1800" b="1" kern="0" dirty="0">
              <a:latin typeface="华文中宋" panose="02010600040101010101" pitchFamily="2" charset="-122"/>
              <a:ea typeface="华文中宋" panose="02010600040101010101" pitchFamily="2" charset="-122"/>
            </a:endParaRPr>
          </a:p>
          <a:p>
            <a:pPr algn="just"/>
            <a:r>
              <a:rPr lang="en-US" altLang="zh-CN" sz="1800" b="1" kern="0" dirty="0">
                <a:solidFill>
                  <a:srgbClr val="FF0000"/>
                </a:solidFill>
                <a:effectLst>
                  <a:outerShdw blurRad="38100" dist="38100" dir="2700000" algn="tl">
                    <a:srgbClr val="000000">
                      <a:alpha val="43137"/>
                    </a:srgbClr>
                  </a:outerShdw>
                </a:effectLst>
              </a:rPr>
              <a:t>★</a:t>
            </a:r>
            <a:r>
              <a:rPr lang="en-US" altLang="zh-CN" sz="1800" b="1" kern="0" dirty="0">
                <a:latin typeface="华文中宋" panose="02010600040101010101" pitchFamily="2" charset="-122"/>
                <a:ea typeface="华文中宋" panose="02010600040101010101" pitchFamily="2" charset="-122"/>
              </a:rPr>
              <a:t>《</a:t>
            </a:r>
            <a:r>
              <a:rPr lang="zh-CN" altLang="en-US" sz="1800" b="1" kern="0" dirty="0">
                <a:latin typeface="华文中宋" panose="02010600040101010101" pitchFamily="2" charset="-122"/>
                <a:ea typeface="华文中宋" panose="02010600040101010101" pitchFamily="2" charset="-122"/>
              </a:rPr>
              <a:t>国务院关于加快发展</a:t>
            </a:r>
            <a:endParaRPr lang="en-US" altLang="zh-CN" sz="1800" b="1" kern="0" dirty="0">
              <a:latin typeface="华文中宋" panose="02010600040101010101" pitchFamily="2" charset="-122"/>
              <a:ea typeface="华文中宋" panose="02010600040101010101" pitchFamily="2" charset="-122"/>
            </a:endParaRPr>
          </a:p>
          <a:p>
            <a:pPr algn="just"/>
            <a:r>
              <a:rPr lang="en-US" altLang="zh-CN" sz="1800" b="1" kern="0" dirty="0">
                <a:latin typeface="华文中宋" panose="02010600040101010101" pitchFamily="2" charset="-122"/>
                <a:ea typeface="华文中宋" panose="02010600040101010101" pitchFamily="2" charset="-122"/>
              </a:rPr>
              <a:t>   </a:t>
            </a:r>
            <a:r>
              <a:rPr lang="zh-CN" altLang="en-US" sz="1800" b="1" kern="0" dirty="0">
                <a:latin typeface="华文中宋" panose="02010600040101010101" pitchFamily="2" charset="-122"/>
                <a:ea typeface="华文中宋" panose="02010600040101010101" pitchFamily="2" charset="-122"/>
              </a:rPr>
              <a:t>现代职业教育的决定</a:t>
            </a:r>
            <a:r>
              <a:rPr lang="en-US" altLang="zh-CN" sz="1800" b="1" kern="0" dirty="0">
                <a:latin typeface="华文中宋" panose="02010600040101010101" pitchFamily="2" charset="-122"/>
                <a:ea typeface="华文中宋" panose="02010600040101010101" pitchFamily="2" charset="-122"/>
              </a:rPr>
              <a:t>》</a:t>
            </a:r>
            <a:r>
              <a:rPr lang="zh-CN" altLang="en-US" sz="1800" b="1" kern="0" dirty="0">
                <a:latin typeface="华文中宋" panose="02010600040101010101" pitchFamily="2" charset="-122"/>
                <a:ea typeface="华文中宋" panose="02010600040101010101" pitchFamily="2" charset="-122"/>
              </a:rPr>
              <a:t>。      </a:t>
            </a:r>
            <a:endParaRPr lang="en-US" altLang="zh-CN" sz="1800" b="1" kern="0" dirty="0">
              <a:latin typeface="华文中宋" panose="02010600040101010101" pitchFamily="2" charset="-122"/>
              <a:ea typeface="华文中宋" panose="02010600040101010101" pitchFamily="2" charset="-122"/>
            </a:endParaRPr>
          </a:p>
        </p:txBody>
      </p:sp>
      <p:sp>
        <p:nvSpPr>
          <p:cNvPr id="124" name="任意多边形: 形状 21">
            <a:extLst>
              <a:ext uri="{FF2B5EF4-FFF2-40B4-BE49-F238E27FC236}">
                <a16:creationId xmlns:a16="http://schemas.microsoft.com/office/drawing/2014/main" id="{EB3B2522-440C-42E3-863B-05DC4BEE0299}"/>
              </a:ext>
            </a:extLst>
          </p:cNvPr>
          <p:cNvSpPr/>
          <p:nvPr/>
        </p:nvSpPr>
        <p:spPr>
          <a:xfrm>
            <a:off x="1684116" y="6009342"/>
            <a:ext cx="2854212" cy="69302"/>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3" name="组合 2">
            <a:extLst>
              <a:ext uri="{FF2B5EF4-FFF2-40B4-BE49-F238E27FC236}">
                <a16:creationId xmlns:a16="http://schemas.microsoft.com/office/drawing/2014/main" id="{411D5F88-88B9-4F26-90BF-D3AA114034F1}"/>
              </a:ext>
            </a:extLst>
          </p:cNvPr>
          <p:cNvGrpSpPr/>
          <p:nvPr/>
        </p:nvGrpSpPr>
        <p:grpSpPr>
          <a:xfrm>
            <a:off x="1534070" y="2665299"/>
            <a:ext cx="3149893" cy="405708"/>
            <a:chOff x="1534070" y="2665299"/>
            <a:chExt cx="3149893" cy="405708"/>
          </a:xfrm>
        </p:grpSpPr>
        <p:sp>
          <p:nvSpPr>
            <p:cNvPr id="125" name="Rectangle 10">
              <a:extLst>
                <a:ext uri="{FF2B5EF4-FFF2-40B4-BE49-F238E27FC236}">
                  <a16:creationId xmlns:a16="http://schemas.microsoft.com/office/drawing/2014/main" id="{A8906981-B623-4B3B-8F37-D74823EFB172}"/>
                </a:ext>
              </a:extLst>
            </p:cNvPr>
            <p:cNvSpPr>
              <a:spLocks noChangeArrowheads="1"/>
            </p:cNvSpPr>
            <p:nvPr/>
          </p:nvSpPr>
          <p:spPr bwMode="auto">
            <a:xfrm>
              <a:off x="1534070" y="2665299"/>
              <a:ext cx="3149893" cy="400368"/>
            </a:xfrm>
            <a:prstGeom prst="rect">
              <a:avLst/>
            </a:prstGeom>
            <a:solidFill>
              <a:srgbClr val="1A5889"/>
            </a:solidFill>
            <a:ln w="0">
              <a:noFill/>
              <a:prstDash val="solid"/>
              <a:round/>
              <a:headEnd/>
              <a:tailEnd/>
            </a:ln>
            <a:effectLst>
              <a:innerShdw blurRad="63500" dist="381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 name="文本框 125">
              <a:extLst>
                <a:ext uri="{FF2B5EF4-FFF2-40B4-BE49-F238E27FC236}">
                  <a16:creationId xmlns:a16="http://schemas.microsoft.com/office/drawing/2014/main" id="{FF230208-1B3B-4E0F-B124-938FFDCDBDD1}"/>
                </a:ext>
              </a:extLst>
            </p:cNvPr>
            <p:cNvSpPr txBox="1">
              <a:spLocks noChangeArrowheads="1"/>
            </p:cNvSpPr>
            <p:nvPr/>
          </p:nvSpPr>
          <p:spPr bwMode="auto">
            <a:xfrm>
              <a:off x="2029159" y="2670897"/>
              <a:ext cx="2509169" cy="400110"/>
            </a:xfrm>
            <a:prstGeom prst="rect">
              <a:avLst/>
            </a:prstGeom>
            <a:noFill/>
            <a:extLst/>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a:solidFill>
                    <a:schemeClr val="bg1"/>
                  </a:solidFill>
                  <a:latin typeface="+mn-lt"/>
                  <a:ea typeface="+mn-ea"/>
                  <a:cs typeface="+mn-ea"/>
                  <a:sym typeface="+mn-lt"/>
                </a:rPr>
                <a:t>精神思想</a:t>
              </a:r>
            </a:p>
          </p:txBody>
        </p:sp>
      </p:grpSp>
      <p:grpSp>
        <p:nvGrpSpPr>
          <p:cNvPr id="2" name="组合 1">
            <a:extLst>
              <a:ext uri="{FF2B5EF4-FFF2-40B4-BE49-F238E27FC236}">
                <a16:creationId xmlns:a16="http://schemas.microsoft.com/office/drawing/2014/main" id="{F1601326-261E-4F65-A802-C74048DAB3A5}"/>
              </a:ext>
            </a:extLst>
          </p:cNvPr>
          <p:cNvGrpSpPr/>
          <p:nvPr/>
        </p:nvGrpSpPr>
        <p:grpSpPr>
          <a:xfrm>
            <a:off x="341676" y="1932751"/>
            <a:ext cx="2570360" cy="2631932"/>
            <a:chOff x="341676" y="1932751"/>
            <a:chExt cx="2570360" cy="2631932"/>
          </a:xfrm>
        </p:grpSpPr>
        <p:grpSp>
          <p:nvGrpSpPr>
            <p:cNvPr id="6" name="组合 5">
              <a:extLst>
                <a:ext uri="{FF2B5EF4-FFF2-40B4-BE49-F238E27FC236}">
                  <a16:creationId xmlns:a16="http://schemas.microsoft.com/office/drawing/2014/main" id="{1F066D7E-DB61-4197-9A57-F612AC41BD70}"/>
                </a:ext>
              </a:extLst>
            </p:cNvPr>
            <p:cNvGrpSpPr/>
            <p:nvPr/>
          </p:nvGrpSpPr>
          <p:grpSpPr>
            <a:xfrm>
              <a:off x="659296" y="2055313"/>
              <a:ext cx="1555699" cy="1555699"/>
              <a:chOff x="1278794" y="3334906"/>
              <a:chExt cx="914014" cy="914014"/>
            </a:xfrm>
          </p:grpSpPr>
          <p:grpSp>
            <p:nvGrpSpPr>
              <p:cNvPr id="7" name="组合 6">
                <a:extLst>
                  <a:ext uri="{FF2B5EF4-FFF2-40B4-BE49-F238E27FC236}">
                    <a16:creationId xmlns:a16="http://schemas.microsoft.com/office/drawing/2014/main" id="{FA1ADF7F-10FE-4CC8-93DE-3A9D4A5ED28E}"/>
                  </a:ext>
                </a:extLst>
              </p:cNvPr>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 name="同心圆 45">
                  <a:extLst>
                    <a:ext uri="{FF2B5EF4-FFF2-40B4-BE49-F238E27FC236}">
                      <a16:creationId xmlns:a16="http://schemas.microsoft.com/office/drawing/2014/main" id="{97536649-7AD4-40A7-AB0A-1ADAED171CDA}"/>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0" name="椭圆 9">
                  <a:extLst>
                    <a:ext uri="{FF2B5EF4-FFF2-40B4-BE49-F238E27FC236}">
                      <a16:creationId xmlns:a16="http://schemas.microsoft.com/office/drawing/2014/main" id="{66A497D1-BFDB-4875-B010-77BE982E1B29}"/>
                    </a:ext>
                  </a:extLst>
                </p:cNvPr>
                <p:cNvSpPr/>
                <p:nvPr/>
              </p:nvSpPr>
              <p:spPr>
                <a:xfrm>
                  <a:off x="392111" y="760407"/>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8" name="TextBox 64">
                <a:extLst>
                  <a:ext uri="{FF2B5EF4-FFF2-40B4-BE49-F238E27FC236}">
                    <a16:creationId xmlns:a16="http://schemas.microsoft.com/office/drawing/2014/main" id="{898AF08F-1925-4898-950A-BEB82DD0FD53}"/>
                  </a:ext>
                </a:extLst>
              </p:cNvPr>
              <p:cNvSpPr txBox="1"/>
              <p:nvPr/>
            </p:nvSpPr>
            <p:spPr>
              <a:xfrm>
                <a:off x="1494795" y="3530728"/>
                <a:ext cx="471672" cy="498471"/>
              </a:xfrm>
              <a:prstGeom prst="rect">
                <a:avLst/>
              </a:prstGeom>
              <a:noFill/>
            </p:spPr>
            <p:txBody>
              <a:bodyPr wrap="none" rtlCol="0">
                <a:spAutoFit/>
              </a:bodyPr>
              <a:lstStyle/>
              <a:p>
                <a:pPr algn="ctr"/>
                <a:r>
                  <a:rPr lang="zh-CN" altLang="en-US" sz="2800" b="1" dirty="0">
                    <a:solidFill>
                      <a:schemeClr val="accent1"/>
                    </a:solidFill>
                    <a:latin typeface="微软雅黑" pitchFamily="34" charset="-122"/>
                    <a:ea typeface="微软雅黑" pitchFamily="34" charset="-122"/>
                  </a:rPr>
                  <a:t>指导</a:t>
                </a:r>
                <a:endParaRPr lang="en-US" altLang="zh-CN" sz="2800" b="1" dirty="0">
                  <a:solidFill>
                    <a:schemeClr val="accent1"/>
                  </a:solidFill>
                  <a:latin typeface="微软雅黑" pitchFamily="34" charset="-122"/>
                  <a:ea typeface="微软雅黑" pitchFamily="34" charset="-122"/>
                </a:endParaRPr>
              </a:p>
              <a:p>
                <a:pPr algn="ctr"/>
                <a:r>
                  <a:rPr lang="zh-CN" altLang="en-US" sz="2800" b="1" dirty="0">
                    <a:solidFill>
                      <a:schemeClr val="accent1"/>
                    </a:solidFill>
                    <a:latin typeface="微软雅黑" pitchFamily="34" charset="-122"/>
                    <a:ea typeface="微软雅黑" pitchFamily="34" charset="-122"/>
                  </a:rPr>
                  <a:t>思想</a:t>
                </a:r>
                <a:endParaRPr lang="en-US" altLang="zh-CN" sz="2800" b="1" dirty="0">
                  <a:solidFill>
                    <a:schemeClr val="accent1"/>
                  </a:solidFill>
                  <a:latin typeface="微软雅黑" pitchFamily="34" charset="-122"/>
                  <a:ea typeface="微软雅黑" pitchFamily="34" charset="-122"/>
                </a:endParaRPr>
              </a:p>
            </p:txBody>
          </p:sp>
        </p:grpSp>
        <p:sp>
          <p:nvSpPr>
            <p:cNvPr id="38" name="弧形 37">
              <a:extLst>
                <a:ext uri="{FF2B5EF4-FFF2-40B4-BE49-F238E27FC236}">
                  <a16:creationId xmlns:a16="http://schemas.microsoft.com/office/drawing/2014/main" id="{0C30B0F3-C355-4D59-8A8D-422EB85A8594}"/>
                </a:ext>
              </a:extLst>
            </p:cNvPr>
            <p:cNvSpPr/>
            <p:nvPr/>
          </p:nvSpPr>
          <p:spPr>
            <a:xfrm rot="21076744">
              <a:off x="341676" y="1994323"/>
              <a:ext cx="2570360" cy="2570360"/>
            </a:xfrm>
            <a:prstGeom prst="arc">
              <a:avLst>
                <a:gd name="adj1" fmla="val 8008618"/>
                <a:gd name="adj2" fmla="val 13934925"/>
              </a:avLst>
            </a:prstGeom>
            <a:ln w="12700">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80DEBB2A-E011-4D43-A956-7D7BBFC67D7E}"/>
                </a:ext>
              </a:extLst>
            </p:cNvPr>
            <p:cNvGrpSpPr/>
            <p:nvPr/>
          </p:nvGrpSpPr>
          <p:grpSpPr>
            <a:xfrm>
              <a:off x="499312" y="1932751"/>
              <a:ext cx="613362" cy="613362"/>
              <a:chOff x="4229236" y="3968984"/>
              <a:chExt cx="792000" cy="792000"/>
            </a:xfrm>
          </p:grpSpPr>
          <p:sp>
            <p:nvSpPr>
              <p:cNvPr id="33" name="MH_Other_2">
                <a:extLst>
                  <a:ext uri="{FF2B5EF4-FFF2-40B4-BE49-F238E27FC236}">
                    <a16:creationId xmlns:a16="http://schemas.microsoft.com/office/drawing/2014/main" id="{5A4DE213-2735-4D0C-ADBA-294D44641721}"/>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prstClr val="white"/>
                  </a:solidFill>
                </a:endParaRPr>
              </a:p>
            </p:txBody>
          </p:sp>
          <p:sp>
            <p:nvSpPr>
              <p:cNvPr id="34" name="MH_Title_1">
                <a:extLst>
                  <a:ext uri="{FF2B5EF4-FFF2-40B4-BE49-F238E27FC236}">
                    <a16:creationId xmlns:a16="http://schemas.microsoft.com/office/drawing/2014/main" id="{4D34C269-43F1-4F33-B7AE-E12BB6E40536}"/>
                  </a:ext>
                </a:extLst>
              </p:cNvPr>
              <p:cNvSpPr/>
              <p:nvPr>
                <p:custDataLst>
                  <p:tags r:id="rId2"/>
                </p:custDataLst>
              </p:nvPr>
            </p:nvSpPr>
            <p:spPr>
              <a:xfrm>
                <a:off x="4355238" y="4094983"/>
                <a:ext cx="540000" cy="540000"/>
              </a:xfrm>
              <a:prstGeom prst="ellipse">
                <a:avLst/>
              </a:prstGeom>
              <a:gradFill>
                <a:gsLst>
                  <a:gs pos="0">
                    <a:schemeClr val="accent1"/>
                  </a:gs>
                  <a:gs pos="100000">
                    <a:schemeClr val="accent3"/>
                  </a:gs>
                </a:gsLst>
                <a:lin ang="7200000" scaled="0"/>
              </a:gra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3" dirty="0">
                    <a:latin typeface="+mn-ea"/>
                  </a:rPr>
                  <a:t>1</a:t>
                </a:r>
              </a:p>
            </p:txBody>
          </p:sp>
        </p:grpSp>
      </p:grpSp>
      <p:pic>
        <p:nvPicPr>
          <p:cNvPr id="40" name="Picture 6" descr="http://down.tutu001.com/d/file/20120320/60beacd94aec5ead406c464464_560.jpg">
            <a:extLst>
              <a:ext uri="{FF2B5EF4-FFF2-40B4-BE49-F238E27FC236}">
                <a16:creationId xmlns:a16="http://schemas.microsoft.com/office/drawing/2014/main" id="{6C5E2C0D-7001-47A2-8294-DB5FF525F2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11">
            <a:extLst>
              <a:ext uri="{FF2B5EF4-FFF2-40B4-BE49-F238E27FC236}">
                <a16:creationId xmlns:a16="http://schemas.microsoft.com/office/drawing/2014/main" id="{5B78D029-0872-495E-BE07-BE85ED0EEAB5}"/>
              </a:ext>
            </a:extLst>
          </p:cNvPr>
          <p:cNvSpPr txBox="1"/>
          <p:nvPr/>
        </p:nvSpPr>
        <p:spPr>
          <a:xfrm>
            <a:off x="419101" y="293241"/>
            <a:ext cx="5880100" cy="1077218"/>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二、</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诊改工作的准备</a:t>
            </a:r>
            <a:br>
              <a:rPr lang="en-US" altLang="zh-CN"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br>
            <a:endParaRPr lang="zh-CN" altLang="en-US" sz="3200" dirty="0">
              <a:solidFill>
                <a:schemeClr val="bg1"/>
              </a:solidFill>
              <a:effectLst>
                <a:outerShdw blurRad="50800" dist="38100" dir="2700000" algn="tl" rotWithShape="0">
                  <a:prstClr val="black">
                    <a:alpha val="40000"/>
                  </a:prstClr>
                </a:outerShdw>
              </a:effectLst>
            </a:endParaRPr>
          </a:p>
        </p:txBody>
      </p:sp>
      <p:sp>
        <p:nvSpPr>
          <p:cNvPr id="36" name="矩形 35">
            <a:extLst>
              <a:ext uri="{FF2B5EF4-FFF2-40B4-BE49-F238E27FC236}">
                <a16:creationId xmlns:a16="http://schemas.microsoft.com/office/drawing/2014/main" id="{6630E473-4373-49E3-8AE5-D3A0397D2E98}"/>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72795442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2" presetClass="entr" presetSubtype="4" fill="hold" nodeType="afterEffect" p14:presetBounceEnd="44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44000">
                                          <p:cBhvr additive="base">
                                            <p:cTn id="11" dur="12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12" dur="12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wipe(up)">
                                          <p:cBhvr>
                                            <p:cTn id="21" dur="500"/>
                                            <p:tgtEl>
                                              <p:spTgt spid="1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500"/>
                                            <p:tgtEl>
                                              <p:spTgt spid="1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wipe(up)">
                                          <p:cBhvr>
                                            <p:cTn id="33" dur="500"/>
                                            <p:tgtEl>
                                              <p:spTgt spid="1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wipe(up)">
                                          <p:cBhvr>
                                            <p:cTn id="45" dur="500"/>
                                            <p:tgtEl>
                                              <p:spTgt spid="1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11" grpId="0"/>
          <p:bldP spid="112" grpId="0" animBg="1"/>
          <p:bldP spid="117" grpId="0"/>
          <p:bldP spid="118" grpId="0" animBg="1"/>
          <p:bldP spid="123" grpId="0"/>
          <p:bldP spid="1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00" fill="hold"/>
                                            <p:tgtEl>
                                              <p:spTgt spid="2"/>
                                            </p:tgtEl>
                                            <p:attrNameLst>
                                              <p:attrName>ppt_x</p:attrName>
                                            </p:attrNameLst>
                                          </p:cBhvr>
                                          <p:tavLst>
                                            <p:tav tm="0">
                                              <p:val>
                                                <p:strVal val="#ppt_x"/>
                                              </p:val>
                                            </p:tav>
                                            <p:tav tm="100000">
                                              <p:val>
                                                <p:strVal val="#ppt_x"/>
                                              </p:val>
                                            </p:tav>
                                          </p:tavLst>
                                        </p:anim>
                                        <p:anim calcmode="lin" valueType="num">
                                          <p:cBhvr additive="base">
                                            <p:cTn id="12" dur="12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wipe(up)">
                                          <p:cBhvr>
                                            <p:cTn id="21" dur="500"/>
                                            <p:tgtEl>
                                              <p:spTgt spid="1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500"/>
                                            <p:tgtEl>
                                              <p:spTgt spid="1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wipe(up)">
                                          <p:cBhvr>
                                            <p:cTn id="33" dur="500"/>
                                            <p:tgtEl>
                                              <p:spTgt spid="1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fade">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wipe(up)">
                                          <p:cBhvr>
                                            <p:cTn id="45" dur="500"/>
                                            <p:tgtEl>
                                              <p:spTgt spid="1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fade">
                                          <p:cBhvr>
                                            <p:cTn id="4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11" grpId="0"/>
          <p:bldP spid="112" grpId="0" animBg="1"/>
          <p:bldP spid="117" grpId="0"/>
          <p:bldP spid="118" grpId="0" animBg="1"/>
          <p:bldP spid="123" grpId="0"/>
          <p:bldP spid="124"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0">
            <a:extLst>
              <a:ext uri="{FF2B5EF4-FFF2-40B4-BE49-F238E27FC236}">
                <a16:creationId xmlns:a16="http://schemas.microsoft.com/office/drawing/2014/main" id="{97D2C657-0EB9-4B39-BBEE-8A3AEEB86211}"/>
              </a:ext>
            </a:extLst>
          </p:cNvPr>
          <p:cNvSpPr>
            <a:spLocks noChangeArrowheads="1"/>
          </p:cNvSpPr>
          <p:nvPr/>
        </p:nvSpPr>
        <p:spPr bwMode="auto">
          <a:xfrm>
            <a:off x="1407306" y="2110895"/>
            <a:ext cx="9852605" cy="271318"/>
          </a:xfrm>
          <a:prstGeom prst="rect">
            <a:avLst/>
          </a:prstGeom>
          <a:solidFill>
            <a:srgbClr val="1A5889"/>
          </a:solidFill>
          <a:ln w="0">
            <a:noFill/>
            <a:prstDash val="solid"/>
            <a:round/>
            <a:headEnd/>
            <a:tailEnd/>
          </a:ln>
          <a:effectLst>
            <a:innerShdw blurRad="63500" dist="381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文本框 122">
            <a:extLst>
              <a:ext uri="{FF2B5EF4-FFF2-40B4-BE49-F238E27FC236}">
                <a16:creationId xmlns:a16="http://schemas.microsoft.com/office/drawing/2014/main" id="{B42964A1-8248-4597-A166-A65F3C5D15CB}"/>
              </a:ext>
            </a:extLst>
          </p:cNvPr>
          <p:cNvSpPr txBox="1"/>
          <p:nvPr/>
        </p:nvSpPr>
        <p:spPr>
          <a:xfrm>
            <a:off x="1909843" y="2559225"/>
            <a:ext cx="9085773" cy="129266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r>
              <a:rPr lang="zh-CN" altLang="en-US" sz="2000" b="1" kern="0" dirty="0">
                <a:latin typeface="华文中宋" panose="02010600040101010101" pitchFamily="2" charset="-122"/>
                <a:ea typeface="华文中宋" panose="02010600040101010101" pitchFamily="2" charset="-122"/>
              </a:rPr>
              <a:t>       围绕提高</a:t>
            </a:r>
            <a:r>
              <a:rPr lang="zh-CN" altLang="en-US" sz="2000" b="1" kern="0" dirty="0">
                <a:solidFill>
                  <a:srgbClr val="C00000"/>
                </a:solidFill>
              </a:rPr>
              <a:t>人才培养质量</a:t>
            </a:r>
            <a:r>
              <a:rPr lang="zh-CN" altLang="en-US" sz="2000" b="1" kern="0" dirty="0">
                <a:latin typeface="华文中宋" panose="02010600040101010101" pitchFamily="2" charset="-122"/>
                <a:ea typeface="华文中宋" panose="02010600040101010101" pitchFamily="2" charset="-122"/>
              </a:rPr>
              <a:t>这个核心，以落实“三大任务”为目标，结合学校具体实际，提出</a:t>
            </a:r>
            <a:r>
              <a:rPr lang="zh-CN" altLang="en-US" sz="2000" b="1" u="sng" kern="0" dirty="0">
                <a:solidFill>
                  <a:srgbClr val="C00000"/>
                </a:solidFill>
              </a:rPr>
              <a:t>“标准更科学、职责更清晰、制度更明确、任务更详细、流程更透明、操作更便捷”</a:t>
            </a:r>
            <a:r>
              <a:rPr lang="zh-CN" altLang="en-US" sz="2000" b="1" kern="0" dirty="0">
                <a:latin typeface="华文中宋" panose="02010600040101010101" pitchFamily="2" charset="-122"/>
                <a:ea typeface="华文中宋" panose="02010600040101010101" pitchFamily="2" charset="-122"/>
              </a:rPr>
              <a:t>的具象化目标。</a:t>
            </a:r>
          </a:p>
        </p:txBody>
      </p:sp>
      <p:sp>
        <p:nvSpPr>
          <p:cNvPr id="2" name="矩形 1">
            <a:extLst>
              <a:ext uri="{FF2B5EF4-FFF2-40B4-BE49-F238E27FC236}">
                <a16:creationId xmlns:a16="http://schemas.microsoft.com/office/drawing/2014/main" id="{36D1F1BD-3878-4EE5-8FAC-6CB8CC521D03}"/>
              </a:ext>
            </a:extLst>
          </p:cNvPr>
          <p:cNvSpPr/>
          <p:nvPr/>
        </p:nvSpPr>
        <p:spPr>
          <a:xfrm>
            <a:off x="1847527" y="4337392"/>
            <a:ext cx="9377976" cy="1477328"/>
          </a:xfrm>
          <a:prstGeom prst="rect">
            <a:avLst/>
          </a:prstGeom>
        </p:spPr>
        <p:txBody>
          <a:bodyPr wrap="square">
            <a:spAutoFit/>
          </a:bodyPr>
          <a:lstStyle/>
          <a:p>
            <a:pPr eaLnBrk="0" fontAlgn="base" hangingPunct="0">
              <a:lnSpc>
                <a:spcPct val="150000"/>
              </a:lnSpc>
              <a:spcAft>
                <a:spcPct val="0"/>
              </a:spcAft>
              <a:buClr>
                <a:schemeClr val="accent1"/>
              </a:buClr>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000" b="1" kern="0" dirty="0">
                <a:solidFill>
                  <a:srgbClr val="FF0000"/>
                </a:solidFill>
                <a:latin typeface="微软雅黑" panose="020B0503020204020204" pitchFamily="34" charset="-122"/>
                <a:ea typeface="微软雅黑" panose="020B0503020204020204" pitchFamily="34" charset="-122"/>
              </a:rPr>
              <a:t>例如</a:t>
            </a:r>
            <a:r>
              <a:rPr lang="zh-CN" altLang="en-US" sz="2000" b="1" kern="0" dirty="0">
                <a:solidFill>
                  <a:srgbClr val="FF0000"/>
                </a:solidFill>
                <a:latin typeface="华文中宋" panose="02010600040101010101" pitchFamily="2" charset="-122"/>
                <a:ea typeface="华文中宋" panose="02010600040101010101" pitchFamily="2" charset="-122"/>
              </a:rPr>
              <a:t>：</a:t>
            </a:r>
            <a:r>
              <a:rPr lang="zh-CN" altLang="en-US" sz="2000" b="1" kern="0" dirty="0">
                <a:solidFill>
                  <a:schemeClr val="tx1">
                    <a:lumMod val="65000"/>
                    <a:lumOff val="35000"/>
                  </a:schemeClr>
                </a:solidFill>
                <a:latin typeface="华文中宋" panose="02010600040101010101" pitchFamily="2" charset="-122"/>
                <a:ea typeface="华文中宋" panose="02010600040101010101" pitchFamily="2" charset="-122"/>
              </a:rPr>
              <a:t>上海信息工程学校</a:t>
            </a:r>
            <a:endParaRPr lang="en-US" altLang="zh-CN" sz="2000" b="1" kern="0" dirty="0">
              <a:solidFill>
                <a:schemeClr val="tx1">
                  <a:lumMod val="65000"/>
                  <a:lumOff val="35000"/>
                </a:schemeClr>
              </a:solidFill>
              <a:latin typeface="华文中宋" panose="02010600040101010101" pitchFamily="2" charset="-122"/>
              <a:ea typeface="华文中宋" panose="02010600040101010101" pitchFamily="2" charset="-122"/>
            </a:endParaRPr>
          </a:p>
          <a:p>
            <a:pPr eaLnBrk="0" fontAlgn="base" hangingPunct="0">
              <a:lnSpc>
                <a:spcPct val="150000"/>
              </a:lnSpc>
              <a:spcAft>
                <a:spcPct val="0"/>
              </a:spcAft>
              <a:buClr>
                <a:schemeClr val="accent1"/>
              </a:buClr>
              <a:defRPr/>
            </a:pPr>
            <a:r>
              <a:rPr lang="en-US" altLang="zh-CN" sz="2000" b="1" kern="0" dirty="0">
                <a:solidFill>
                  <a:schemeClr val="tx1">
                    <a:lumMod val="65000"/>
                    <a:lumOff val="35000"/>
                  </a:schemeClr>
                </a:solidFill>
                <a:latin typeface="华文中宋" panose="02010600040101010101" pitchFamily="2" charset="-122"/>
                <a:ea typeface="华文中宋" panose="02010600040101010101" pitchFamily="2" charset="-122"/>
              </a:rPr>
              <a:t>      </a:t>
            </a:r>
            <a:r>
              <a:rPr lang="zh-CN" altLang="en-US" sz="2000" b="1" kern="0" dirty="0">
                <a:solidFill>
                  <a:schemeClr val="tx1">
                    <a:lumMod val="65000"/>
                    <a:lumOff val="35000"/>
                  </a:schemeClr>
                </a:solidFill>
                <a:latin typeface="华文中宋" panose="02010600040101010101" pitchFamily="2" charset="-122"/>
                <a:ea typeface="华文中宋" panose="02010600040101010101" pitchFamily="2" charset="-122"/>
              </a:rPr>
              <a:t>优化组织构架，完善目标标准体系，建立质量保证体系，构建质量检测体系，架构数据与智能诊改平台等。</a:t>
            </a:r>
            <a:endParaRPr lang="en-US" altLang="zh-CN" sz="2000" b="1" kern="0" dirty="0">
              <a:solidFill>
                <a:schemeClr val="tx1">
                  <a:lumMod val="65000"/>
                  <a:lumOff val="35000"/>
                </a:schemeClr>
              </a:solidFill>
              <a:latin typeface="华文中宋" panose="02010600040101010101" pitchFamily="2" charset="-122"/>
              <a:ea typeface="华文中宋" panose="02010600040101010101" pitchFamily="2" charset="-122"/>
            </a:endParaRPr>
          </a:p>
        </p:txBody>
      </p:sp>
      <p:pic>
        <p:nvPicPr>
          <p:cNvPr id="22" name="Picture 6" descr="http://down.tutu001.com/d/file/20120320/60beacd94aec5ead406c464464_560.jpg">
            <a:extLst>
              <a:ext uri="{FF2B5EF4-FFF2-40B4-BE49-F238E27FC236}">
                <a16:creationId xmlns:a16="http://schemas.microsoft.com/office/drawing/2014/main" id="{D4394FEA-3AB4-4600-94AF-12C73CCE56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1">
            <a:extLst>
              <a:ext uri="{FF2B5EF4-FFF2-40B4-BE49-F238E27FC236}">
                <a16:creationId xmlns:a16="http://schemas.microsoft.com/office/drawing/2014/main" id="{1A21E4AC-C8B7-4429-8F96-AB706AE3E790}"/>
              </a:ext>
            </a:extLst>
          </p:cNvPr>
          <p:cNvSpPr txBox="1"/>
          <p:nvPr/>
        </p:nvSpPr>
        <p:spPr>
          <a:xfrm>
            <a:off x="419101" y="293241"/>
            <a:ext cx="5880100" cy="1077218"/>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二、</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诊改工作的准备</a:t>
            </a:r>
            <a:br>
              <a:rPr lang="en-US" altLang="zh-CN"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br>
            <a:endParaRPr lang="zh-CN" altLang="en-US" sz="3200" dirty="0">
              <a:solidFill>
                <a:schemeClr val="bg1"/>
              </a:solidFill>
              <a:effectLst>
                <a:outerShdw blurRad="50800" dist="38100" dir="2700000" algn="tl" rotWithShape="0">
                  <a:prstClr val="black">
                    <a:alpha val="40000"/>
                  </a:prstClr>
                </a:outerShdw>
              </a:effectLst>
            </a:endParaRPr>
          </a:p>
        </p:txBody>
      </p:sp>
      <p:grpSp>
        <p:nvGrpSpPr>
          <p:cNvPr id="4" name="组合 3">
            <a:extLst>
              <a:ext uri="{FF2B5EF4-FFF2-40B4-BE49-F238E27FC236}">
                <a16:creationId xmlns:a16="http://schemas.microsoft.com/office/drawing/2014/main" id="{9C904D98-82B7-42B7-B03C-AA501973455E}"/>
              </a:ext>
            </a:extLst>
          </p:cNvPr>
          <p:cNvGrpSpPr/>
          <p:nvPr/>
        </p:nvGrpSpPr>
        <p:grpSpPr>
          <a:xfrm>
            <a:off x="380201" y="1690098"/>
            <a:ext cx="2570360" cy="2634378"/>
            <a:chOff x="380201" y="1690098"/>
            <a:chExt cx="2570360" cy="2634378"/>
          </a:xfrm>
        </p:grpSpPr>
        <p:grpSp>
          <p:nvGrpSpPr>
            <p:cNvPr id="20" name="组合 19">
              <a:extLst>
                <a:ext uri="{FF2B5EF4-FFF2-40B4-BE49-F238E27FC236}">
                  <a16:creationId xmlns:a16="http://schemas.microsoft.com/office/drawing/2014/main" id="{E247BFD1-0E6A-4AAD-A39C-4CAE9F0DFFE1}"/>
                </a:ext>
              </a:extLst>
            </p:cNvPr>
            <p:cNvGrpSpPr/>
            <p:nvPr/>
          </p:nvGrpSpPr>
          <p:grpSpPr>
            <a:xfrm>
              <a:off x="689387" y="1812660"/>
              <a:ext cx="1555699" cy="1555699"/>
              <a:chOff x="1278794" y="3334906"/>
              <a:chExt cx="914014" cy="914014"/>
            </a:xfrm>
          </p:grpSpPr>
          <p:grpSp>
            <p:nvGrpSpPr>
              <p:cNvPr id="21" name="组合 20">
                <a:extLst>
                  <a:ext uri="{FF2B5EF4-FFF2-40B4-BE49-F238E27FC236}">
                    <a16:creationId xmlns:a16="http://schemas.microsoft.com/office/drawing/2014/main" id="{7801FA0A-CA07-4B60-931D-EFCA1A742B1A}"/>
                  </a:ext>
                </a:extLst>
              </p:cNvPr>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5" name="同心圆 45">
                  <a:extLst>
                    <a:ext uri="{FF2B5EF4-FFF2-40B4-BE49-F238E27FC236}">
                      <a16:creationId xmlns:a16="http://schemas.microsoft.com/office/drawing/2014/main" id="{092BB583-2090-422D-970C-BC45E52E621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26" name="椭圆 25">
                  <a:extLst>
                    <a:ext uri="{FF2B5EF4-FFF2-40B4-BE49-F238E27FC236}">
                      <a16:creationId xmlns:a16="http://schemas.microsoft.com/office/drawing/2014/main" id="{F22296FF-3EDB-4DD6-9E81-10D56714BFF7}"/>
                    </a:ext>
                  </a:extLst>
                </p:cNvPr>
                <p:cNvSpPr/>
                <p:nvPr/>
              </p:nvSpPr>
              <p:spPr>
                <a:xfrm>
                  <a:off x="392111" y="760411"/>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24" name="TextBox 64">
                <a:extLst>
                  <a:ext uri="{FF2B5EF4-FFF2-40B4-BE49-F238E27FC236}">
                    <a16:creationId xmlns:a16="http://schemas.microsoft.com/office/drawing/2014/main" id="{52222518-57B9-4E4F-A57D-D3DD9969BA51}"/>
                  </a:ext>
                </a:extLst>
              </p:cNvPr>
              <p:cNvSpPr txBox="1"/>
              <p:nvPr/>
            </p:nvSpPr>
            <p:spPr>
              <a:xfrm>
                <a:off x="1465419" y="3530728"/>
                <a:ext cx="530425" cy="560563"/>
              </a:xfrm>
              <a:prstGeom prst="rect">
                <a:avLst/>
              </a:prstGeom>
              <a:noFill/>
            </p:spPr>
            <p:txBody>
              <a:bodyPr wrap="none" rtlCol="0">
                <a:spAutoFit/>
              </a:bodyPr>
              <a:lstStyle/>
              <a:p>
                <a:pPr algn="ctr"/>
                <a:r>
                  <a:rPr lang="zh-CN" altLang="en-US" sz="2800" b="1" dirty="0">
                    <a:solidFill>
                      <a:schemeClr val="accent1"/>
                    </a:solidFill>
                    <a:latin typeface="微软雅黑" pitchFamily="34" charset="-122"/>
                    <a:ea typeface="微软雅黑" pitchFamily="34" charset="-122"/>
                  </a:rPr>
                  <a:t>工作</a:t>
                </a:r>
                <a:endParaRPr lang="en-US" altLang="zh-CN" sz="2800" b="1" dirty="0">
                  <a:solidFill>
                    <a:schemeClr val="accent1"/>
                  </a:solidFill>
                  <a:latin typeface="微软雅黑" pitchFamily="34" charset="-122"/>
                  <a:ea typeface="微软雅黑" pitchFamily="34" charset="-122"/>
                </a:endParaRPr>
              </a:p>
              <a:p>
                <a:pPr algn="ctr"/>
                <a:r>
                  <a:rPr lang="zh-CN" altLang="en-US" sz="2800" b="1" dirty="0">
                    <a:solidFill>
                      <a:schemeClr val="accent1"/>
                    </a:solidFill>
                    <a:latin typeface="微软雅黑" pitchFamily="34" charset="-122"/>
                    <a:ea typeface="微软雅黑" pitchFamily="34" charset="-122"/>
                  </a:rPr>
                  <a:t>目标</a:t>
                </a:r>
                <a:endParaRPr lang="en-US" altLang="zh-CN" sz="2800" b="1" dirty="0">
                  <a:solidFill>
                    <a:schemeClr val="accent1"/>
                  </a:solidFill>
                  <a:latin typeface="微软雅黑" pitchFamily="34" charset="-122"/>
                  <a:ea typeface="微软雅黑" pitchFamily="34" charset="-122"/>
                </a:endParaRPr>
              </a:p>
            </p:txBody>
          </p:sp>
        </p:grpSp>
        <p:sp>
          <p:nvSpPr>
            <p:cNvPr id="30" name="弧形 29">
              <a:extLst>
                <a:ext uri="{FF2B5EF4-FFF2-40B4-BE49-F238E27FC236}">
                  <a16:creationId xmlns:a16="http://schemas.microsoft.com/office/drawing/2014/main" id="{08C1C57E-A564-47AB-BF31-EEE093CFBFE9}"/>
                </a:ext>
              </a:extLst>
            </p:cNvPr>
            <p:cNvSpPr/>
            <p:nvPr/>
          </p:nvSpPr>
          <p:spPr>
            <a:xfrm rot="21076744">
              <a:off x="380201" y="1754116"/>
              <a:ext cx="2570360" cy="2570360"/>
            </a:xfrm>
            <a:prstGeom prst="arc">
              <a:avLst>
                <a:gd name="adj1" fmla="val 8008618"/>
                <a:gd name="adj2" fmla="val 13934925"/>
              </a:avLst>
            </a:prstGeom>
            <a:ln w="12700">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7" name="组合 26">
              <a:extLst>
                <a:ext uri="{FF2B5EF4-FFF2-40B4-BE49-F238E27FC236}">
                  <a16:creationId xmlns:a16="http://schemas.microsoft.com/office/drawing/2014/main" id="{322E3E35-FD9E-441A-A0C0-492BE61416BC}"/>
                </a:ext>
              </a:extLst>
            </p:cNvPr>
            <p:cNvGrpSpPr/>
            <p:nvPr/>
          </p:nvGrpSpPr>
          <p:grpSpPr>
            <a:xfrm>
              <a:off x="529403" y="1690098"/>
              <a:ext cx="613362" cy="613362"/>
              <a:chOff x="4229236" y="3968984"/>
              <a:chExt cx="792000" cy="792000"/>
            </a:xfrm>
          </p:grpSpPr>
          <p:sp>
            <p:nvSpPr>
              <p:cNvPr id="28" name="MH_Other_2">
                <a:extLst>
                  <a:ext uri="{FF2B5EF4-FFF2-40B4-BE49-F238E27FC236}">
                    <a16:creationId xmlns:a16="http://schemas.microsoft.com/office/drawing/2014/main" id="{B73A4629-40D4-406B-8420-10096B3EBA4C}"/>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prstClr val="white"/>
                  </a:solidFill>
                </a:endParaRPr>
              </a:p>
            </p:txBody>
          </p:sp>
          <p:sp>
            <p:nvSpPr>
              <p:cNvPr id="29" name="MH_Title_1">
                <a:extLst>
                  <a:ext uri="{FF2B5EF4-FFF2-40B4-BE49-F238E27FC236}">
                    <a16:creationId xmlns:a16="http://schemas.microsoft.com/office/drawing/2014/main" id="{5BF026DD-E3A0-4B30-8196-C78259AEFEA9}"/>
                  </a:ext>
                </a:extLst>
              </p:cNvPr>
              <p:cNvSpPr/>
              <p:nvPr>
                <p:custDataLst>
                  <p:tags r:id="rId2"/>
                </p:custDataLst>
              </p:nvPr>
            </p:nvSpPr>
            <p:spPr>
              <a:xfrm>
                <a:off x="4355238" y="4094983"/>
                <a:ext cx="540000" cy="540000"/>
              </a:xfrm>
              <a:prstGeom prst="ellipse">
                <a:avLst/>
              </a:prstGeom>
              <a:gradFill>
                <a:gsLst>
                  <a:gs pos="0">
                    <a:schemeClr val="accent1"/>
                  </a:gs>
                  <a:gs pos="100000">
                    <a:schemeClr val="accent3"/>
                  </a:gs>
                </a:gsLst>
                <a:lin ang="7200000" scaled="0"/>
              </a:gra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3" dirty="0">
                    <a:latin typeface="+mn-ea"/>
                  </a:rPr>
                  <a:t>2</a:t>
                </a:r>
              </a:p>
            </p:txBody>
          </p:sp>
        </p:grpSp>
      </p:grpSp>
      <p:sp>
        <p:nvSpPr>
          <p:cNvPr id="35" name="任意多边形: 形状 21">
            <a:extLst>
              <a:ext uri="{FF2B5EF4-FFF2-40B4-BE49-F238E27FC236}">
                <a16:creationId xmlns:a16="http://schemas.microsoft.com/office/drawing/2014/main" id="{3ED2C839-A1E5-472D-BB1F-7D49DC6A2F5C}"/>
              </a:ext>
            </a:extLst>
          </p:cNvPr>
          <p:cNvSpPr/>
          <p:nvPr/>
        </p:nvSpPr>
        <p:spPr>
          <a:xfrm>
            <a:off x="1051319" y="6151166"/>
            <a:ext cx="10254311" cy="59480"/>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7" name="矩形 36">
            <a:extLst>
              <a:ext uri="{FF2B5EF4-FFF2-40B4-BE49-F238E27FC236}">
                <a16:creationId xmlns:a16="http://schemas.microsoft.com/office/drawing/2014/main" id="{09EFA5C9-F48D-476B-B757-979E14016B3E}"/>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
        <p:nvSpPr>
          <p:cNvPr id="32" name="矩形 31">
            <a:extLst>
              <a:ext uri="{FF2B5EF4-FFF2-40B4-BE49-F238E27FC236}">
                <a16:creationId xmlns:a16="http://schemas.microsoft.com/office/drawing/2014/main" id="{A2A9A8C7-7B99-4D64-878D-54F68B6E437D}"/>
              </a:ext>
            </a:extLst>
          </p:cNvPr>
          <p:cNvSpPr/>
          <p:nvPr/>
        </p:nvSpPr>
        <p:spPr>
          <a:xfrm>
            <a:off x="917891" y="1276144"/>
            <a:ext cx="5421677" cy="506934"/>
          </a:xfrm>
          <a:prstGeom prst="rect">
            <a:avLst/>
          </a:prstGeom>
        </p:spPr>
        <p:txBody>
          <a:bodyPr wrap="none">
            <a:spAutoFit/>
          </a:bodyPr>
          <a:lstStyle/>
          <a:p>
            <a:pPr eaLnBrk="0" fontAlgn="base" hangingPunct="0">
              <a:lnSpc>
                <a:spcPct val="120000"/>
              </a:lnSpc>
              <a:spcAft>
                <a:spcPct val="0"/>
              </a:spcAft>
              <a:buClr>
                <a:schemeClr val="accent1"/>
              </a:buClr>
              <a:defRPr/>
            </a:pPr>
            <a:r>
              <a:rPr lang="en-US" altLang="zh-CN" sz="2000" b="1" kern="0" dirty="0">
                <a:latin typeface="微软雅黑" panose="020B0503020204020204" pitchFamily="34" charset="-122"/>
                <a:ea typeface="微软雅黑" panose="020B0503020204020204" pitchFamily="34" charset="-122"/>
              </a:rPr>
              <a:t>  </a:t>
            </a:r>
            <a:r>
              <a:rPr lang="zh-CN" altLang="en-US" sz="2400" b="1" kern="0" dirty="0">
                <a:latin typeface="+mj-ea"/>
              </a:rPr>
              <a:t>（</a:t>
            </a:r>
            <a:r>
              <a:rPr lang="en-US" altLang="zh-CN" sz="2400" b="1" kern="0" dirty="0">
                <a:latin typeface="+mj-ea"/>
              </a:rPr>
              <a:t>2</a:t>
            </a:r>
            <a:r>
              <a:rPr lang="zh-CN" altLang="en-US" sz="2400" b="1" kern="0" dirty="0">
                <a:latin typeface="+mj-ea"/>
              </a:rPr>
              <a:t>）“实施方案”主要项目的解读；</a:t>
            </a:r>
            <a:endParaRPr lang="en-US" altLang="zh-CN" sz="2400" b="1" kern="0" dirty="0">
              <a:latin typeface="+mj-ea"/>
            </a:endParaRPr>
          </a:p>
        </p:txBody>
      </p:sp>
    </p:spTree>
    <p:extLst>
      <p:ext uri="{BB962C8B-B14F-4D97-AF65-F5344CB8AC3E}">
        <p14:creationId xmlns:p14="http://schemas.microsoft.com/office/powerpoint/2010/main" val="22833525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200" fill="hold"/>
                                            <p:tgtEl>
                                              <p:spTgt spid="4"/>
                                            </p:tgtEl>
                                            <p:attrNameLst>
                                              <p:attrName>ppt_x</p:attrName>
                                            </p:attrNameLst>
                                          </p:cBhvr>
                                          <p:tavLst>
                                            <p:tav tm="0">
                                              <p:val>
                                                <p:strVal val="#ppt_x"/>
                                              </p:val>
                                            </p:tav>
                                            <p:tav tm="100000">
                                              <p:val>
                                                <p:strVal val="#ppt_x"/>
                                              </p:val>
                                            </p:tav>
                                          </p:tavLst>
                                        </p:anim>
                                        <p:anim calcmode="lin" valueType="num" p14:bounceEnd="44000">
                                          <p:cBhvr additive="base">
                                            <p:cTn id="8" dur="12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200"/>
                                </p:stCondLst>
                                <p:childTnLst>
                                  <p:par>
                                    <p:cTn id="10" presetID="22" presetClass="entr" presetSubtype="1"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par>
                              <p:cTn id="13" fill="hold">
                                <p:stCondLst>
                                  <p:cond delay="1700"/>
                                </p:stCondLst>
                                <p:childTnLst>
                                  <p:par>
                                    <p:cTn id="14" presetID="22" presetClass="entr" presetSubtype="1" fill="hold" grpId="0" nodeType="afterEffect">
                                      <p:stCondLst>
                                        <p:cond delay="0"/>
                                      </p:stCondLst>
                                      <p:childTnLst>
                                        <p:set>
                                          <p:cBhvr>
                                            <p:cTn id="15" dur="1" fill="hold">
                                              <p:stCondLst>
                                                <p:cond delay="0"/>
                                              </p:stCondLst>
                                            </p:cTn>
                                            <p:tgtEl>
                                              <p:spTgt spid="123"/>
                                            </p:tgtEl>
                                            <p:attrNameLst>
                                              <p:attrName>style.visibility</p:attrName>
                                            </p:attrNameLst>
                                          </p:cBhvr>
                                          <p:to>
                                            <p:strVal val="visible"/>
                                          </p:to>
                                        </p:set>
                                        <p:animEffect transition="in" filter="wipe(up)">
                                          <p:cBhvr>
                                            <p:cTn id="16" dur="500"/>
                                            <p:tgtEl>
                                              <p:spTgt spid="1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23" grpId="0"/>
          <p:bldP spid="2" grpId="0"/>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00" fill="hold"/>
                                            <p:tgtEl>
                                              <p:spTgt spid="4"/>
                                            </p:tgtEl>
                                            <p:attrNameLst>
                                              <p:attrName>ppt_x</p:attrName>
                                            </p:attrNameLst>
                                          </p:cBhvr>
                                          <p:tavLst>
                                            <p:tav tm="0">
                                              <p:val>
                                                <p:strVal val="#ppt_x"/>
                                              </p:val>
                                            </p:tav>
                                            <p:tav tm="100000">
                                              <p:val>
                                                <p:strVal val="#ppt_x"/>
                                              </p:val>
                                            </p:tav>
                                          </p:tavLst>
                                        </p:anim>
                                        <p:anim calcmode="lin" valueType="num">
                                          <p:cBhvr additive="base">
                                            <p:cTn id="8" dur="12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200"/>
                                </p:stCondLst>
                                <p:childTnLst>
                                  <p:par>
                                    <p:cTn id="10" presetID="22" presetClass="entr" presetSubtype="1"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par>
                              <p:cTn id="13" fill="hold">
                                <p:stCondLst>
                                  <p:cond delay="1700"/>
                                </p:stCondLst>
                                <p:childTnLst>
                                  <p:par>
                                    <p:cTn id="14" presetID="22" presetClass="entr" presetSubtype="1" fill="hold" grpId="0" nodeType="afterEffect">
                                      <p:stCondLst>
                                        <p:cond delay="0"/>
                                      </p:stCondLst>
                                      <p:childTnLst>
                                        <p:set>
                                          <p:cBhvr>
                                            <p:cTn id="15" dur="1" fill="hold">
                                              <p:stCondLst>
                                                <p:cond delay="0"/>
                                              </p:stCondLst>
                                            </p:cTn>
                                            <p:tgtEl>
                                              <p:spTgt spid="123"/>
                                            </p:tgtEl>
                                            <p:attrNameLst>
                                              <p:attrName>style.visibility</p:attrName>
                                            </p:attrNameLst>
                                          </p:cBhvr>
                                          <p:to>
                                            <p:strVal val="visible"/>
                                          </p:to>
                                        </p:set>
                                        <p:animEffect transition="in" filter="wipe(up)">
                                          <p:cBhvr>
                                            <p:cTn id="16" dur="500"/>
                                            <p:tgtEl>
                                              <p:spTgt spid="1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23" grpId="0"/>
          <p:bldP spid="2" grpId="0"/>
          <p:bldP spid="3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4"/>
          <p:cNvGrpSpPr/>
          <p:nvPr/>
        </p:nvGrpSpPr>
        <p:grpSpPr>
          <a:xfrm>
            <a:off x="1279565" y="2332702"/>
            <a:ext cx="3567286" cy="3575974"/>
            <a:chOff x="1191062" y="2062024"/>
            <a:chExt cx="3568679" cy="3577371"/>
          </a:xfrm>
        </p:grpSpPr>
        <p:grpSp>
          <p:nvGrpSpPr>
            <p:cNvPr id="103" name="Group 19"/>
            <p:cNvGrpSpPr/>
            <p:nvPr/>
          </p:nvGrpSpPr>
          <p:grpSpPr>
            <a:xfrm rot="2695887">
              <a:off x="1191062" y="2062024"/>
              <a:ext cx="3568679" cy="3577371"/>
              <a:chOff x="5432986" y="816598"/>
              <a:chExt cx="3233177" cy="3241052"/>
            </a:xfrm>
          </p:grpSpPr>
          <p:sp>
            <p:nvSpPr>
              <p:cNvPr id="108" name="Shape 2881"/>
              <p:cNvSpPr/>
              <p:nvPr/>
            </p:nvSpPr>
            <p:spPr>
              <a:xfrm>
                <a:off x="6912900" y="816598"/>
                <a:ext cx="750430" cy="785731"/>
              </a:xfrm>
              <a:custGeom>
                <a:avLst/>
                <a:gdLst/>
                <a:ahLst/>
                <a:cxnLst>
                  <a:cxn ang="0">
                    <a:pos x="wd2" y="hd2"/>
                  </a:cxn>
                  <a:cxn ang="5400000">
                    <a:pos x="wd2" y="hd2"/>
                  </a:cxn>
                  <a:cxn ang="10800000">
                    <a:pos x="wd2" y="hd2"/>
                  </a:cxn>
                  <a:cxn ang="16200000">
                    <a:pos x="wd2" y="hd2"/>
                  </a:cxn>
                </a:cxnLst>
                <a:rect l="0" t="0" r="r" b="b"/>
                <a:pathLst>
                  <a:path w="21600" h="21600" extrusionOk="0">
                    <a:moveTo>
                      <a:pt x="62" y="25"/>
                    </a:moveTo>
                    <a:lnTo>
                      <a:pt x="14204" y="0"/>
                    </a:lnTo>
                    <a:cubicBezTo>
                      <a:pt x="16082" y="32"/>
                      <a:pt x="17879" y="733"/>
                      <a:pt x="19243" y="1966"/>
                    </a:cubicBezTo>
                    <a:cubicBezTo>
                      <a:pt x="20712" y="3295"/>
                      <a:pt x="21562" y="5132"/>
                      <a:pt x="21600" y="7064"/>
                    </a:cubicBezTo>
                    <a:lnTo>
                      <a:pt x="21600" y="21600"/>
                    </a:lnTo>
                    <a:cubicBezTo>
                      <a:pt x="21302" y="19542"/>
                      <a:pt x="20155" y="17684"/>
                      <a:pt x="18415" y="16437"/>
                    </a:cubicBezTo>
                    <a:cubicBezTo>
                      <a:pt x="17059" y="15465"/>
                      <a:pt x="15416" y="14925"/>
                      <a:pt x="13721" y="14894"/>
                    </a:cubicBezTo>
                    <a:lnTo>
                      <a:pt x="0" y="14894"/>
                    </a:lnTo>
                    <a:lnTo>
                      <a:pt x="62" y="25"/>
                    </a:lnTo>
                    <a:close/>
                  </a:path>
                </a:pathLst>
              </a:custGeom>
              <a:solidFill>
                <a:srgbClr val="92D01E"/>
              </a:solidFill>
              <a:ln w="12700" cap="flat">
                <a:noFill/>
                <a:miter lim="400000"/>
              </a:ln>
              <a:effectLst/>
            </p:spPr>
            <p:txBody>
              <a:bodyPr wrap="square" lIns="0" tIns="0" rIns="0" bIns="0" numCol="1" anchor="ctr">
                <a:noAutofit/>
              </a:bodyPr>
              <a:lstStyle/>
              <a:p>
                <a:pPr defTabSz="456382">
                  <a:defRPr sz="3200"/>
                </a:pPr>
                <a:endParaRPr sz="3199" kern="0">
                  <a:solidFill>
                    <a:srgbClr val="070707"/>
                  </a:solidFill>
                  <a:latin typeface="Calibri" panose="020F0502020204030204"/>
                </a:endParaRPr>
              </a:p>
            </p:txBody>
          </p:sp>
          <p:sp>
            <p:nvSpPr>
              <p:cNvPr id="109" name="Shape 2882"/>
              <p:cNvSpPr/>
              <p:nvPr/>
            </p:nvSpPr>
            <p:spPr>
              <a:xfrm>
                <a:off x="6433598" y="816627"/>
                <a:ext cx="785077" cy="1061260"/>
              </a:xfrm>
              <a:custGeom>
                <a:avLst/>
                <a:gdLst/>
                <a:ahLst/>
                <a:cxnLst>
                  <a:cxn ang="0">
                    <a:pos x="wd2" y="hd2"/>
                  </a:cxn>
                  <a:cxn ang="5400000">
                    <a:pos x="wd2" y="hd2"/>
                  </a:cxn>
                  <a:cxn ang="10800000">
                    <a:pos x="wd2" y="hd2"/>
                  </a:cxn>
                  <a:cxn ang="16200000">
                    <a:pos x="wd2" y="hd2"/>
                  </a:cxn>
                </a:cxnLst>
                <a:rect l="0" t="0" r="r" b="b"/>
                <a:pathLst>
                  <a:path w="21567" h="21570" extrusionOk="0">
                    <a:moveTo>
                      <a:pt x="21567" y="5"/>
                    </a:moveTo>
                    <a:lnTo>
                      <a:pt x="7224" y="5"/>
                    </a:lnTo>
                    <a:cubicBezTo>
                      <a:pt x="6172" y="-30"/>
                      <a:pt x="5137" y="111"/>
                      <a:pt x="4189" y="405"/>
                    </a:cubicBezTo>
                    <a:cubicBezTo>
                      <a:pt x="3278" y="688"/>
                      <a:pt x="2447" y="1113"/>
                      <a:pt x="1763" y="1666"/>
                    </a:cubicBezTo>
                    <a:cubicBezTo>
                      <a:pt x="598" y="2609"/>
                      <a:pt x="-33" y="3848"/>
                      <a:pt x="1" y="5125"/>
                    </a:cubicBezTo>
                    <a:lnTo>
                      <a:pt x="1" y="21570"/>
                    </a:lnTo>
                    <a:lnTo>
                      <a:pt x="14839" y="21570"/>
                    </a:lnTo>
                    <a:lnTo>
                      <a:pt x="14839" y="6265"/>
                    </a:lnTo>
                    <a:cubicBezTo>
                      <a:pt x="14768" y="4883"/>
                      <a:pt x="15331" y="3524"/>
                      <a:pt x="16436" y="2409"/>
                    </a:cubicBezTo>
                    <a:cubicBezTo>
                      <a:pt x="17676" y="1158"/>
                      <a:pt x="19508" y="299"/>
                      <a:pt x="21567" y="5"/>
                    </a:cubicBezTo>
                    <a:close/>
                  </a:path>
                </a:pathLst>
              </a:custGeom>
              <a:solidFill>
                <a:srgbClr val="92D01E">
                  <a:alpha val="85000"/>
                </a:srgbClr>
              </a:solidFill>
              <a:ln w="12700" cap="flat">
                <a:noFill/>
                <a:miter lim="400000"/>
              </a:ln>
              <a:effectLst/>
            </p:spPr>
            <p:txBody>
              <a:bodyPr wrap="square" lIns="0" tIns="0" rIns="0" bIns="0" numCol="1" anchor="ctr">
                <a:noAutofit/>
              </a:bodyPr>
              <a:lstStyle/>
              <a:p>
                <a:pPr defTabSz="456382">
                  <a:defRPr sz="3200"/>
                </a:pPr>
                <a:endParaRPr sz="3199" kern="0">
                  <a:solidFill>
                    <a:srgbClr val="070707"/>
                  </a:solidFill>
                  <a:latin typeface="Calibri" panose="020F0502020204030204"/>
                </a:endParaRPr>
              </a:p>
            </p:txBody>
          </p:sp>
          <p:sp>
            <p:nvSpPr>
              <p:cNvPr id="110" name="Shape 2883"/>
              <p:cNvSpPr/>
              <p:nvPr/>
            </p:nvSpPr>
            <p:spPr>
              <a:xfrm rot="5400000">
                <a:off x="6049863" y="1443894"/>
                <a:ext cx="785682" cy="1061260"/>
              </a:xfrm>
              <a:custGeom>
                <a:avLst/>
                <a:gdLst/>
                <a:ahLst/>
                <a:cxnLst>
                  <a:cxn ang="0">
                    <a:pos x="wd2" y="hd2"/>
                  </a:cxn>
                  <a:cxn ang="5400000">
                    <a:pos x="wd2" y="hd2"/>
                  </a:cxn>
                  <a:cxn ang="10800000">
                    <a:pos x="wd2" y="hd2"/>
                  </a:cxn>
                  <a:cxn ang="16200000">
                    <a:pos x="wd2" y="hd2"/>
                  </a:cxn>
                </a:cxnLst>
                <a:rect l="0" t="0" r="r" b="b"/>
                <a:pathLst>
                  <a:path w="21567" h="21570" extrusionOk="0">
                    <a:moveTo>
                      <a:pt x="0" y="5"/>
                    </a:moveTo>
                    <a:lnTo>
                      <a:pt x="14343" y="5"/>
                    </a:lnTo>
                    <a:cubicBezTo>
                      <a:pt x="15395" y="-30"/>
                      <a:pt x="16430" y="111"/>
                      <a:pt x="17378" y="405"/>
                    </a:cubicBezTo>
                    <a:cubicBezTo>
                      <a:pt x="18289" y="688"/>
                      <a:pt x="19120" y="1113"/>
                      <a:pt x="19804" y="1666"/>
                    </a:cubicBezTo>
                    <a:cubicBezTo>
                      <a:pt x="20969" y="2609"/>
                      <a:pt x="21600" y="3848"/>
                      <a:pt x="21566" y="5125"/>
                    </a:cubicBezTo>
                    <a:lnTo>
                      <a:pt x="21566" y="21570"/>
                    </a:lnTo>
                    <a:lnTo>
                      <a:pt x="6728" y="21570"/>
                    </a:lnTo>
                    <a:lnTo>
                      <a:pt x="6728" y="6265"/>
                    </a:lnTo>
                    <a:cubicBezTo>
                      <a:pt x="6799" y="4883"/>
                      <a:pt x="6236" y="3524"/>
                      <a:pt x="5131" y="2409"/>
                    </a:cubicBezTo>
                    <a:cubicBezTo>
                      <a:pt x="3891" y="1158"/>
                      <a:pt x="2059" y="299"/>
                      <a:pt x="0" y="5"/>
                    </a:cubicBezTo>
                    <a:close/>
                  </a:path>
                </a:pathLst>
              </a:custGeom>
              <a:solidFill>
                <a:srgbClr val="00B0F0">
                  <a:alpha val="72000"/>
                </a:srgbClr>
              </a:solidFill>
              <a:ln w="12700" cap="flat">
                <a:noFill/>
                <a:miter lim="400000"/>
              </a:ln>
              <a:effectLst/>
            </p:spPr>
            <p:txBody>
              <a:bodyPr wrap="square" lIns="0" tIns="0" rIns="0" bIns="0" numCol="1" anchor="ctr">
                <a:noAutofit/>
              </a:bodyPr>
              <a:lstStyle/>
              <a:p>
                <a:pPr defTabSz="456382">
                  <a:defRPr sz="3200"/>
                </a:pPr>
                <a:endParaRPr sz="3199" kern="0">
                  <a:solidFill>
                    <a:srgbClr val="070707"/>
                  </a:solidFill>
                  <a:latin typeface="Calibri" panose="020F0502020204030204"/>
                </a:endParaRPr>
              </a:p>
            </p:txBody>
          </p:sp>
          <p:sp>
            <p:nvSpPr>
              <p:cNvPr id="111" name="Shape 2884"/>
              <p:cNvSpPr/>
              <p:nvPr/>
            </p:nvSpPr>
            <p:spPr>
              <a:xfrm rot="16200000">
                <a:off x="5450719" y="1809119"/>
                <a:ext cx="750430" cy="785731"/>
              </a:xfrm>
              <a:custGeom>
                <a:avLst/>
                <a:gdLst/>
                <a:ahLst/>
                <a:cxnLst>
                  <a:cxn ang="0">
                    <a:pos x="wd2" y="hd2"/>
                  </a:cxn>
                  <a:cxn ang="5400000">
                    <a:pos x="wd2" y="hd2"/>
                  </a:cxn>
                  <a:cxn ang="10800000">
                    <a:pos x="wd2" y="hd2"/>
                  </a:cxn>
                  <a:cxn ang="16200000">
                    <a:pos x="wd2" y="hd2"/>
                  </a:cxn>
                </a:cxnLst>
                <a:rect l="0" t="0" r="r" b="b"/>
                <a:pathLst>
                  <a:path w="21600" h="21600" extrusionOk="0">
                    <a:moveTo>
                      <a:pt x="62" y="25"/>
                    </a:moveTo>
                    <a:lnTo>
                      <a:pt x="14204" y="0"/>
                    </a:lnTo>
                    <a:cubicBezTo>
                      <a:pt x="16082" y="32"/>
                      <a:pt x="17879" y="733"/>
                      <a:pt x="19243" y="1966"/>
                    </a:cubicBezTo>
                    <a:cubicBezTo>
                      <a:pt x="20712" y="3295"/>
                      <a:pt x="21562" y="5132"/>
                      <a:pt x="21600" y="7064"/>
                    </a:cubicBezTo>
                    <a:lnTo>
                      <a:pt x="21600" y="21600"/>
                    </a:lnTo>
                    <a:cubicBezTo>
                      <a:pt x="21302" y="19542"/>
                      <a:pt x="20155" y="17684"/>
                      <a:pt x="18415" y="16437"/>
                    </a:cubicBezTo>
                    <a:cubicBezTo>
                      <a:pt x="17059" y="15465"/>
                      <a:pt x="15416" y="14925"/>
                      <a:pt x="13721" y="14894"/>
                    </a:cubicBezTo>
                    <a:lnTo>
                      <a:pt x="0" y="14894"/>
                    </a:lnTo>
                    <a:lnTo>
                      <a:pt x="62" y="25"/>
                    </a:lnTo>
                    <a:close/>
                  </a:path>
                </a:pathLst>
              </a:custGeom>
              <a:solidFill>
                <a:srgbClr val="00B0F0"/>
              </a:solidFill>
              <a:ln w="12700" cap="flat">
                <a:noFill/>
                <a:miter lim="400000"/>
              </a:ln>
              <a:effectLst/>
            </p:spPr>
            <p:txBody>
              <a:bodyPr wrap="square" lIns="0" tIns="0" rIns="0" bIns="0" numCol="1" anchor="ctr">
                <a:noAutofit/>
              </a:bodyPr>
              <a:lstStyle/>
              <a:p>
                <a:pPr defTabSz="456382">
                  <a:defRPr sz="3200"/>
                </a:pPr>
                <a:endParaRPr sz="3199" kern="0">
                  <a:solidFill>
                    <a:srgbClr val="070707"/>
                  </a:solidFill>
                  <a:latin typeface="Calibri" panose="020F0502020204030204"/>
                </a:endParaRPr>
              </a:p>
            </p:txBody>
          </p:sp>
          <p:sp>
            <p:nvSpPr>
              <p:cNvPr id="112" name="Shape 2885"/>
              <p:cNvSpPr/>
              <p:nvPr/>
            </p:nvSpPr>
            <p:spPr>
              <a:xfrm rot="16200000">
                <a:off x="5571078" y="2130461"/>
                <a:ext cx="785076" cy="1061260"/>
              </a:xfrm>
              <a:custGeom>
                <a:avLst/>
                <a:gdLst/>
                <a:ahLst/>
                <a:cxnLst>
                  <a:cxn ang="0">
                    <a:pos x="wd2" y="hd2"/>
                  </a:cxn>
                  <a:cxn ang="5400000">
                    <a:pos x="wd2" y="hd2"/>
                  </a:cxn>
                  <a:cxn ang="10800000">
                    <a:pos x="wd2" y="hd2"/>
                  </a:cxn>
                  <a:cxn ang="16200000">
                    <a:pos x="wd2" y="hd2"/>
                  </a:cxn>
                </a:cxnLst>
                <a:rect l="0" t="0" r="r" b="b"/>
                <a:pathLst>
                  <a:path w="21567" h="21570" extrusionOk="0">
                    <a:moveTo>
                      <a:pt x="21567" y="5"/>
                    </a:moveTo>
                    <a:lnTo>
                      <a:pt x="7224" y="5"/>
                    </a:lnTo>
                    <a:cubicBezTo>
                      <a:pt x="6172" y="-30"/>
                      <a:pt x="5137" y="111"/>
                      <a:pt x="4189" y="405"/>
                    </a:cubicBezTo>
                    <a:cubicBezTo>
                      <a:pt x="3278" y="688"/>
                      <a:pt x="2447" y="1113"/>
                      <a:pt x="1763" y="1666"/>
                    </a:cubicBezTo>
                    <a:cubicBezTo>
                      <a:pt x="598" y="2609"/>
                      <a:pt x="-33" y="3848"/>
                      <a:pt x="1" y="5125"/>
                    </a:cubicBezTo>
                    <a:lnTo>
                      <a:pt x="1" y="21570"/>
                    </a:lnTo>
                    <a:lnTo>
                      <a:pt x="14839" y="21570"/>
                    </a:lnTo>
                    <a:lnTo>
                      <a:pt x="14839" y="6265"/>
                    </a:lnTo>
                    <a:cubicBezTo>
                      <a:pt x="14768" y="4883"/>
                      <a:pt x="15331" y="3524"/>
                      <a:pt x="16436" y="2409"/>
                    </a:cubicBezTo>
                    <a:cubicBezTo>
                      <a:pt x="17676" y="1158"/>
                      <a:pt x="19508" y="299"/>
                      <a:pt x="21567" y="5"/>
                    </a:cubicBezTo>
                    <a:close/>
                  </a:path>
                </a:pathLst>
              </a:custGeom>
              <a:solidFill>
                <a:srgbClr val="00B0F0">
                  <a:alpha val="85000"/>
                </a:srgbClr>
              </a:solidFill>
              <a:ln w="12700" cap="flat">
                <a:noFill/>
                <a:miter lim="400000"/>
              </a:ln>
              <a:effectLst/>
            </p:spPr>
            <p:txBody>
              <a:bodyPr wrap="square" lIns="0" tIns="0" rIns="0" bIns="0" numCol="1" anchor="ctr">
                <a:noAutofit/>
              </a:bodyPr>
              <a:lstStyle/>
              <a:p>
                <a:pPr defTabSz="456382">
                  <a:defRPr sz="3200"/>
                </a:pPr>
                <a:endParaRPr sz="3199" kern="0">
                  <a:solidFill>
                    <a:srgbClr val="070707"/>
                  </a:solidFill>
                  <a:latin typeface="Calibri" panose="020F0502020204030204"/>
                </a:endParaRPr>
              </a:p>
            </p:txBody>
          </p:sp>
          <p:sp>
            <p:nvSpPr>
              <p:cNvPr id="113" name="Shape 2886"/>
              <p:cNvSpPr/>
              <p:nvPr/>
            </p:nvSpPr>
            <p:spPr>
              <a:xfrm>
                <a:off x="6186832" y="2513361"/>
                <a:ext cx="785682" cy="1061260"/>
              </a:xfrm>
              <a:custGeom>
                <a:avLst/>
                <a:gdLst/>
                <a:ahLst/>
                <a:cxnLst>
                  <a:cxn ang="0">
                    <a:pos x="wd2" y="hd2"/>
                  </a:cxn>
                  <a:cxn ang="5400000">
                    <a:pos x="wd2" y="hd2"/>
                  </a:cxn>
                  <a:cxn ang="10800000">
                    <a:pos x="wd2" y="hd2"/>
                  </a:cxn>
                  <a:cxn ang="16200000">
                    <a:pos x="wd2" y="hd2"/>
                  </a:cxn>
                </a:cxnLst>
                <a:rect l="0" t="0" r="r" b="b"/>
                <a:pathLst>
                  <a:path w="21567" h="21570" extrusionOk="0">
                    <a:moveTo>
                      <a:pt x="0" y="5"/>
                    </a:moveTo>
                    <a:lnTo>
                      <a:pt x="14343" y="5"/>
                    </a:lnTo>
                    <a:cubicBezTo>
                      <a:pt x="15395" y="-30"/>
                      <a:pt x="16430" y="111"/>
                      <a:pt x="17378" y="405"/>
                    </a:cubicBezTo>
                    <a:cubicBezTo>
                      <a:pt x="18289" y="688"/>
                      <a:pt x="19120" y="1113"/>
                      <a:pt x="19804" y="1666"/>
                    </a:cubicBezTo>
                    <a:cubicBezTo>
                      <a:pt x="20969" y="2609"/>
                      <a:pt x="21600" y="3848"/>
                      <a:pt x="21566" y="5125"/>
                    </a:cubicBezTo>
                    <a:lnTo>
                      <a:pt x="21566" y="21570"/>
                    </a:lnTo>
                    <a:lnTo>
                      <a:pt x="6728" y="21570"/>
                    </a:lnTo>
                    <a:lnTo>
                      <a:pt x="6728" y="6265"/>
                    </a:lnTo>
                    <a:cubicBezTo>
                      <a:pt x="6799" y="4883"/>
                      <a:pt x="6236" y="3524"/>
                      <a:pt x="5131" y="2409"/>
                    </a:cubicBezTo>
                    <a:cubicBezTo>
                      <a:pt x="3891" y="1158"/>
                      <a:pt x="2059" y="299"/>
                      <a:pt x="0" y="5"/>
                    </a:cubicBezTo>
                    <a:close/>
                  </a:path>
                </a:pathLst>
              </a:custGeom>
              <a:solidFill>
                <a:srgbClr val="F49D15">
                  <a:alpha val="72000"/>
                </a:srgbClr>
              </a:solidFill>
              <a:ln w="12700" cap="flat">
                <a:noFill/>
                <a:miter lim="400000"/>
              </a:ln>
              <a:effectLst/>
            </p:spPr>
            <p:txBody>
              <a:bodyPr wrap="square" lIns="0" tIns="0" rIns="0" bIns="0" numCol="1" anchor="ctr">
                <a:noAutofit/>
              </a:bodyPr>
              <a:lstStyle/>
              <a:p>
                <a:pPr defTabSz="456382">
                  <a:defRPr sz="3200"/>
                </a:pPr>
                <a:endParaRPr sz="3199" kern="0">
                  <a:solidFill>
                    <a:srgbClr val="070707"/>
                  </a:solidFill>
                  <a:latin typeface="Calibri" panose="020F0502020204030204"/>
                </a:endParaRPr>
              </a:p>
            </p:txBody>
          </p:sp>
          <p:sp>
            <p:nvSpPr>
              <p:cNvPr id="114" name="Shape 2887"/>
              <p:cNvSpPr/>
              <p:nvPr/>
            </p:nvSpPr>
            <p:spPr>
              <a:xfrm rot="10800000">
                <a:off x="6431842" y="3271919"/>
                <a:ext cx="749682" cy="785731"/>
              </a:xfrm>
              <a:custGeom>
                <a:avLst/>
                <a:gdLst/>
                <a:ahLst/>
                <a:cxnLst>
                  <a:cxn ang="0">
                    <a:pos x="wd2" y="hd2"/>
                  </a:cxn>
                  <a:cxn ang="5400000">
                    <a:pos x="wd2" y="hd2"/>
                  </a:cxn>
                  <a:cxn ang="10800000">
                    <a:pos x="wd2" y="hd2"/>
                  </a:cxn>
                  <a:cxn ang="16200000">
                    <a:pos x="wd2" y="hd2"/>
                  </a:cxn>
                </a:cxnLst>
                <a:rect l="0" t="0" r="r" b="b"/>
                <a:pathLst>
                  <a:path w="21600" h="21600" extrusionOk="0">
                    <a:moveTo>
                      <a:pt x="62" y="25"/>
                    </a:moveTo>
                    <a:lnTo>
                      <a:pt x="14204" y="0"/>
                    </a:lnTo>
                    <a:cubicBezTo>
                      <a:pt x="16082" y="32"/>
                      <a:pt x="17879" y="733"/>
                      <a:pt x="19243" y="1966"/>
                    </a:cubicBezTo>
                    <a:cubicBezTo>
                      <a:pt x="20712" y="3295"/>
                      <a:pt x="21562" y="5132"/>
                      <a:pt x="21600" y="7064"/>
                    </a:cubicBezTo>
                    <a:lnTo>
                      <a:pt x="21600" y="21600"/>
                    </a:lnTo>
                    <a:cubicBezTo>
                      <a:pt x="21302" y="19542"/>
                      <a:pt x="20155" y="17684"/>
                      <a:pt x="18415" y="16437"/>
                    </a:cubicBezTo>
                    <a:cubicBezTo>
                      <a:pt x="17059" y="15465"/>
                      <a:pt x="15416" y="14925"/>
                      <a:pt x="13721" y="14894"/>
                    </a:cubicBezTo>
                    <a:lnTo>
                      <a:pt x="0" y="14894"/>
                    </a:lnTo>
                    <a:lnTo>
                      <a:pt x="62" y="25"/>
                    </a:lnTo>
                    <a:close/>
                  </a:path>
                </a:pathLst>
              </a:custGeom>
              <a:solidFill>
                <a:srgbClr val="F49D15"/>
              </a:solidFill>
              <a:ln w="12700" cap="flat">
                <a:noFill/>
                <a:miter lim="400000"/>
              </a:ln>
              <a:effectLst/>
            </p:spPr>
            <p:txBody>
              <a:bodyPr wrap="square" lIns="0" tIns="0" rIns="0" bIns="0" numCol="1" anchor="ctr">
                <a:noAutofit/>
              </a:bodyPr>
              <a:lstStyle/>
              <a:p>
                <a:pPr defTabSz="456382">
                  <a:defRPr sz="3200"/>
                </a:pPr>
                <a:endParaRPr sz="3199" kern="0">
                  <a:solidFill>
                    <a:srgbClr val="070707"/>
                  </a:solidFill>
                  <a:latin typeface="Calibri" panose="020F0502020204030204"/>
                </a:endParaRPr>
              </a:p>
            </p:txBody>
          </p:sp>
          <p:sp>
            <p:nvSpPr>
              <p:cNvPr id="115" name="Shape 2888"/>
              <p:cNvSpPr/>
              <p:nvPr/>
            </p:nvSpPr>
            <p:spPr>
              <a:xfrm rot="10800000">
                <a:off x="6879151" y="2994560"/>
                <a:ext cx="785077" cy="1061260"/>
              </a:xfrm>
              <a:custGeom>
                <a:avLst/>
                <a:gdLst/>
                <a:ahLst/>
                <a:cxnLst>
                  <a:cxn ang="0">
                    <a:pos x="wd2" y="hd2"/>
                  </a:cxn>
                  <a:cxn ang="5400000">
                    <a:pos x="wd2" y="hd2"/>
                  </a:cxn>
                  <a:cxn ang="10800000">
                    <a:pos x="wd2" y="hd2"/>
                  </a:cxn>
                  <a:cxn ang="16200000">
                    <a:pos x="wd2" y="hd2"/>
                  </a:cxn>
                </a:cxnLst>
                <a:rect l="0" t="0" r="r" b="b"/>
                <a:pathLst>
                  <a:path w="21567" h="21570" extrusionOk="0">
                    <a:moveTo>
                      <a:pt x="21567" y="5"/>
                    </a:moveTo>
                    <a:lnTo>
                      <a:pt x="7224" y="5"/>
                    </a:lnTo>
                    <a:cubicBezTo>
                      <a:pt x="6172" y="-30"/>
                      <a:pt x="5137" y="111"/>
                      <a:pt x="4189" y="405"/>
                    </a:cubicBezTo>
                    <a:cubicBezTo>
                      <a:pt x="3278" y="688"/>
                      <a:pt x="2447" y="1113"/>
                      <a:pt x="1763" y="1666"/>
                    </a:cubicBezTo>
                    <a:cubicBezTo>
                      <a:pt x="598" y="2609"/>
                      <a:pt x="-33" y="3848"/>
                      <a:pt x="1" y="5125"/>
                    </a:cubicBezTo>
                    <a:lnTo>
                      <a:pt x="1" y="21570"/>
                    </a:lnTo>
                    <a:lnTo>
                      <a:pt x="14839" y="21570"/>
                    </a:lnTo>
                    <a:lnTo>
                      <a:pt x="14839" y="6265"/>
                    </a:lnTo>
                    <a:cubicBezTo>
                      <a:pt x="14768" y="4883"/>
                      <a:pt x="15331" y="3524"/>
                      <a:pt x="16436" y="2409"/>
                    </a:cubicBezTo>
                    <a:cubicBezTo>
                      <a:pt x="17676" y="1158"/>
                      <a:pt x="19508" y="299"/>
                      <a:pt x="21567" y="5"/>
                    </a:cubicBezTo>
                    <a:close/>
                  </a:path>
                </a:pathLst>
              </a:custGeom>
              <a:solidFill>
                <a:srgbClr val="F49D15">
                  <a:alpha val="99000"/>
                </a:srgbClr>
              </a:solidFill>
              <a:ln w="12700" cap="flat">
                <a:noFill/>
                <a:miter lim="400000"/>
              </a:ln>
              <a:effectLst/>
            </p:spPr>
            <p:txBody>
              <a:bodyPr wrap="square" lIns="0" tIns="0" rIns="0" bIns="0" numCol="1" anchor="ctr">
                <a:noAutofit/>
              </a:bodyPr>
              <a:lstStyle/>
              <a:p>
                <a:pPr defTabSz="456382">
                  <a:defRPr sz="3200"/>
                </a:pPr>
                <a:endParaRPr sz="3199" kern="0">
                  <a:solidFill>
                    <a:srgbClr val="070707"/>
                  </a:solidFill>
                  <a:latin typeface="Calibri" panose="020F0502020204030204"/>
                </a:endParaRPr>
              </a:p>
            </p:txBody>
          </p:sp>
          <p:sp>
            <p:nvSpPr>
              <p:cNvPr id="116" name="Shape 2889"/>
              <p:cNvSpPr/>
              <p:nvPr/>
            </p:nvSpPr>
            <p:spPr>
              <a:xfrm rot="16200000">
                <a:off x="7260076" y="2375766"/>
                <a:ext cx="785682" cy="1061260"/>
              </a:xfrm>
              <a:custGeom>
                <a:avLst/>
                <a:gdLst/>
                <a:ahLst/>
                <a:cxnLst>
                  <a:cxn ang="0">
                    <a:pos x="wd2" y="hd2"/>
                  </a:cxn>
                  <a:cxn ang="5400000">
                    <a:pos x="wd2" y="hd2"/>
                  </a:cxn>
                  <a:cxn ang="10800000">
                    <a:pos x="wd2" y="hd2"/>
                  </a:cxn>
                  <a:cxn ang="16200000">
                    <a:pos x="wd2" y="hd2"/>
                  </a:cxn>
                </a:cxnLst>
                <a:rect l="0" t="0" r="r" b="b"/>
                <a:pathLst>
                  <a:path w="21567" h="21570" extrusionOk="0">
                    <a:moveTo>
                      <a:pt x="0" y="5"/>
                    </a:moveTo>
                    <a:lnTo>
                      <a:pt x="14343" y="5"/>
                    </a:lnTo>
                    <a:cubicBezTo>
                      <a:pt x="15395" y="-30"/>
                      <a:pt x="16430" y="111"/>
                      <a:pt x="17378" y="405"/>
                    </a:cubicBezTo>
                    <a:cubicBezTo>
                      <a:pt x="18289" y="688"/>
                      <a:pt x="19120" y="1113"/>
                      <a:pt x="19804" y="1666"/>
                    </a:cubicBezTo>
                    <a:cubicBezTo>
                      <a:pt x="20969" y="2609"/>
                      <a:pt x="21600" y="3848"/>
                      <a:pt x="21566" y="5125"/>
                    </a:cubicBezTo>
                    <a:lnTo>
                      <a:pt x="21566" y="21570"/>
                    </a:lnTo>
                    <a:lnTo>
                      <a:pt x="6728" y="21570"/>
                    </a:lnTo>
                    <a:lnTo>
                      <a:pt x="6728" y="6265"/>
                    </a:lnTo>
                    <a:cubicBezTo>
                      <a:pt x="6799" y="4883"/>
                      <a:pt x="6236" y="3524"/>
                      <a:pt x="5131" y="2409"/>
                    </a:cubicBezTo>
                    <a:cubicBezTo>
                      <a:pt x="3891" y="1158"/>
                      <a:pt x="2059" y="299"/>
                      <a:pt x="0" y="5"/>
                    </a:cubicBezTo>
                    <a:close/>
                  </a:path>
                </a:pathLst>
              </a:custGeom>
              <a:solidFill>
                <a:srgbClr val="404040">
                  <a:alpha val="72000"/>
                </a:srgbClr>
              </a:solidFill>
              <a:ln w="12700" cap="flat">
                <a:noFill/>
                <a:miter lim="400000"/>
              </a:ln>
              <a:effectLst/>
            </p:spPr>
            <p:txBody>
              <a:bodyPr wrap="square" lIns="0" tIns="0" rIns="0" bIns="0" numCol="1" anchor="ctr">
                <a:noAutofit/>
              </a:bodyPr>
              <a:lstStyle/>
              <a:p>
                <a:pPr defTabSz="456382">
                  <a:defRPr sz="3200"/>
                </a:pPr>
                <a:endParaRPr sz="3199" kern="0">
                  <a:solidFill>
                    <a:srgbClr val="070707"/>
                  </a:solidFill>
                  <a:latin typeface="Calibri" panose="020F0502020204030204"/>
                </a:endParaRPr>
              </a:p>
            </p:txBody>
          </p:sp>
          <p:sp>
            <p:nvSpPr>
              <p:cNvPr id="117" name="Shape 2890"/>
              <p:cNvSpPr/>
              <p:nvPr/>
            </p:nvSpPr>
            <p:spPr>
              <a:xfrm rot="5400000">
                <a:off x="7898083" y="2286941"/>
                <a:ext cx="750430" cy="785731"/>
              </a:xfrm>
              <a:custGeom>
                <a:avLst/>
                <a:gdLst/>
                <a:ahLst/>
                <a:cxnLst>
                  <a:cxn ang="0">
                    <a:pos x="wd2" y="hd2"/>
                  </a:cxn>
                  <a:cxn ang="5400000">
                    <a:pos x="wd2" y="hd2"/>
                  </a:cxn>
                  <a:cxn ang="10800000">
                    <a:pos x="wd2" y="hd2"/>
                  </a:cxn>
                  <a:cxn ang="16200000">
                    <a:pos x="wd2" y="hd2"/>
                  </a:cxn>
                </a:cxnLst>
                <a:rect l="0" t="0" r="r" b="b"/>
                <a:pathLst>
                  <a:path w="21600" h="21600" extrusionOk="0">
                    <a:moveTo>
                      <a:pt x="62" y="25"/>
                    </a:moveTo>
                    <a:lnTo>
                      <a:pt x="14204" y="0"/>
                    </a:lnTo>
                    <a:cubicBezTo>
                      <a:pt x="16082" y="32"/>
                      <a:pt x="17879" y="733"/>
                      <a:pt x="19243" y="1966"/>
                    </a:cubicBezTo>
                    <a:cubicBezTo>
                      <a:pt x="20712" y="3295"/>
                      <a:pt x="21562" y="5132"/>
                      <a:pt x="21600" y="7064"/>
                    </a:cubicBezTo>
                    <a:lnTo>
                      <a:pt x="21600" y="21600"/>
                    </a:lnTo>
                    <a:cubicBezTo>
                      <a:pt x="21302" y="19542"/>
                      <a:pt x="20155" y="17684"/>
                      <a:pt x="18415" y="16437"/>
                    </a:cubicBezTo>
                    <a:cubicBezTo>
                      <a:pt x="17059" y="15465"/>
                      <a:pt x="15416" y="14925"/>
                      <a:pt x="13721" y="14894"/>
                    </a:cubicBezTo>
                    <a:lnTo>
                      <a:pt x="0" y="14894"/>
                    </a:lnTo>
                    <a:lnTo>
                      <a:pt x="62" y="25"/>
                    </a:lnTo>
                    <a:close/>
                  </a:path>
                </a:pathLst>
              </a:custGeom>
              <a:solidFill>
                <a:srgbClr val="404040"/>
              </a:solidFill>
              <a:ln w="12700" cap="flat">
                <a:noFill/>
                <a:miter lim="400000"/>
              </a:ln>
              <a:effectLst/>
            </p:spPr>
            <p:txBody>
              <a:bodyPr wrap="square" lIns="0" tIns="0" rIns="0" bIns="0" numCol="1" anchor="ctr">
                <a:noAutofit/>
              </a:bodyPr>
              <a:lstStyle>
                <a:lvl1pPr>
                  <a:defRPr sz="3200"/>
                </a:lvl1pPr>
              </a:lstStyle>
              <a:p>
                <a:pPr defTabSz="456382">
                  <a:defRPr sz="1800"/>
                </a:pPr>
                <a:r>
                  <a:rPr sz="1799" kern="0" dirty="0">
                    <a:solidFill>
                      <a:srgbClr val="070707"/>
                    </a:solidFill>
                    <a:latin typeface="Calibri" panose="020F0502020204030204"/>
                  </a:rPr>
                  <a:t>  </a:t>
                </a:r>
              </a:p>
            </p:txBody>
          </p:sp>
          <p:sp>
            <p:nvSpPr>
              <p:cNvPr id="118" name="Shape 2891"/>
              <p:cNvSpPr/>
              <p:nvPr/>
            </p:nvSpPr>
            <p:spPr>
              <a:xfrm rot="5400000">
                <a:off x="7741369" y="1688367"/>
                <a:ext cx="785682" cy="1061260"/>
              </a:xfrm>
              <a:custGeom>
                <a:avLst/>
                <a:gdLst/>
                <a:ahLst/>
                <a:cxnLst>
                  <a:cxn ang="0">
                    <a:pos x="wd2" y="hd2"/>
                  </a:cxn>
                  <a:cxn ang="5400000">
                    <a:pos x="wd2" y="hd2"/>
                  </a:cxn>
                  <a:cxn ang="10800000">
                    <a:pos x="wd2" y="hd2"/>
                  </a:cxn>
                  <a:cxn ang="16200000">
                    <a:pos x="wd2" y="hd2"/>
                  </a:cxn>
                </a:cxnLst>
                <a:rect l="0" t="0" r="r" b="b"/>
                <a:pathLst>
                  <a:path w="21567" h="21570" extrusionOk="0">
                    <a:moveTo>
                      <a:pt x="21567" y="5"/>
                    </a:moveTo>
                    <a:lnTo>
                      <a:pt x="7224" y="5"/>
                    </a:lnTo>
                    <a:cubicBezTo>
                      <a:pt x="6172" y="-30"/>
                      <a:pt x="5137" y="111"/>
                      <a:pt x="4189" y="405"/>
                    </a:cubicBezTo>
                    <a:cubicBezTo>
                      <a:pt x="3278" y="688"/>
                      <a:pt x="2447" y="1113"/>
                      <a:pt x="1763" y="1666"/>
                    </a:cubicBezTo>
                    <a:cubicBezTo>
                      <a:pt x="598" y="2609"/>
                      <a:pt x="-33" y="3848"/>
                      <a:pt x="1" y="5125"/>
                    </a:cubicBezTo>
                    <a:lnTo>
                      <a:pt x="1" y="21570"/>
                    </a:lnTo>
                    <a:lnTo>
                      <a:pt x="14839" y="21570"/>
                    </a:lnTo>
                    <a:lnTo>
                      <a:pt x="14839" y="6265"/>
                    </a:lnTo>
                    <a:cubicBezTo>
                      <a:pt x="14768" y="4883"/>
                      <a:pt x="15331" y="3524"/>
                      <a:pt x="16436" y="2409"/>
                    </a:cubicBezTo>
                    <a:cubicBezTo>
                      <a:pt x="17676" y="1158"/>
                      <a:pt x="19508" y="299"/>
                      <a:pt x="21567" y="5"/>
                    </a:cubicBezTo>
                    <a:close/>
                  </a:path>
                </a:pathLst>
              </a:custGeom>
              <a:solidFill>
                <a:srgbClr val="404040">
                  <a:alpha val="85000"/>
                </a:srgbClr>
              </a:solidFill>
              <a:ln w="12700" cap="flat">
                <a:noFill/>
                <a:miter lim="400000"/>
              </a:ln>
              <a:effectLst/>
            </p:spPr>
            <p:txBody>
              <a:bodyPr wrap="square" lIns="0" tIns="0" rIns="0" bIns="0" numCol="1" anchor="ctr">
                <a:noAutofit/>
              </a:bodyPr>
              <a:lstStyle/>
              <a:p>
                <a:pPr defTabSz="456382">
                  <a:defRPr sz="3200"/>
                </a:pPr>
                <a:endParaRPr sz="3199" kern="0">
                  <a:solidFill>
                    <a:srgbClr val="070707"/>
                  </a:solidFill>
                  <a:latin typeface="Calibri" panose="020F0502020204030204"/>
                </a:endParaRPr>
              </a:p>
            </p:txBody>
          </p:sp>
          <p:sp>
            <p:nvSpPr>
              <p:cNvPr id="119" name="Shape 2892"/>
              <p:cNvSpPr/>
              <p:nvPr/>
            </p:nvSpPr>
            <p:spPr>
              <a:xfrm>
                <a:off x="7121974" y="1356081"/>
                <a:ext cx="784411" cy="1010818"/>
              </a:xfrm>
              <a:custGeom>
                <a:avLst/>
                <a:gdLst/>
                <a:ahLst/>
                <a:cxnLst>
                  <a:cxn ang="0">
                    <a:pos x="wd2" y="hd2"/>
                  </a:cxn>
                  <a:cxn ang="5400000">
                    <a:pos x="wd2" y="hd2"/>
                  </a:cxn>
                  <a:cxn ang="10800000">
                    <a:pos x="wd2" y="hd2"/>
                  </a:cxn>
                  <a:cxn ang="16200000">
                    <a:pos x="wd2" y="hd2"/>
                  </a:cxn>
                </a:cxnLst>
                <a:rect l="0" t="0" r="r" b="b"/>
                <a:pathLst>
                  <a:path w="21571" h="21577" extrusionOk="0">
                    <a:moveTo>
                      <a:pt x="21571" y="21576"/>
                    </a:moveTo>
                    <a:lnTo>
                      <a:pt x="6819" y="21576"/>
                    </a:lnTo>
                    <a:cubicBezTo>
                      <a:pt x="5102" y="21600"/>
                      <a:pt x="3439" y="21109"/>
                      <a:pt x="2174" y="20204"/>
                    </a:cubicBezTo>
                    <a:cubicBezTo>
                      <a:pt x="762" y="19194"/>
                      <a:pt x="-29" y="17762"/>
                      <a:pt x="1" y="16269"/>
                    </a:cubicBezTo>
                    <a:lnTo>
                      <a:pt x="1" y="0"/>
                    </a:lnTo>
                    <a:lnTo>
                      <a:pt x="7953" y="0"/>
                    </a:lnTo>
                    <a:cubicBezTo>
                      <a:pt x="9742" y="136"/>
                      <a:pt x="11415" y="748"/>
                      <a:pt x="12693" y="1732"/>
                    </a:cubicBezTo>
                    <a:cubicBezTo>
                      <a:pt x="13838" y="2615"/>
                      <a:pt x="14604" y="3751"/>
                      <a:pt x="14885" y="4986"/>
                    </a:cubicBezTo>
                    <a:lnTo>
                      <a:pt x="14885" y="15586"/>
                    </a:lnTo>
                    <a:cubicBezTo>
                      <a:pt x="15008" y="16953"/>
                      <a:pt x="15676" y="18257"/>
                      <a:pt x="16796" y="19315"/>
                    </a:cubicBezTo>
                    <a:cubicBezTo>
                      <a:pt x="18014" y="20466"/>
                      <a:pt x="19697" y="21263"/>
                      <a:pt x="21571" y="21576"/>
                    </a:cubicBezTo>
                    <a:close/>
                  </a:path>
                </a:pathLst>
              </a:custGeom>
              <a:solidFill>
                <a:srgbClr val="92D01E">
                  <a:alpha val="72000"/>
                </a:srgbClr>
              </a:solidFill>
              <a:ln w="12700" cap="flat">
                <a:noFill/>
                <a:miter lim="400000"/>
              </a:ln>
              <a:effectLst/>
            </p:spPr>
            <p:txBody>
              <a:bodyPr wrap="square" lIns="0" tIns="0" rIns="0" bIns="0" numCol="1" anchor="ctr">
                <a:noAutofit/>
              </a:bodyPr>
              <a:lstStyle/>
              <a:p>
                <a:pPr defTabSz="456382">
                  <a:defRPr sz="3200"/>
                </a:pPr>
                <a:endParaRPr sz="3199" kern="0">
                  <a:solidFill>
                    <a:srgbClr val="070707"/>
                  </a:solidFill>
                  <a:latin typeface="Calibri" panose="020F0502020204030204"/>
                </a:endParaRPr>
              </a:p>
            </p:txBody>
          </p:sp>
        </p:grpSp>
        <p:sp>
          <p:nvSpPr>
            <p:cNvPr id="104" name="Title 1"/>
            <p:cNvSpPr txBox="1"/>
            <p:nvPr/>
          </p:nvSpPr>
          <p:spPr>
            <a:xfrm>
              <a:off x="1640852" y="2521124"/>
              <a:ext cx="601399" cy="562989"/>
            </a:xfrm>
            <a:prstGeom prst="rect">
              <a:avLst/>
            </a:prstGeom>
          </p:spPr>
          <p:txBody>
            <a:bodyPr vert="horz" lIns="91404" tIns="45702" rIns="91404" bIns="4570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398" b="1" i="1" dirty="0">
                  <a:solidFill>
                    <a:prstClr val="white"/>
                  </a:solidFill>
                  <a:latin typeface="Clear Sans" panose="020B0503030202020304" pitchFamily="34" charset="0"/>
                  <a:ea typeface="Fira Sans Heavy Italic" panose="00000A00000000000000" pitchFamily="50" charset="0"/>
                  <a:cs typeface="Clear Sans" panose="020B0503030202020304" pitchFamily="34" charset="0"/>
                </a:rPr>
                <a:t>A</a:t>
              </a:r>
            </a:p>
          </p:txBody>
        </p:sp>
        <p:sp>
          <p:nvSpPr>
            <p:cNvPr id="105" name="Title 1"/>
            <p:cNvSpPr txBox="1"/>
            <p:nvPr/>
          </p:nvSpPr>
          <p:spPr>
            <a:xfrm>
              <a:off x="3794992" y="2521124"/>
              <a:ext cx="601399" cy="562989"/>
            </a:xfrm>
            <a:prstGeom prst="rect">
              <a:avLst/>
            </a:prstGeom>
          </p:spPr>
          <p:txBody>
            <a:bodyPr vert="horz" lIns="91404" tIns="45702" rIns="91404" bIns="4570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398" b="1" i="1" dirty="0">
                  <a:solidFill>
                    <a:prstClr val="white"/>
                  </a:solidFill>
                  <a:latin typeface="Clear Sans" panose="020B0503030202020304" pitchFamily="34" charset="0"/>
                  <a:ea typeface="Fira Sans Heavy Italic" panose="00000A00000000000000" pitchFamily="50" charset="0"/>
                  <a:cs typeface="Clear Sans" panose="020B0503030202020304" pitchFamily="34" charset="0"/>
                </a:rPr>
                <a:t>B</a:t>
              </a:r>
            </a:p>
          </p:txBody>
        </p:sp>
        <p:sp>
          <p:nvSpPr>
            <p:cNvPr id="106" name="Title 1"/>
            <p:cNvSpPr txBox="1"/>
            <p:nvPr/>
          </p:nvSpPr>
          <p:spPr>
            <a:xfrm>
              <a:off x="1640852" y="4559731"/>
              <a:ext cx="601399" cy="562989"/>
            </a:xfrm>
            <a:prstGeom prst="rect">
              <a:avLst/>
            </a:prstGeom>
          </p:spPr>
          <p:txBody>
            <a:bodyPr vert="horz" lIns="91404" tIns="45702" rIns="91404" bIns="4570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398" b="1" i="1" dirty="0">
                  <a:solidFill>
                    <a:prstClr val="white"/>
                  </a:solidFill>
                  <a:latin typeface="Clear Sans" panose="020B0503030202020304" pitchFamily="34" charset="0"/>
                  <a:ea typeface="Fira Sans Heavy Italic" panose="00000A00000000000000" pitchFamily="50" charset="0"/>
                  <a:cs typeface="Clear Sans" panose="020B0503030202020304" pitchFamily="34" charset="0"/>
                </a:rPr>
                <a:t>C</a:t>
              </a:r>
            </a:p>
          </p:txBody>
        </p:sp>
        <p:sp>
          <p:nvSpPr>
            <p:cNvPr id="107" name="Title 1"/>
            <p:cNvSpPr txBox="1"/>
            <p:nvPr/>
          </p:nvSpPr>
          <p:spPr>
            <a:xfrm>
              <a:off x="3686616" y="4559731"/>
              <a:ext cx="601399" cy="562989"/>
            </a:xfrm>
            <a:prstGeom prst="rect">
              <a:avLst/>
            </a:prstGeom>
          </p:spPr>
          <p:txBody>
            <a:bodyPr vert="horz" lIns="91404" tIns="45702" rIns="91404" bIns="4570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4398" b="1" i="1" dirty="0">
                  <a:solidFill>
                    <a:prstClr val="white"/>
                  </a:solidFill>
                  <a:latin typeface="Clear Sans" panose="020B0503030202020304" pitchFamily="34" charset="0"/>
                  <a:ea typeface="Fira Sans Heavy Italic" panose="00000A00000000000000" pitchFamily="50" charset="0"/>
                  <a:cs typeface="Clear Sans" panose="020B0503030202020304" pitchFamily="34" charset="0"/>
                </a:rPr>
                <a:t>D</a:t>
              </a:r>
            </a:p>
          </p:txBody>
        </p:sp>
      </p:grpSp>
      <p:sp>
        <p:nvSpPr>
          <p:cNvPr id="2" name="矩形 1"/>
          <p:cNvSpPr/>
          <p:nvPr/>
        </p:nvSpPr>
        <p:spPr>
          <a:xfrm>
            <a:off x="821979" y="1850338"/>
            <a:ext cx="3979023" cy="461485"/>
          </a:xfrm>
          <a:prstGeom prst="rect">
            <a:avLst/>
          </a:prstGeom>
        </p:spPr>
        <p:txBody>
          <a:bodyPr wrap="none">
            <a:spAutoFit/>
          </a:bodyPr>
          <a:lstStyle/>
          <a:p>
            <a:pPr indent="406237"/>
            <a:r>
              <a:rPr lang="zh-CN" altLang="zh-CN" sz="2399" b="1" dirty="0">
                <a:solidFill>
                  <a:srgbClr val="B24300"/>
                </a:solidFill>
                <a:latin typeface="微软雅黑" panose="020B0503020204020204" pitchFamily="34" charset="-122"/>
                <a:ea typeface="微软雅黑" panose="020B0503020204020204" pitchFamily="34" charset="-122"/>
                <a:cs typeface="仿宋" panose="02010609060101010101" charset="-122"/>
              </a:rPr>
              <a:t>诊改实施方案主要内容：</a:t>
            </a:r>
            <a:endParaRPr lang="en-US" altLang="zh-CN" sz="2399" b="1" dirty="0">
              <a:solidFill>
                <a:srgbClr val="B24300"/>
              </a:solidFill>
              <a:latin typeface="微软雅黑" panose="020B0503020204020204" pitchFamily="34" charset="-122"/>
              <a:ea typeface="微软雅黑" panose="020B0503020204020204" pitchFamily="34" charset="-122"/>
              <a:cs typeface="仿宋" panose="02010609060101010101" charset="-122"/>
            </a:endParaRPr>
          </a:p>
        </p:txBody>
      </p:sp>
      <p:grpSp>
        <p:nvGrpSpPr>
          <p:cNvPr id="7" name="组合 6"/>
          <p:cNvGrpSpPr/>
          <p:nvPr/>
        </p:nvGrpSpPr>
        <p:grpSpPr>
          <a:xfrm>
            <a:off x="5789006" y="2019204"/>
            <a:ext cx="5163201" cy="2626973"/>
            <a:chOff x="5725685" y="1805426"/>
            <a:chExt cx="5165218" cy="2627999"/>
          </a:xfrm>
        </p:grpSpPr>
        <p:sp>
          <p:nvSpPr>
            <p:cNvPr id="82" name="Rounded Rectangle 130"/>
            <p:cNvSpPr/>
            <p:nvPr/>
          </p:nvSpPr>
          <p:spPr>
            <a:xfrm>
              <a:off x="5725685" y="1805426"/>
              <a:ext cx="5165218" cy="2627999"/>
            </a:xfrm>
            <a:prstGeom prst="roundRect">
              <a:avLst>
                <a:gd name="adj" fmla="val 11180"/>
              </a:avLst>
            </a:prstGeom>
            <a:solidFill>
              <a:sysClr val="window" lastClr="FFFFFF">
                <a:lumMod val="85000"/>
                <a:alpha val="5000"/>
              </a:sysClr>
            </a:solidFill>
            <a:ln w="19050" cap="flat" cmpd="sng" algn="ctr">
              <a:solidFill>
                <a:sysClr val="windowText" lastClr="000000">
                  <a:alpha val="10000"/>
                </a:sysClr>
              </a:solidFill>
              <a:prstDash val="sysDash"/>
              <a:miter lim="800000"/>
            </a:ln>
            <a:effectLst/>
          </p:spPr>
          <p:txBody>
            <a:bodyPr rtlCol="0" anchor="ctr"/>
            <a:lstStyle/>
            <a:p>
              <a:pPr algn="ctr" defTabSz="914034">
                <a:defRPr/>
              </a:pPr>
              <a:endParaRPr lang="en-US" sz="1799" kern="0">
                <a:solidFill>
                  <a:prstClr val="white"/>
                </a:solidFill>
                <a:latin typeface="Calibri" panose="020F0502020204030204"/>
              </a:endParaRPr>
            </a:p>
          </p:txBody>
        </p:sp>
        <p:grpSp>
          <p:nvGrpSpPr>
            <p:cNvPr id="5" name="组合 4"/>
            <p:cNvGrpSpPr/>
            <p:nvPr/>
          </p:nvGrpSpPr>
          <p:grpSpPr>
            <a:xfrm>
              <a:off x="8294311" y="2201524"/>
              <a:ext cx="582598" cy="582598"/>
              <a:chOff x="8203509" y="2300602"/>
              <a:chExt cx="349678" cy="349678"/>
            </a:xfrm>
          </p:grpSpPr>
          <p:sp>
            <p:nvSpPr>
              <p:cNvPr id="83" name="Oval 105"/>
              <p:cNvSpPr/>
              <p:nvPr/>
            </p:nvSpPr>
            <p:spPr>
              <a:xfrm>
                <a:off x="8203509" y="2300602"/>
                <a:ext cx="349678" cy="349678"/>
              </a:xfrm>
              <a:prstGeom prst="ellipse">
                <a:avLst/>
              </a:prstGeom>
              <a:noFill/>
              <a:ln w="38100" cap="flat" cmpd="sng" algn="ctr">
                <a:solidFill>
                  <a:srgbClr val="92D01E"/>
                </a:solidFill>
                <a:prstDash val="solid"/>
                <a:miter lim="800000"/>
              </a:ln>
              <a:effectLst/>
            </p:spPr>
            <p:txBody>
              <a:bodyPr rtlCol="0" anchor="ctr"/>
              <a:lstStyle/>
              <a:p>
                <a:pPr algn="ctr" defTabSz="914034">
                  <a:defRPr/>
                </a:pPr>
                <a:endParaRPr lang="en-US" sz="2199" kern="0">
                  <a:solidFill>
                    <a:prstClr val="white"/>
                  </a:solidFill>
                  <a:latin typeface="+mn-ea"/>
                </a:endParaRPr>
              </a:p>
            </p:txBody>
          </p:sp>
          <p:grpSp>
            <p:nvGrpSpPr>
              <p:cNvPr id="84" name="Group 106"/>
              <p:cNvGrpSpPr/>
              <p:nvPr/>
            </p:nvGrpSpPr>
            <p:grpSpPr>
              <a:xfrm>
                <a:off x="8212369" y="2310128"/>
                <a:ext cx="331958" cy="331958"/>
                <a:chOff x="9513898" y="2385044"/>
                <a:chExt cx="579422" cy="579422"/>
              </a:xfrm>
            </p:grpSpPr>
            <p:sp>
              <p:nvSpPr>
                <p:cNvPr id="85" name="Oval 107"/>
                <p:cNvSpPr/>
                <p:nvPr/>
              </p:nvSpPr>
              <p:spPr>
                <a:xfrm>
                  <a:off x="9513898" y="2385044"/>
                  <a:ext cx="579422" cy="579422"/>
                </a:xfrm>
                <a:prstGeom prst="ellipse">
                  <a:avLst/>
                </a:prstGeom>
                <a:solidFill>
                  <a:srgbClr val="92D01E"/>
                </a:solidFill>
                <a:ln w="38100" cap="flat" cmpd="sng" algn="ctr">
                  <a:solidFill>
                    <a:srgbClr val="FEFEFE"/>
                  </a:solidFill>
                  <a:prstDash val="solid"/>
                  <a:miter lim="800000"/>
                </a:ln>
                <a:effectLst/>
              </p:spPr>
              <p:txBody>
                <a:bodyPr rtlCol="0" anchor="ctr"/>
                <a:lstStyle/>
                <a:p>
                  <a:pPr algn="ctr" defTabSz="914034">
                    <a:defRPr/>
                  </a:pPr>
                  <a:endParaRPr lang="en-US" sz="2199" kern="0">
                    <a:solidFill>
                      <a:prstClr val="white"/>
                    </a:solidFill>
                    <a:latin typeface="+mn-ea"/>
                  </a:endParaRPr>
                </a:p>
              </p:txBody>
            </p:sp>
            <p:sp>
              <p:nvSpPr>
                <p:cNvPr id="86" name="Oval 108"/>
                <p:cNvSpPr/>
                <p:nvPr/>
              </p:nvSpPr>
              <p:spPr>
                <a:xfrm>
                  <a:off x="9622540" y="2493686"/>
                  <a:ext cx="362138" cy="362138"/>
                </a:xfrm>
                <a:prstGeom prst="ellipse">
                  <a:avLst/>
                </a:prstGeom>
                <a:solidFill>
                  <a:srgbClr val="FEFEFE"/>
                </a:solidFill>
                <a:ln w="12700" cap="flat" cmpd="sng" algn="ctr">
                  <a:noFill/>
                  <a:prstDash val="solid"/>
                  <a:miter lim="800000"/>
                </a:ln>
                <a:effectLst/>
              </p:spPr>
              <p:txBody>
                <a:bodyPr rtlCol="0" anchor="ctr"/>
                <a:lstStyle/>
                <a:p>
                  <a:pPr algn="ctr" defTabSz="914034">
                    <a:defRPr/>
                  </a:pPr>
                  <a:endParaRPr lang="en-US" sz="2199" kern="0">
                    <a:solidFill>
                      <a:prstClr val="white"/>
                    </a:solidFill>
                    <a:latin typeface="+mn-ea"/>
                  </a:endParaRPr>
                </a:p>
              </p:txBody>
            </p:sp>
            <p:sp>
              <p:nvSpPr>
                <p:cNvPr id="87" name="TextBox 109"/>
                <p:cNvSpPr txBox="1"/>
                <p:nvPr/>
              </p:nvSpPr>
              <p:spPr>
                <a:xfrm>
                  <a:off x="9671303" y="2465599"/>
                  <a:ext cx="255406" cy="451413"/>
                </a:xfrm>
                <a:prstGeom prst="rect">
                  <a:avLst/>
                </a:prstGeom>
                <a:noFill/>
              </p:spPr>
              <p:txBody>
                <a:bodyPr wrap="square" rtlCol="0">
                  <a:spAutoFit/>
                </a:bodyPr>
                <a:lstStyle/>
                <a:p>
                  <a:pPr algn="ctr" defTabSz="914034">
                    <a:defRPr/>
                  </a:pPr>
                  <a:r>
                    <a:rPr lang="en-US" sz="2199" b="1" kern="0" dirty="0">
                      <a:solidFill>
                        <a:prstClr val="black">
                          <a:lumMod val="75000"/>
                          <a:lumOff val="25000"/>
                        </a:prstClr>
                      </a:solidFill>
                      <a:latin typeface="+mn-ea"/>
                      <a:cs typeface="Montserrat" panose="02000505000000020004" charset="0"/>
                    </a:rPr>
                    <a:t>B</a:t>
                  </a:r>
                </a:p>
              </p:txBody>
            </p:sp>
          </p:grpSp>
        </p:grpSp>
        <p:grpSp>
          <p:nvGrpSpPr>
            <p:cNvPr id="4" name="组合 3"/>
            <p:cNvGrpSpPr/>
            <p:nvPr/>
          </p:nvGrpSpPr>
          <p:grpSpPr>
            <a:xfrm>
              <a:off x="6085090" y="2203614"/>
              <a:ext cx="600679" cy="600679"/>
              <a:chOff x="5980314" y="2300602"/>
              <a:chExt cx="349678" cy="349678"/>
            </a:xfrm>
          </p:grpSpPr>
          <p:sp>
            <p:nvSpPr>
              <p:cNvPr id="88" name="Oval 92"/>
              <p:cNvSpPr/>
              <p:nvPr/>
            </p:nvSpPr>
            <p:spPr>
              <a:xfrm>
                <a:off x="5980314" y="2300602"/>
                <a:ext cx="349678" cy="349678"/>
              </a:xfrm>
              <a:prstGeom prst="ellipse">
                <a:avLst/>
              </a:prstGeom>
              <a:solidFill>
                <a:srgbClr val="00B0F0"/>
              </a:solidFill>
              <a:ln w="38100" cap="flat" cmpd="sng" algn="ctr">
                <a:solidFill>
                  <a:srgbClr val="00B0F0"/>
                </a:solidFill>
                <a:prstDash val="solid"/>
                <a:miter lim="800000"/>
              </a:ln>
              <a:effectLst/>
            </p:spPr>
            <p:txBody>
              <a:bodyPr rtlCol="0" anchor="ctr"/>
              <a:lstStyle/>
              <a:p>
                <a:pPr algn="ctr" defTabSz="914034">
                  <a:defRPr/>
                </a:pPr>
                <a:endParaRPr lang="en-US" sz="2199" kern="0">
                  <a:solidFill>
                    <a:prstClr val="white"/>
                  </a:solidFill>
                  <a:latin typeface="+mn-ea"/>
                </a:endParaRPr>
              </a:p>
            </p:txBody>
          </p:sp>
          <p:sp>
            <p:nvSpPr>
              <p:cNvPr id="89" name="Oval 94"/>
              <p:cNvSpPr/>
              <p:nvPr/>
            </p:nvSpPr>
            <p:spPr>
              <a:xfrm>
                <a:off x="5989174" y="2310128"/>
                <a:ext cx="331958" cy="331958"/>
              </a:xfrm>
              <a:prstGeom prst="ellipse">
                <a:avLst/>
              </a:prstGeom>
              <a:solidFill>
                <a:srgbClr val="00B0F0"/>
              </a:solidFill>
              <a:ln w="38100" cap="flat" cmpd="sng" algn="ctr">
                <a:solidFill>
                  <a:srgbClr val="FEFEFE"/>
                </a:solidFill>
                <a:prstDash val="solid"/>
                <a:miter lim="800000"/>
              </a:ln>
              <a:effectLst/>
            </p:spPr>
            <p:txBody>
              <a:bodyPr rtlCol="0" anchor="ctr"/>
              <a:lstStyle/>
              <a:p>
                <a:pPr algn="ctr" defTabSz="914034">
                  <a:defRPr/>
                </a:pPr>
                <a:endParaRPr lang="en-US" sz="2199" kern="0">
                  <a:solidFill>
                    <a:prstClr val="white"/>
                  </a:solidFill>
                  <a:latin typeface="+mn-ea"/>
                </a:endParaRPr>
              </a:p>
            </p:txBody>
          </p:sp>
          <p:sp>
            <p:nvSpPr>
              <p:cNvPr id="90" name="Oval 95"/>
              <p:cNvSpPr/>
              <p:nvPr/>
            </p:nvSpPr>
            <p:spPr>
              <a:xfrm>
                <a:off x="6051416" y="2372370"/>
                <a:ext cx="207473" cy="207473"/>
              </a:xfrm>
              <a:prstGeom prst="ellipse">
                <a:avLst/>
              </a:prstGeom>
              <a:solidFill>
                <a:srgbClr val="FEFEFE"/>
              </a:solidFill>
              <a:ln w="12700" cap="flat" cmpd="sng" algn="ctr">
                <a:noFill/>
                <a:prstDash val="solid"/>
                <a:miter lim="800000"/>
              </a:ln>
              <a:effectLst/>
            </p:spPr>
            <p:txBody>
              <a:bodyPr rtlCol="0" anchor="ctr"/>
              <a:lstStyle/>
              <a:p>
                <a:pPr algn="ctr" defTabSz="914034">
                  <a:defRPr/>
                </a:pPr>
                <a:endParaRPr lang="en-US" sz="2199" kern="0">
                  <a:solidFill>
                    <a:prstClr val="white"/>
                  </a:solidFill>
                  <a:latin typeface="+mn-ea"/>
                </a:endParaRPr>
              </a:p>
            </p:txBody>
          </p:sp>
          <p:sp>
            <p:nvSpPr>
              <p:cNvPr id="91" name="TextBox 96"/>
              <p:cNvSpPr txBox="1"/>
              <p:nvPr/>
            </p:nvSpPr>
            <p:spPr>
              <a:xfrm>
                <a:off x="6079353" y="2352927"/>
                <a:ext cx="146325" cy="250836"/>
              </a:xfrm>
              <a:prstGeom prst="rect">
                <a:avLst/>
              </a:prstGeom>
              <a:noFill/>
            </p:spPr>
            <p:txBody>
              <a:bodyPr wrap="square" rtlCol="0">
                <a:spAutoFit/>
              </a:bodyPr>
              <a:lstStyle/>
              <a:p>
                <a:pPr algn="ctr">
                  <a:defRPr/>
                </a:pPr>
                <a:r>
                  <a:rPr lang="en-US" sz="2199" b="1" dirty="0">
                    <a:solidFill>
                      <a:prstClr val="black">
                        <a:lumMod val="75000"/>
                        <a:lumOff val="25000"/>
                      </a:prstClr>
                    </a:solidFill>
                    <a:latin typeface="+mn-ea"/>
                    <a:cs typeface="Montserrat" panose="02000505000000020004" charset="0"/>
                  </a:rPr>
                  <a:t>A</a:t>
                </a:r>
              </a:p>
            </p:txBody>
          </p:sp>
        </p:grpSp>
        <p:sp>
          <p:nvSpPr>
            <p:cNvPr id="92" name="TextBox 98"/>
            <p:cNvSpPr txBox="1"/>
            <p:nvPr/>
          </p:nvSpPr>
          <p:spPr>
            <a:xfrm>
              <a:off x="6736340" y="2256261"/>
              <a:ext cx="1592735" cy="584775"/>
            </a:xfrm>
            <a:prstGeom prst="rect">
              <a:avLst/>
            </a:prstGeom>
            <a:noFill/>
          </p:spPr>
          <p:txBody>
            <a:bodyPr wrap="square" rtlCol="0">
              <a:spAutoFit/>
            </a:bodyPr>
            <a:lstStyle/>
            <a:p>
              <a:pPr>
                <a:defRPr/>
              </a:pPr>
              <a:r>
                <a:rPr lang="zh-CN" altLang="en-US" sz="1599" b="1" dirty="0">
                  <a:solidFill>
                    <a:prstClr val="black">
                      <a:lumMod val="65000"/>
                      <a:lumOff val="35000"/>
                    </a:prstClr>
                  </a:solidFill>
                  <a:latin typeface="微软雅黑" panose="020B0503020204020204" pitchFamily="34" charset="-122"/>
                  <a:ea typeface="微软雅黑" panose="020B0503020204020204" pitchFamily="34" charset="-122"/>
                </a:rPr>
                <a:t>健全组织 </a:t>
              </a:r>
              <a:endParaRPr lang="en-US" altLang="zh-CN" sz="1599" b="1" dirty="0">
                <a:solidFill>
                  <a:prstClr val="black">
                    <a:lumMod val="65000"/>
                    <a:lumOff val="35000"/>
                  </a:prstClr>
                </a:solidFill>
                <a:latin typeface="微软雅黑" panose="020B0503020204020204" pitchFamily="34" charset="-122"/>
                <a:ea typeface="微软雅黑" panose="020B0503020204020204" pitchFamily="34" charset="-122"/>
              </a:endParaRPr>
            </a:p>
            <a:p>
              <a:pPr>
                <a:defRPr/>
              </a:pPr>
              <a:r>
                <a:rPr lang="zh-CN" altLang="en-US" sz="1599" b="1" dirty="0">
                  <a:solidFill>
                    <a:prstClr val="black">
                      <a:lumMod val="65000"/>
                      <a:lumOff val="35000"/>
                    </a:prstClr>
                  </a:solidFill>
                  <a:latin typeface="微软雅黑" panose="020B0503020204020204" pitchFamily="34" charset="-122"/>
                  <a:ea typeface="微软雅黑" panose="020B0503020204020204" pitchFamily="34" charset="-122"/>
                </a:rPr>
                <a:t>构建组织机构</a:t>
              </a:r>
              <a:endParaRPr lang="en-US" sz="1599"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294311" y="3439978"/>
              <a:ext cx="582598" cy="582598"/>
              <a:chOff x="8203509" y="3548008"/>
              <a:chExt cx="349678" cy="349678"/>
            </a:xfrm>
          </p:grpSpPr>
          <p:sp>
            <p:nvSpPr>
              <p:cNvPr id="93" name="Oval 115"/>
              <p:cNvSpPr/>
              <p:nvPr/>
            </p:nvSpPr>
            <p:spPr>
              <a:xfrm>
                <a:off x="8203509" y="3548008"/>
                <a:ext cx="349678" cy="349678"/>
              </a:xfrm>
              <a:prstGeom prst="ellipse">
                <a:avLst/>
              </a:prstGeom>
              <a:noFill/>
              <a:ln w="38100" cap="flat" cmpd="sng" algn="ctr">
                <a:solidFill>
                  <a:srgbClr val="404040"/>
                </a:solidFill>
                <a:prstDash val="solid"/>
                <a:miter lim="800000"/>
              </a:ln>
              <a:effectLst/>
            </p:spPr>
            <p:txBody>
              <a:bodyPr rtlCol="0" anchor="ctr"/>
              <a:lstStyle/>
              <a:p>
                <a:pPr algn="ctr" defTabSz="914034">
                  <a:defRPr/>
                </a:pPr>
                <a:endParaRPr lang="en-US" sz="2199" kern="0">
                  <a:solidFill>
                    <a:prstClr val="white"/>
                  </a:solidFill>
                  <a:latin typeface="+mn-ea"/>
                </a:endParaRPr>
              </a:p>
            </p:txBody>
          </p:sp>
          <p:sp>
            <p:nvSpPr>
              <p:cNvPr id="94" name="Oval 117"/>
              <p:cNvSpPr/>
              <p:nvPr/>
            </p:nvSpPr>
            <p:spPr>
              <a:xfrm>
                <a:off x="8212369" y="3557534"/>
                <a:ext cx="331958" cy="331958"/>
              </a:xfrm>
              <a:prstGeom prst="ellipse">
                <a:avLst/>
              </a:prstGeom>
              <a:solidFill>
                <a:srgbClr val="404040"/>
              </a:solidFill>
              <a:ln w="38100" cap="flat" cmpd="sng" algn="ctr">
                <a:solidFill>
                  <a:srgbClr val="FEFEFE"/>
                </a:solidFill>
                <a:prstDash val="solid"/>
                <a:miter lim="800000"/>
              </a:ln>
              <a:effectLst/>
            </p:spPr>
            <p:txBody>
              <a:bodyPr rtlCol="0" anchor="ctr"/>
              <a:lstStyle/>
              <a:p>
                <a:pPr algn="ctr" defTabSz="914034">
                  <a:defRPr/>
                </a:pPr>
                <a:endParaRPr lang="en-US" sz="2199" kern="0">
                  <a:solidFill>
                    <a:prstClr val="white"/>
                  </a:solidFill>
                  <a:latin typeface="+mn-ea"/>
                </a:endParaRPr>
              </a:p>
            </p:txBody>
          </p:sp>
          <p:sp>
            <p:nvSpPr>
              <p:cNvPr id="95" name="Oval 118"/>
              <p:cNvSpPr/>
              <p:nvPr/>
            </p:nvSpPr>
            <p:spPr>
              <a:xfrm>
                <a:off x="8274611" y="3619776"/>
                <a:ext cx="207473" cy="207473"/>
              </a:xfrm>
              <a:prstGeom prst="ellipse">
                <a:avLst/>
              </a:prstGeom>
              <a:solidFill>
                <a:srgbClr val="FEFEFE"/>
              </a:solidFill>
              <a:ln w="12700" cap="flat" cmpd="sng" algn="ctr">
                <a:noFill/>
                <a:prstDash val="solid"/>
                <a:miter lim="800000"/>
              </a:ln>
              <a:effectLst/>
            </p:spPr>
            <p:txBody>
              <a:bodyPr rtlCol="0" anchor="ctr"/>
              <a:lstStyle/>
              <a:p>
                <a:pPr algn="ctr" defTabSz="914034">
                  <a:defRPr/>
                </a:pPr>
                <a:endParaRPr lang="en-US" sz="2199" kern="0">
                  <a:solidFill>
                    <a:prstClr val="white"/>
                  </a:solidFill>
                  <a:latin typeface="+mn-ea"/>
                </a:endParaRPr>
              </a:p>
            </p:txBody>
          </p:sp>
          <p:sp>
            <p:nvSpPr>
              <p:cNvPr id="96" name="TextBox 119"/>
              <p:cNvSpPr txBox="1"/>
              <p:nvPr/>
            </p:nvSpPr>
            <p:spPr>
              <a:xfrm>
                <a:off x="8307538" y="3603685"/>
                <a:ext cx="146325" cy="258620"/>
              </a:xfrm>
              <a:prstGeom prst="rect">
                <a:avLst/>
              </a:prstGeom>
              <a:noFill/>
            </p:spPr>
            <p:txBody>
              <a:bodyPr wrap="square" rtlCol="0">
                <a:spAutoFit/>
              </a:bodyPr>
              <a:lstStyle/>
              <a:p>
                <a:pPr algn="ctr">
                  <a:defRPr/>
                </a:pPr>
                <a:r>
                  <a:rPr lang="en-US" sz="2199" b="1" dirty="0">
                    <a:solidFill>
                      <a:prstClr val="black">
                        <a:lumMod val="75000"/>
                        <a:lumOff val="25000"/>
                      </a:prstClr>
                    </a:solidFill>
                    <a:latin typeface="+mn-ea"/>
                    <a:cs typeface="Montserrat" panose="02000505000000020004" charset="0"/>
                  </a:rPr>
                  <a:t>D</a:t>
                </a:r>
              </a:p>
            </p:txBody>
          </p:sp>
        </p:grpSp>
        <p:grpSp>
          <p:nvGrpSpPr>
            <p:cNvPr id="3" name="组合 2"/>
            <p:cNvGrpSpPr/>
            <p:nvPr/>
          </p:nvGrpSpPr>
          <p:grpSpPr>
            <a:xfrm>
              <a:off x="6080190" y="3447536"/>
              <a:ext cx="607643" cy="607643"/>
              <a:chOff x="5971882" y="3548008"/>
              <a:chExt cx="349678" cy="349678"/>
            </a:xfrm>
          </p:grpSpPr>
          <p:sp>
            <p:nvSpPr>
              <p:cNvPr id="97" name="Oval 125"/>
              <p:cNvSpPr/>
              <p:nvPr/>
            </p:nvSpPr>
            <p:spPr>
              <a:xfrm>
                <a:off x="5971882" y="3548008"/>
                <a:ext cx="349678" cy="349678"/>
              </a:xfrm>
              <a:prstGeom prst="ellipse">
                <a:avLst/>
              </a:prstGeom>
              <a:noFill/>
              <a:ln w="38100" cap="flat" cmpd="sng" algn="ctr">
                <a:solidFill>
                  <a:srgbClr val="F49D15"/>
                </a:solidFill>
                <a:prstDash val="solid"/>
                <a:miter lim="800000"/>
              </a:ln>
              <a:effectLst/>
            </p:spPr>
            <p:txBody>
              <a:bodyPr rtlCol="0" anchor="ctr"/>
              <a:lstStyle/>
              <a:p>
                <a:pPr algn="ctr" defTabSz="914034">
                  <a:defRPr/>
                </a:pPr>
                <a:endParaRPr lang="en-US" sz="2199" kern="0">
                  <a:solidFill>
                    <a:prstClr val="white"/>
                  </a:solidFill>
                  <a:latin typeface="+mn-ea"/>
                </a:endParaRPr>
              </a:p>
            </p:txBody>
          </p:sp>
          <p:sp>
            <p:nvSpPr>
              <p:cNvPr id="98" name="Oval 127"/>
              <p:cNvSpPr/>
              <p:nvPr/>
            </p:nvSpPr>
            <p:spPr>
              <a:xfrm>
                <a:off x="5980742" y="3557534"/>
                <a:ext cx="331958" cy="331958"/>
              </a:xfrm>
              <a:prstGeom prst="ellipse">
                <a:avLst/>
              </a:prstGeom>
              <a:solidFill>
                <a:srgbClr val="F49D15"/>
              </a:solidFill>
              <a:ln w="38100" cap="flat" cmpd="sng" algn="ctr">
                <a:solidFill>
                  <a:srgbClr val="FEFEFE"/>
                </a:solidFill>
                <a:prstDash val="solid"/>
                <a:miter lim="800000"/>
              </a:ln>
              <a:effectLst/>
            </p:spPr>
            <p:txBody>
              <a:bodyPr rtlCol="0" anchor="ctr"/>
              <a:lstStyle/>
              <a:p>
                <a:pPr algn="ctr" defTabSz="914034">
                  <a:defRPr/>
                </a:pPr>
                <a:endParaRPr lang="en-US" sz="2199" kern="0">
                  <a:solidFill>
                    <a:prstClr val="white"/>
                  </a:solidFill>
                  <a:latin typeface="+mn-ea"/>
                </a:endParaRPr>
              </a:p>
            </p:txBody>
          </p:sp>
          <p:sp>
            <p:nvSpPr>
              <p:cNvPr id="99" name="Oval 128"/>
              <p:cNvSpPr/>
              <p:nvPr/>
            </p:nvSpPr>
            <p:spPr>
              <a:xfrm>
                <a:off x="6042984" y="3619776"/>
                <a:ext cx="207473" cy="207473"/>
              </a:xfrm>
              <a:prstGeom prst="ellipse">
                <a:avLst/>
              </a:prstGeom>
              <a:solidFill>
                <a:srgbClr val="FEFEFE"/>
              </a:solidFill>
              <a:ln w="12700" cap="flat" cmpd="sng" algn="ctr">
                <a:noFill/>
                <a:prstDash val="solid"/>
                <a:miter lim="800000"/>
              </a:ln>
              <a:effectLst/>
            </p:spPr>
            <p:txBody>
              <a:bodyPr rtlCol="0" anchor="ctr"/>
              <a:lstStyle/>
              <a:p>
                <a:pPr algn="ctr" defTabSz="914034">
                  <a:defRPr/>
                </a:pPr>
                <a:endParaRPr lang="en-US" sz="2199" kern="0">
                  <a:solidFill>
                    <a:prstClr val="white"/>
                  </a:solidFill>
                  <a:latin typeface="+mn-ea"/>
                </a:endParaRPr>
              </a:p>
            </p:txBody>
          </p:sp>
          <p:sp>
            <p:nvSpPr>
              <p:cNvPr id="101" name="TextBox 129"/>
              <p:cNvSpPr txBox="1"/>
              <p:nvPr/>
            </p:nvSpPr>
            <p:spPr>
              <a:xfrm>
                <a:off x="6061353" y="3602863"/>
                <a:ext cx="146325" cy="247961"/>
              </a:xfrm>
              <a:prstGeom prst="rect">
                <a:avLst/>
              </a:prstGeom>
              <a:noFill/>
            </p:spPr>
            <p:txBody>
              <a:bodyPr wrap="square" rtlCol="0">
                <a:spAutoFit/>
              </a:bodyPr>
              <a:lstStyle/>
              <a:p>
                <a:pPr algn="ctr">
                  <a:defRPr/>
                </a:pPr>
                <a:r>
                  <a:rPr lang="en-US" sz="2199" b="1" dirty="0">
                    <a:solidFill>
                      <a:prstClr val="black">
                        <a:lumMod val="75000"/>
                        <a:lumOff val="25000"/>
                      </a:prstClr>
                    </a:solidFill>
                    <a:latin typeface="+mn-ea"/>
                    <a:cs typeface="Montserrat" panose="02000505000000020004" charset="0"/>
                  </a:rPr>
                  <a:t>C</a:t>
                </a:r>
              </a:p>
            </p:txBody>
          </p:sp>
        </p:grpSp>
        <p:sp>
          <p:nvSpPr>
            <p:cNvPr id="120" name="TextBox 98"/>
            <p:cNvSpPr txBox="1"/>
            <p:nvPr/>
          </p:nvSpPr>
          <p:spPr>
            <a:xfrm>
              <a:off x="8951325" y="2256261"/>
              <a:ext cx="1669392" cy="584775"/>
            </a:xfrm>
            <a:prstGeom prst="rect">
              <a:avLst/>
            </a:prstGeom>
            <a:noFill/>
          </p:spPr>
          <p:txBody>
            <a:bodyPr wrap="square" rtlCol="0">
              <a:spAutoFit/>
            </a:bodyPr>
            <a:lstStyle/>
            <a:p>
              <a:pPr>
                <a:defRPr/>
              </a:pPr>
              <a:r>
                <a:rPr lang="zh-CN" altLang="en-US" sz="1599" b="1" dirty="0">
                  <a:solidFill>
                    <a:prstClr val="black">
                      <a:lumMod val="65000"/>
                      <a:lumOff val="35000"/>
                    </a:prstClr>
                  </a:solidFill>
                  <a:latin typeface="微软雅黑" panose="020B0503020204020204" pitchFamily="34" charset="-122"/>
                  <a:ea typeface="微软雅黑" panose="020B0503020204020204" pitchFamily="34" charset="-122"/>
                </a:rPr>
                <a:t>完善规划</a:t>
              </a:r>
              <a:endParaRPr lang="en-US" altLang="zh-CN" sz="1599" b="1" dirty="0">
                <a:solidFill>
                  <a:prstClr val="black">
                    <a:lumMod val="65000"/>
                    <a:lumOff val="35000"/>
                  </a:prstClr>
                </a:solidFill>
                <a:latin typeface="微软雅黑" panose="020B0503020204020204" pitchFamily="34" charset="-122"/>
                <a:ea typeface="微软雅黑" panose="020B0503020204020204" pitchFamily="34" charset="-122"/>
              </a:endParaRPr>
            </a:p>
            <a:p>
              <a:pPr>
                <a:defRPr/>
              </a:pPr>
              <a:r>
                <a:rPr lang="zh-CN" altLang="en-US" sz="1599" b="1" dirty="0">
                  <a:solidFill>
                    <a:prstClr val="black">
                      <a:lumMod val="65000"/>
                      <a:lumOff val="35000"/>
                    </a:prstClr>
                  </a:solidFill>
                  <a:latin typeface="微软雅黑" panose="020B0503020204020204" pitchFamily="34" charset="-122"/>
                  <a:ea typeface="微软雅黑" panose="020B0503020204020204" pitchFamily="34" charset="-122"/>
                </a:rPr>
                <a:t>构建目标体系</a:t>
              </a:r>
              <a:endParaRPr lang="en-US" sz="1599"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1" name="TextBox 98"/>
            <p:cNvSpPr txBox="1"/>
            <p:nvPr/>
          </p:nvSpPr>
          <p:spPr>
            <a:xfrm>
              <a:off x="6750982" y="3524675"/>
              <a:ext cx="1548080" cy="584775"/>
            </a:xfrm>
            <a:prstGeom prst="rect">
              <a:avLst/>
            </a:prstGeom>
            <a:noFill/>
          </p:spPr>
          <p:txBody>
            <a:bodyPr wrap="square" rtlCol="0">
              <a:spAutoFit/>
            </a:bodyPr>
            <a:lstStyle/>
            <a:p>
              <a:pPr>
                <a:defRPr/>
              </a:pPr>
              <a:r>
                <a:rPr lang="zh-CN" altLang="en-US" sz="1599" b="1" dirty="0">
                  <a:solidFill>
                    <a:prstClr val="black">
                      <a:lumMod val="65000"/>
                      <a:lumOff val="35000"/>
                    </a:prstClr>
                  </a:solidFill>
                  <a:latin typeface="微软雅黑" panose="020B0503020204020204" pitchFamily="34" charset="-122"/>
                  <a:ea typeface="微软雅黑" panose="020B0503020204020204" pitchFamily="34" charset="-122"/>
                </a:rPr>
                <a:t>完善标准</a:t>
              </a:r>
              <a:endParaRPr lang="en-US" altLang="zh-CN" sz="1599" b="1" dirty="0">
                <a:solidFill>
                  <a:prstClr val="black">
                    <a:lumMod val="65000"/>
                    <a:lumOff val="35000"/>
                  </a:prstClr>
                </a:solidFill>
                <a:latin typeface="微软雅黑" panose="020B0503020204020204" pitchFamily="34" charset="-122"/>
                <a:ea typeface="微软雅黑" panose="020B0503020204020204" pitchFamily="34" charset="-122"/>
              </a:endParaRPr>
            </a:p>
            <a:p>
              <a:pPr>
                <a:defRPr/>
              </a:pPr>
              <a:r>
                <a:rPr lang="zh-CN" altLang="en-US" sz="1599" b="1" dirty="0">
                  <a:solidFill>
                    <a:prstClr val="black">
                      <a:lumMod val="65000"/>
                      <a:lumOff val="35000"/>
                    </a:prstClr>
                  </a:solidFill>
                  <a:latin typeface="微软雅黑" panose="020B0503020204020204" pitchFamily="34" charset="-122"/>
                  <a:ea typeface="微软雅黑" panose="020B0503020204020204" pitchFamily="34" charset="-122"/>
                </a:rPr>
                <a:t>构建标准体系</a:t>
              </a:r>
              <a:endParaRPr lang="en-US" sz="1599"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2" name="TextBox 98"/>
            <p:cNvSpPr txBox="1"/>
            <p:nvPr/>
          </p:nvSpPr>
          <p:spPr>
            <a:xfrm>
              <a:off x="8965849" y="3475665"/>
              <a:ext cx="1688436" cy="584775"/>
            </a:xfrm>
            <a:prstGeom prst="rect">
              <a:avLst/>
            </a:prstGeom>
            <a:noFill/>
          </p:spPr>
          <p:txBody>
            <a:bodyPr wrap="square" rtlCol="0">
              <a:spAutoFit/>
            </a:bodyPr>
            <a:lstStyle/>
            <a:p>
              <a:pPr>
                <a:defRPr/>
              </a:pPr>
              <a:r>
                <a:rPr lang="zh-CN" altLang="en-US" sz="1599" b="1" dirty="0">
                  <a:solidFill>
                    <a:prstClr val="black">
                      <a:lumMod val="65000"/>
                      <a:lumOff val="35000"/>
                    </a:prstClr>
                  </a:solidFill>
                  <a:latin typeface="微软雅黑" panose="020B0503020204020204" pitchFamily="34" charset="-122"/>
                  <a:ea typeface="微软雅黑" panose="020B0503020204020204" pitchFamily="34" charset="-122"/>
                </a:rPr>
                <a:t>诊治结合</a:t>
              </a:r>
              <a:endParaRPr lang="en-US" altLang="zh-CN" sz="1599" b="1" dirty="0">
                <a:solidFill>
                  <a:prstClr val="black">
                    <a:lumMod val="65000"/>
                    <a:lumOff val="35000"/>
                  </a:prstClr>
                </a:solidFill>
                <a:latin typeface="微软雅黑" panose="020B0503020204020204" pitchFamily="34" charset="-122"/>
                <a:ea typeface="微软雅黑" panose="020B0503020204020204" pitchFamily="34" charset="-122"/>
              </a:endParaRPr>
            </a:p>
            <a:p>
              <a:pPr>
                <a:defRPr/>
              </a:pPr>
              <a:r>
                <a:rPr lang="zh-CN" altLang="en-US" sz="1599" b="1" dirty="0">
                  <a:solidFill>
                    <a:prstClr val="black">
                      <a:lumMod val="65000"/>
                      <a:lumOff val="35000"/>
                    </a:prstClr>
                  </a:solidFill>
                  <a:latin typeface="微软雅黑" panose="020B0503020204020204" pitchFamily="34" charset="-122"/>
                  <a:ea typeface="微软雅黑" panose="020B0503020204020204" pitchFamily="34" charset="-122"/>
                </a:rPr>
                <a:t>构建内控体系</a:t>
              </a:r>
              <a:endParaRPr lang="en-US" sz="1599"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id="{3C0C2F17-5678-4915-8D21-E42548D7FE44}"/>
              </a:ext>
            </a:extLst>
          </p:cNvPr>
          <p:cNvGrpSpPr/>
          <p:nvPr/>
        </p:nvGrpSpPr>
        <p:grpSpPr>
          <a:xfrm>
            <a:off x="5823563" y="4995352"/>
            <a:ext cx="5128644" cy="614578"/>
            <a:chOff x="5823563" y="4995352"/>
            <a:chExt cx="5128644" cy="614578"/>
          </a:xfrm>
        </p:grpSpPr>
        <p:sp>
          <p:nvSpPr>
            <p:cNvPr id="123" name="Rounded Rectangle 67"/>
            <p:cNvSpPr/>
            <p:nvPr/>
          </p:nvSpPr>
          <p:spPr>
            <a:xfrm>
              <a:off x="5823563" y="4995352"/>
              <a:ext cx="5128644" cy="614578"/>
            </a:xfrm>
            <a:prstGeom prst="roundRect">
              <a:avLst>
                <a:gd name="adj" fmla="val 7934"/>
              </a:avLst>
            </a:prstGeom>
            <a:noFill/>
            <a:ln w="12700" cap="flat" cmpd="sng" algn="ctr">
              <a:solidFill>
                <a:schemeClr val="accent1">
                  <a:lumMod val="60000"/>
                  <a:lumOff val="40000"/>
                </a:schemeClr>
              </a:solidFill>
              <a:prstDash val="solid"/>
              <a:miter lim="800000"/>
            </a:ln>
            <a:effectLst/>
          </p:spPr>
          <p:txBody>
            <a:bodyPr rtlCol="0" anchor="ctr"/>
            <a:lstStyle/>
            <a:p>
              <a:pPr algn="ctr" defTabSz="914034">
                <a:defRPr/>
              </a:pPr>
              <a:endParaRPr lang="en-US" sz="1799" kern="0">
                <a:solidFill>
                  <a:prstClr val="white"/>
                </a:solidFill>
                <a:latin typeface="Calibri" panose="020F0502020204030204"/>
              </a:endParaRPr>
            </a:p>
          </p:txBody>
        </p:sp>
        <p:sp>
          <p:nvSpPr>
            <p:cNvPr id="124" name="TextBox 98"/>
            <p:cNvSpPr txBox="1"/>
            <p:nvPr/>
          </p:nvSpPr>
          <p:spPr>
            <a:xfrm>
              <a:off x="6538285" y="5070763"/>
              <a:ext cx="3666201" cy="461485"/>
            </a:xfrm>
            <a:prstGeom prst="rect">
              <a:avLst/>
            </a:prstGeom>
            <a:noFill/>
          </p:spPr>
          <p:txBody>
            <a:bodyPr wrap="square" rtlCol="0">
              <a:spAutoFit/>
            </a:bodyPr>
            <a:lstStyle/>
            <a:p>
              <a:pPr algn="ctr">
                <a:defRPr/>
              </a:pPr>
              <a:r>
                <a:rPr lang="zh-CN" altLang="en-US" sz="2399" b="1" dirty="0">
                  <a:solidFill>
                    <a:prstClr val="black">
                      <a:lumMod val="65000"/>
                      <a:lumOff val="35000"/>
                    </a:prstClr>
                  </a:solidFill>
                  <a:latin typeface="微软雅黑" panose="020B0503020204020204" pitchFamily="34" charset="-122"/>
                  <a:ea typeface="微软雅黑" panose="020B0503020204020204" pitchFamily="34" charset="-122"/>
                </a:rPr>
                <a:t>搭建平台  提供技术支撑</a:t>
              </a:r>
              <a:endParaRPr lang="en-US" sz="2399"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id="{E3CED5C7-4E9D-4A04-ADF7-565CBEB0B74B}"/>
              </a:ext>
            </a:extLst>
          </p:cNvPr>
          <p:cNvGrpSpPr/>
          <p:nvPr/>
        </p:nvGrpSpPr>
        <p:grpSpPr>
          <a:xfrm>
            <a:off x="1625684" y="3793998"/>
            <a:ext cx="3452960" cy="434487"/>
            <a:chOff x="1625684" y="3793998"/>
            <a:chExt cx="3452960" cy="434487"/>
          </a:xfrm>
        </p:grpSpPr>
        <p:sp>
          <p:nvSpPr>
            <p:cNvPr id="8" name="矩形 7"/>
            <p:cNvSpPr/>
            <p:nvPr/>
          </p:nvSpPr>
          <p:spPr bwMode="auto">
            <a:xfrm>
              <a:off x="1625684" y="3793998"/>
              <a:ext cx="2814008" cy="434487"/>
            </a:xfrm>
            <a:prstGeom prst="rect">
              <a:avLst/>
            </a:prstGeom>
            <a:solidFill>
              <a:srgbClr val="FF995B"/>
            </a:solidFill>
            <a:ln w="9525" cap="flat" cmpd="sng" algn="ctr">
              <a:noFill/>
              <a:prstDash val="solid"/>
              <a:round/>
              <a:headEnd type="none" w="med" len="med"/>
              <a:tailEnd type="none" w="med" len="med"/>
            </a:ln>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
          <p:nvSpPr>
            <p:cNvPr id="126" name="TextBox 98"/>
            <p:cNvSpPr txBox="1"/>
            <p:nvPr/>
          </p:nvSpPr>
          <p:spPr>
            <a:xfrm>
              <a:off x="1827518" y="3802911"/>
              <a:ext cx="3251126" cy="399954"/>
            </a:xfrm>
            <a:prstGeom prst="rect">
              <a:avLst/>
            </a:prstGeom>
            <a:noFill/>
          </p:spPr>
          <p:txBody>
            <a:bodyPr wrap="square" rtlCol="0">
              <a:spAutoFit/>
            </a:bodyPr>
            <a:lstStyle/>
            <a:p>
              <a:pPr>
                <a:defRPr/>
              </a:pPr>
              <a:r>
                <a:rPr lang="zh-CN" altLang="en-US" sz="1999" b="1" dirty="0">
                  <a:solidFill>
                    <a:prstClr val="white"/>
                  </a:solidFill>
                  <a:latin typeface="微软雅黑" panose="020B0503020204020204" pitchFamily="34" charset="-122"/>
                  <a:ea typeface="微软雅黑" panose="020B0503020204020204" pitchFamily="34" charset="-122"/>
                </a:rPr>
                <a:t>四个体系  一个平台</a:t>
              </a:r>
              <a:endParaRPr lang="en-US" sz="1999" b="1" dirty="0">
                <a:solidFill>
                  <a:prstClr val="white"/>
                </a:solidFill>
                <a:latin typeface="微软雅黑" panose="020B0503020204020204" pitchFamily="34" charset="-122"/>
                <a:ea typeface="微软雅黑" panose="020B0503020204020204" pitchFamily="34" charset="-122"/>
              </a:endParaRPr>
            </a:p>
          </p:txBody>
        </p:sp>
      </p:grpSp>
      <p:pic>
        <p:nvPicPr>
          <p:cNvPr id="68" name="Picture 6" descr="http://down.tutu001.com/d/file/20120320/60beacd94aec5ead406c464464_560.jpg">
            <a:extLst>
              <a:ext uri="{FF2B5EF4-FFF2-40B4-BE49-F238E27FC236}">
                <a16:creationId xmlns:a16="http://schemas.microsoft.com/office/drawing/2014/main" id="{C4CF9EF8-4552-4D3B-BB13-37C266C46F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11">
            <a:extLst>
              <a:ext uri="{FF2B5EF4-FFF2-40B4-BE49-F238E27FC236}">
                <a16:creationId xmlns:a16="http://schemas.microsoft.com/office/drawing/2014/main" id="{4194E41A-0F83-42CD-AA5E-236424B02FE7}"/>
              </a:ext>
            </a:extLst>
          </p:cNvPr>
          <p:cNvSpPr txBox="1"/>
          <p:nvPr/>
        </p:nvSpPr>
        <p:spPr>
          <a:xfrm>
            <a:off x="419101" y="293241"/>
            <a:ext cx="5880100" cy="1077218"/>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二、</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诊改工作的准备</a:t>
            </a:r>
            <a:br>
              <a:rPr lang="en-US" altLang="zh-CN"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br>
            <a:endParaRPr lang="zh-CN" altLang="en-US" sz="3200" dirty="0">
              <a:solidFill>
                <a:schemeClr val="bg1"/>
              </a:solidFill>
              <a:effectLst>
                <a:outerShdw blurRad="50800" dist="38100" dir="2700000" algn="tl" rotWithShape="0">
                  <a:prstClr val="black">
                    <a:alpha val="40000"/>
                  </a:prstClr>
                </a:outerShdw>
              </a:effectLst>
            </a:endParaRPr>
          </a:p>
        </p:txBody>
      </p:sp>
      <p:grpSp>
        <p:nvGrpSpPr>
          <p:cNvPr id="10" name="组合 9">
            <a:extLst>
              <a:ext uri="{FF2B5EF4-FFF2-40B4-BE49-F238E27FC236}">
                <a16:creationId xmlns:a16="http://schemas.microsoft.com/office/drawing/2014/main" id="{431D8FB3-C1E2-4345-93FD-D10F424CFBED}"/>
              </a:ext>
            </a:extLst>
          </p:cNvPr>
          <p:cNvGrpSpPr/>
          <p:nvPr/>
        </p:nvGrpSpPr>
        <p:grpSpPr>
          <a:xfrm>
            <a:off x="1335113" y="1417298"/>
            <a:ext cx="2659837" cy="830698"/>
            <a:chOff x="1335114" y="1417298"/>
            <a:chExt cx="1907052" cy="830698"/>
          </a:xfrm>
        </p:grpSpPr>
        <p:sp>
          <p:nvSpPr>
            <p:cNvPr id="57" name="Rectangle 10">
              <a:extLst>
                <a:ext uri="{FF2B5EF4-FFF2-40B4-BE49-F238E27FC236}">
                  <a16:creationId xmlns:a16="http://schemas.microsoft.com/office/drawing/2014/main" id="{A835B0EC-1F4C-4D11-9AB7-9A063CB7D205}"/>
                </a:ext>
              </a:extLst>
            </p:cNvPr>
            <p:cNvSpPr>
              <a:spLocks noChangeArrowheads="1"/>
            </p:cNvSpPr>
            <p:nvPr/>
          </p:nvSpPr>
          <p:spPr bwMode="auto">
            <a:xfrm>
              <a:off x="1335114" y="1455185"/>
              <a:ext cx="1895593" cy="388929"/>
            </a:xfrm>
            <a:prstGeom prst="rect">
              <a:avLst/>
            </a:prstGeom>
            <a:solidFill>
              <a:srgbClr val="1A5889"/>
            </a:solidFill>
            <a:ln w="0">
              <a:noFill/>
              <a:prstDash val="solid"/>
              <a:round/>
              <a:headEnd/>
              <a:tailEnd/>
            </a:ln>
            <a:effectLst>
              <a:innerShdw blurRad="63500" dist="381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TextBox 24">
              <a:extLst>
                <a:ext uri="{FF2B5EF4-FFF2-40B4-BE49-F238E27FC236}">
                  <a16:creationId xmlns:a16="http://schemas.microsoft.com/office/drawing/2014/main" id="{747CDED9-005C-481A-95D4-625E59AE915A}"/>
                </a:ext>
              </a:extLst>
            </p:cNvPr>
            <p:cNvSpPr txBox="1"/>
            <p:nvPr/>
          </p:nvSpPr>
          <p:spPr>
            <a:xfrm>
              <a:off x="1365870" y="1417298"/>
              <a:ext cx="1876296" cy="830698"/>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algn="dist"/>
              <a:r>
                <a:rPr lang="zh-CN" altLang="en-US" sz="2399" dirty="0">
                  <a:solidFill>
                    <a:schemeClr val="bg1"/>
                  </a:solidFill>
                  <a:latin typeface="微软雅黑" panose="020B0503020204020204" pitchFamily="34" charset="-122"/>
                  <a:ea typeface="微软雅黑" panose="020B0503020204020204" pitchFamily="34" charset="-122"/>
                </a:rPr>
                <a:t>附：天津一商校</a:t>
              </a:r>
            </a:p>
          </p:txBody>
        </p:sp>
      </p:grpSp>
      <p:sp>
        <p:nvSpPr>
          <p:cNvPr id="58" name="矩形 57">
            <a:extLst>
              <a:ext uri="{FF2B5EF4-FFF2-40B4-BE49-F238E27FC236}">
                <a16:creationId xmlns:a16="http://schemas.microsoft.com/office/drawing/2014/main" id="{F721D375-5A4F-4F12-9552-60597EBCF512}"/>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323975910"/>
      </p:ext>
    </p:extLst>
  </p:cSld>
  <p:clrMapOvr>
    <a:masterClrMapping/>
  </p:clrMapOvr>
  <mc:AlternateContent xmlns:mc="http://schemas.openxmlformats.org/markup-compatibility/2006" xmlns:p14="http://schemas.microsoft.com/office/powerpoint/2010/main">
    <mc:Choice Requires="p14">
      <p:transition spd="med" p14:dur="700" advTm="36961">
        <p:fade/>
      </p:transition>
    </mc:Choice>
    <mc:Fallback xmlns="">
      <p:transition spd="med" advTm="369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p:cTn id="15" dur="500" fill="hold"/>
                                        <p:tgtEl>
                                          <p:spTgt spid="102"/>
                                        </p:tgtEl>
                                        <p:attrNameLst>
                                          <p:attrName>ppt_w</p:attrName>
                                        </p:attrNameLst>
                                      </p:cBhvr>
                                      <p:tavLst>
                                        <p:tav tm="0">
                                          <p:val>
                                            <p:fltVal val="0"/>
                                          </p:val>
                                        </p:tav>
                                        <p:tav tm="100000">
                                          <p:val>
                                            <p:strVal val="#ppt_w"/>
                                          </p:val>
                                        </p:tav>
                                      </p:tavLst>
                                    </p:anim>
                                    <p:anim calcmode="lin" valueType="num">
                                      <p:cBhvr>
                                        <p:cTn id="16" dur="500" fill="hold"/>
                                        <p:tgtEl>
                                          <p:spTgt spid="102"/>
                                        </p:tgtEl>
                                        <p:attrNameLst>
                                          <p:attrName>ppt_h</p:attrName>
                                        </p:attrNameLst>
                                      </p:cBhvr>
                                      <p:tavLst>
                                        <p:tav tm="0">
                                          <p:val>
                                            <p:fltVal val="0"/>
                                          </p:val>
                                        </p:tav>
                                        <p:tav tm="100000">
                                          <p:val>
                                            <p:strVal val="#ppt_h"/>
                                          </p:val>
                                        </p:tav>
                                      </p:tavLst>
                                    </p:anim>
                                    <p:animEffect transition="in" filter="fade">
                                      <p:cBhvr>
                                        <p:cTn id="17" dur="500"/>
                                        <p:tgtEl>
                                          <p:spTgt spid="102"/>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250"/>
                                        <p:tgtEl>
                                          <p:spTgt spid="11"/>
                                        </p:tgtEl>
                                      </p:cBhvr>
                                    </p:animEffect>
                                  </p:childTnLst>
                                </p:cTn>
                              </p:par>
                            </p:childTnLst>
                          </p:cTn>
                        </p:par>
                        <p:par>
                          <p:cTn id="22" fill="hold">
                            <p:stCondLst>
                              <p:cond delay="1750"/>
                            </p:stCondLst>
                            <p:childTnLst>
                              <p:par>
                                <p:cTn id="23" presetID="47"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7"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0">
            <a:extLst>
              <a:ext uri="{FF2B5EF4-FFF2-40B4-BE49-F238E27FC236}">
                <a16:creationId xmlns:a16="http://schemas.microsoft.com/office/drawing/2014/main" id="{314C71B8-468C-4FD8-8859-C87ABDFE4EB1}"/>
              </a:ext>
            </a:extLst>
          </p:cNvPr>
          <p:cNvSpPr>
            <a:spLocks noChangeArrowheads="1"/>
          </p:cNvSpPr>
          <p:nvPr/>
        </p:nvSpPr>
        <p:spPr bwMode="auto">
          <a:xfrm>
            <a:off x="2166617" y="2321099"/>
            <a:ext cx="9208786" cy="299685"/>
          </a:xfrm>
          <a:prstGeom prst="rect">
            <a:avLst/>
          </a:prstGeom>
          <a:solidFill>
            <a:schemeClr val="accent2"/>
          </a:solidFill>
          <a:ln w="0">
            <a:noFill/>
            <a:prstDash val="solid"/>
            <a:round/>
            <a:headEnd/>
            <a:tailEnd/>
          </a:ln>
          <a:effectLst>
            <a:innerShdw blurRad="63500" dist="38100" dir="135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6" name="Picture 6" descr="http://down.tutu001.com/d/file/20120320/60beacd94aec5ead406c464464_560.jpg">
            <a:extLst>
              <a:ext uri="{FF2B5EF4-FFF2-40B4-BE49-F238E27FC236}">
                <a16:creationId xmlns:a16="http://schemas.microsoft.com/office/drawing/2014/main" id="{12538D45-1BFF-4581-98EA-3FE67E66A1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1">
            <a:extLst>
              <a:ext uri="{FF2B5EF4-FFF2-40B4-BE49-F238E27FC236}">
                <a16:creationId xmlns:a16="http://schemas.microsoft.com/office/drawing/2014/main" id="{0DAC9753-D4B2-4D51-B799-3CBC31B7193E}"/>
              </a:ext>
            </a:extLst>
          </p:cNvPr>
          <p:cNvSpPr txBox="1"/>
          <p:nvPr/>
        </p:nvSpPr>
        <p:spPr>
          <a:xfrm>
            <a:off x="419101" y="293241"/>
            <a:ext cx="588010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二、</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诊改工作的准备</a:t>
            </a:r>
            <a:endParaRPr lang="zh-CN" altLang="en-US" sz="3200" dirty="0">
              <a:solidFill>
                <a:schemeClr val="bg1"/>
              </a:solidFill>
              <a:effectLst>
                <a:outerShdw blurRad="50800" dist="38100" dir="2700000" algn="tl" rotWithShape="0">
                  <a:prstClr val="black">
                    <a:alpha val="40000"/>
                  </a:prstClr>
                </a:outerShdw>
              </a:effectLst>
            </a:endParaRPr>
          </a:p>
        </p:txBody>
      </p:sp>
      <p:sp>
        <p:nvSpPr>
          <p:cNvPr id="10" name="矩形 9">
            <a:extLst>
              <a:ext uri="{FF2B5EF4-FFF2-40B4-BE49-F238E27FC236}">
                <a16:creationId xmlns:a16="http://schemas.microsoft.com/office/drawing/2014/main" id="{92856305-58CE-4FEC-806D-FB4E877A49AB}"/>
              </a:ext>
            </a:extLst>
          </p:cNvPr>
          <p:cNvSpPr/>
          <p:nvPr/>
        </p:nvSpPr>
        <p:spPr>
          <a:xfrm>
            <a:off x="3636052" y="3242549"/>
            <a:ext cx="1914238" cy="2086725"/>
          </a:xfrm>
          <a:prstGeom prst="rect">
            <a:avLst/>
          </a:prstGeom>
        </p:spPr>
        <p:txBody>
          <a:bodyPr wrap="square">
            <a:spAutoFit/>
          </a:bodyPr>
          <a:lstStyle/>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思想动员、</a:t>
            </a:r>
            <a:endParaRPr lang="en-US" altLang="zh-CN"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政策学习、</a:t>
            </a:r>
            <a:endParaRPr lang="en-US" altLang="zh-CN"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平台建设 、</a:t>
            </a:r>
            <a:endParaRPr lang="en-US" altLang="zh-CN"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制度机制建设、</a:t>
            </a:r>
            <a:endParaRPr lang="en-US" altLang="zh-CN"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数据采集、</a:t>
            </a:r>
            <a:endParaRPr lang="en-US" altLang="zh-CN"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流程编制 。</a:t>
            </a:r>
            <a:endParaRPr lang="en-US" altLang="zh-CN" dirty="0">
              <a:latin typeface="华文中宋" panose="02010600040101010101" pitchFamily="2" charset="-122"/>
              <a:ea typeface="华文中宋" panose="02010600040101010101" pitchFamily="2" charset="-122"/>
            </a:endParaRPr>
          </a:p>
        </p:txBody>
      </p:sp>
      <p:sp>
        <p:nvSpPr>
          <p:cNvPr id="11" name="矩形 10">
            <a:extLst>
              <a:ext uri="{FF2B5EF4-FFF2-40B4-BE49-F238E27FC236}">
                <a16:creationId xmlns:a16="http://schemas.microsoft.com/office/drawing/2014/main" id="{A02D85A5-3D37-4196-ACCC-238EC9FCB62F}"/>
              </a:ext>
            </a:extLst>
          </p:cNvPr>
          <p:cNvSpPr/>
          <p:nvPr/>
        </p:nvSpPr>
        <p:spPr>
          <a:xfrm>
            <a:off x="7534351" y="3245010"/>
            <a:ext cx="2957922" cy="2086725"/>
          </a:xfrm>
          <a:prstGeom prst="rect">
            <a:avLst/>
          </a:prstGeom>
        </p:spPr>
        <p:txBody>
          <a:bodyPr wrap="square">
            <a:spAutoFit/>
          </a:bodyPr>
          <a:lstStyle/>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建立诊改机制；</a:t>
            </a:r>
            <a:endParaRPr lang="en-US" altLang="zh-CN"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打造“两链”；</a:t>
            </a:r>
            <a:endParaRPr lang="en-US" altLang="zh-CN"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建立“</a:t>
            </a:r>
            <a:r>
              <a:rPr lang="en-US" altLang="zh-CN" dirty="0">
                <a:latin typeface="华文中宋" panose="02010600040101010101" pitchFamily="2" charset="-122"/>
                <a:ea typeface="华文中宋" panose="02010600040101010101" pitchFamily="2" charset="-122"/>
              </a:rPr>
              <a:t>8</a:t>
            </a:r>
            <a:r>
              <a:rPr lang="zh-CN" altLang="en-US" dirty="0">
                <a:latin typeface="华文中宋" panose="02010600040101010101" pitchFamily="2" charset="-122"/>
                <a:ea typeface="华文中宋" panose="02010600040101010101" pitchFamily="2" charset="-122"/>
              </a:rPr>
              <a:t>字型”诊改螺旋；</a:t>
            </a:r>
            <a:endParaRPr lang="en-US" altLang="zh-CN"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数据平台建设与应用；</a:t>
            </a:r>
            <a:endParaRPr lang="en-US" altLang="zh-CN"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等；</a:t>
            </a:r>
            <a:endParaRPr lang="en-US" altLang="zh-CN" dirty="0">
              <a:latin typeface="华文中宋" panose="02010600040101010101" pitchFamily="2" charset="-122"/>
              <a:ea typeface="华文中宋" panose="02010600040101010101" pitchFamily="2" charset="-122"/>
            </a:endParaRPr>
          </a:p>
          <a:p>
            <a:pPr eaLnBrk="0" fontAlgn="base" hangingPunct="0">
              <a:lnSpc>
                <a:spcPct val="120000"/>
              </a:lnSpc>
              <a:spcAft>
                <a:spcPct val="0"/>
              </a:spcAft>
              <a:buClr>
                <a:schemeClr val="accent1"/>
              </a:buClr>
              <a:defRPr/>
            </a:pPr>
            <a:r>
              <a:rPr lang="zh-CN" altLang="en-US" dirty="0">
                <a:latin typeface="华文中宋" panose="02010600040101010101" pitchFamily="2" charset="-122"/>
                <a:ea typeface="华文中宋" panose="02010600040101010101" pitchFamily="2" charset="-122"/>
              </a:rPr>
              <a:t>其他（略）</a:t>
            </a:r>
            <a:endParaRPr lang="en-US" altLang="zh-CN" dirty="0">
              <a:latin typeface="华文中宋" panose="02010600040101010101" pitchFamily="2" charset="-122"/>
              <a:ea typeface="华文中宋" panose="02010600040101010101" pitchFamily="2" charset="-122"/>
            </a:endParaRPr>
          </a:p>
        </p:txBody>
      </p:sp>
      <p:sp>
        <p:nvSpPr>
          <p:cNvPr id="18" name="矩形 17">
            <a:extLst>
              <a:ext uri="{FF2B5EF4-FFF2-40B4-BE49-F238E27FC236}">
                <a16:creationId xmlns:a16="http://schemas.microsoft.com/office/drawing/2014/main" id="{574FC2C6-FEA5-4D4C-AC06-D98480945E60}"/>
              </a:ext>
            </a:extLst>
          </p:cNvPr>
          <p:cNvSpPr/>
          <p:nvPr/>
        </p:nvSpPr>
        <p:spPr>
          <a:xfrm>
            <a:off x="911932" y="1222068"/>
            <a:ext cx="3575018" cy="535531"/>
          </a:xfrm>
          <a:prstGeom prst="rect">
            <a:avLst/>
          </a:prstGeom>
        </p:spPr>
        <p:txBody>
          <a:bodyPr wrap="none">
            <a:spAutoFit/>
          </a:bodyPr>
          <a:lstStyle/>
          <a:p>
            <a:pPr eaLnBrk="0" fontAlgn="base" hangingPunct="0">
              <a:lnSpc>
                <a:spcPct val="120000"/>
              </a:lnSpc>
              <a:spcAft>
                <a:spcPct val="0"/>
              </a:spcAft>
              <a:buClr>
                <a:schemeClr val="accent1"/>
              </a:buClr>
              <a:defRPr/>
            </a:pPr>
            <a:r>
              <a:rPr lang="en-US" altLang="zh-CN" sz="2000" b="1" kern="0" dirty="0">
                <a:latin typeface="微软雅黑" panose="020B0503020204020204" pitchFamily="34" charset="-122"/>
                <a:ea typeface="微软雅黑" panose="020B0503020204020204" pitchFamily="34" charset="-122"/>
              </a:rPr>
              <a:t>  </a:t>
            </a:r>
            <a:r>
              <a:rPr lang="zh-CN" altLang="en-US" sz="2400" b="1" kern="0" dirty="0">
                <a:latin typeface="+mj-ea"/>
              </a:rPr>
              <a:t>（</a:t>
            </a:r>
            <a:r>
              <a:rPr lang="en-US" altLang="zh-CN" sz="2400" b="1" kern="0" dirty="0">
                <a:latin typeface="+mj-ea"/>
              </a:rPr>
              <a:t>2</a:t>
            </a:r>
            <a:r>
              <a:rPr lang="zh-CN" altLang="en-US" sz="2400" b="1" kern="0" dirty="0">
                <a:latin typeface="+mj-ea"/>
              </a:rPr>
              <a:t>）方案的内容解读；</a:t>
            </a:r>
            <a:endParaRPr lang="en-US" altLang="zh-CN" sz="2400" b="1" kern="0" dirty="0">
              <a:latin typeface="+mj-ea"/>
            </a:endParaRPr>
          </a:p>
        </p:txBody>
      </p:sp>
      <p:grpSp>
        <p:nvGrpSpPr>
          <p:cNvPr id="31" name="组合 30">
            <a:extLst>
              <a:ext uri="{FF2B5EF4-FFF2-40B4-BE49-F238E27FC236}">
                <a16:creationId xmlns:a16="http://schemas.microsoft.com/office/drawing/2014/main" id="{1D965ACD-8B27-4A20-BC9E-3FAF1B0EA15B}"/>
              </a:ext>
            </a:extLst>
          </p:cNvPr>
          <p:cNvGrpSpPr/>
          <p:nvPr/>
        </p:nvGrpSpPr>
        <p:grpSpPr>
          <a:xfrm>
            <a:off x="380201" y="1690098"/>
            <a:ext cx="2570360" cy="2634378"/>
            <a:chOff x="380201" y="1690098"/>
            <a:chExt cx="2570360" cy="2634378"/>
          </a:xfrm>
        </p:grpSpPr>
        <p:grpSp>
          <p:nvGrpSpPr>
            <p:cNvPr id="12" name="组合 11">
              <a:extLst>
                <a:ext uri="{FF2B5EF4-FFF2-40B4-BE49-F238E27FC236}">
                  <a16:creationId xmlns:a16="http://schemas.microsoft.com/office/drawing/2014/main" id="{C0F92C9B-D3A2-409A-8985-41DB80C1F49D}"/>
                </a:ext>
              </a:extLst>
            </p:cNvPr>
            <p:cNvGrpSpPr/>
            <p:nvPr/>
          </p:nvGrpSpPr>
          <p:grpSpPr>
            <a:xfrm>
              <a:off x="689387" y="1812660"/>
              <a:ext cx="1555699" cy="1555699"/>
              <a:chOff x="1278794" y="3334906"/>
              <a:chExt cx="914014" cy="914014"/>
            </a:xfrm>
          </p:grpSpPr>
          <p:grpSp>
            <p:nvGrpSpPr>
              <p:cNvPr id="13" name="组合 12">
                <a:extLst>
                  <a:ext uri="{FF2B5EF4-FFF2-40B4-BE49-F238E27FC236}">
                    <a16:creationId xmlns:a16="http://schemas.microsoft.com/office/drawing/2014/main" id="{A6725EE1-894A-4696-B770-59C0B646B574}"/>
                  </a:ext>
                </a:extLst>
              </p:cNvPr>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45">
                  <a:extLst>
                    <a:ext uri="{FF2B5EF4-FFF2-40B4-BE49-F238E27FC236}">
                      <a16:creationId xmlns:a16="http://schemas.microsoft.com/office/drawing/2014/main" id="{A3EA031F-5E05-43C8-85CF-32748C2C2C0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6" name="椭圆 15">
                  <a:extLst>
                    <a:ext uri="{FF2B5EF4-FFF2-40B4-BE49-F238E27FC236}">
                      <a16:creationId xmlns:a16="http://schemas.microsoft.com/office/drawing/2014/main" id="{506176BD-59E8-4C6E-8EBF-547E3C2C0121}"/>
                    </a:ext>
                  </a:extLst>
                </p:cNvPr>
                <p:cNvSpPr/>
                <p:nvPr/>
              </p:nvSpPr>
              <p:spPr>
                <a:xfrm>
                  <a:off x="392111" y="760411"/>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4" name="TextBox 64">
                <a:extLst>
                  <a:ext uri="{FF2B5EF4-FFF2-40B4-BE49-F238E27FC236}">
                    <a16:creationId xmlns:a16="http://schemas.microsoft.com/office/drawing/2014/main" id="{A0C834A4-BA28-4E2F-A990-EFA7CB48E711}"/>
                  </a:ext>
                </a:extLst>
              </p:cNvPr>
              <p:cNvSpPr txBox="1"/>
              <p:nvPr/>
            </p:nvSpPr>
            <p:spPr>
              <a:xfrm>
                <a:off x="1465419" y="3530728"/>
                <a:ext cx="530425" cy="560563"/>
              </a:xfrm>
              <a:prstGeom prst="rect">
                <a:avLst/>
              </a:prstGeom>
              <a:noFill/>
            </p:spPr>
            <p:txBody>
              <a:bodyPr wrap="none" rtlCol="0">
                <a:spAutoFit/>
              </a:bodyPr>
              <a:lstStyle/>
              <a:p>
                <a:pPr algn="ctr"/>
                <a:r>
                  <a:rPr lang="zh-CN" altLang="en-US" sz="2800" b="1" dirty="0">
                    <a:solidFill>
                      <a:schemeClr val="accent1"/>
                    </a:solidFill>
                    <a:latin typeface="微软雅黑" pitchFamily="34" charset="-122"/>
                    <a:ea typeface="微软雅黑" pitchFamily="34" charset="-122"/>
                  </a:rPr>
                  <a:t>主要</a:t>
                </a:r>
                <a:endParaRPr lang="en-US" altLang="zh-CN" sz="2800" b="1" dirty="0">
                  <a:solidFill>
                    <a:schemeClr val="accent1"/>
                  </a:solidFill>
                  <a:latin typeface="微软雅黑" pitchFamily="34" charset="-122"/>
                  <a:ea typeface="微软雅黑" pitchFamily="34" charset="-122"/>
                </a:endParaRPr>
              </a:p>
              <a:p>
                <a:pPr algn="ctr"/>
                <a:r>
                  <a:rPr lang="zh-CN" altLang="en-US" sz="2800" b="1" dirty="0">
                    <a:solidFill>
                      <a:schemeClr val="accent1"/>
                    </a:solidFill>
                    <a:latin typeface="微软雅黑" pitchFamily="34" charset="-122"/>
                    <a:ea typeface="微软雅黑" pitchFamily="34" charset="-122"/>
                  </a:rPr>
                  <a:t>任务</a:t>
                </a:r>
                <a:endParaRPr lang="en-US" altLang="zh-CN" sz="2800" b="1" dirty="0">
                  <a:solidFill>
                    <a:schemeClr val="accent1"/>
                  </a:solidFill>
                  <a:latin typeface="微软雅黑" pitchFamily="34" charset="-122"/>
                  <a:ea typeface="微软雅黑" pitchFamily="34" charset="-122"/>
                </a:endParaRPr>
              </a:p>
            </p:txBody>
          </p:sp>
        </p:grpSp>
        <p:sp>
          <p:nvSpPr>
            <p:cNvPr id="17" name="弧形 16">
              <a:extLst>
                <a:ext uri="{FF2B5EF4-FFF2-40B4-BE49-F238E27FC236}">
                  <a16:creationId xmlns:a16="http://schemas.microsoft.com/office/drawing/2014/main" id="{EAB21BE4-4999-4117-BBDE-282663981F55}"/>
                </a:ext>
              </a:extLst>
            </p:cNvPr>
            <p:cNvSpPr/>
            <p:nvPr/>
          </p:nvSpPr>
          <p:spPr>
            <a:xfrm rot="21076744">
              <a:off x="380201" y="1754116"/>
              <a:ext cx="2570360" cy="2570360"/>
            </a:xfrm>
            <a:prstGeom prst="arc">
              <a:avLst>
                <a:gd name="adj1" fmla="val 8008618"/>
                <a:gd name="adj2" fmla="val 13934925"/>
              </a:avLst>
            </a:prstGeom>
            <a:ln w="12700">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 name="组合 18">
              <a:extLst>
                <a:ext uri="{FF2B5EF4-FFF2-40B4-BE49-F238E27FC236}">
                  <a16:creationId xmlns:a16="http://schemas.microsoft.com/office/drawing/2014/main" id="{8BD61603-B750-4E00-9D01-AB25FEC6E05F}"/>
                </a:ext>
              </a:extLst>
            </p:cNvPr>
            <p:cNvGrpSpPr/>
            <p:nvPr/>
          </p:nvGrpSpPr>
          <p:grpSpPr>
            <a:xfrm>
              <a:off x="529403" y="1690098"/>
              <a:ext cx="613362" cy="613362"/>
              <a:chOff x="4229236" y="3968984"/>
              <a:chExt cx="792000" cy="792000"/>
            </a:xfrm>
          </p:grpSpPr>
          <p:sp>
            <p:nvSpPr>
              <p:cNvPr id="20" name="MH_Other_2">
                <a:extLst>
                  <a:ext uri="{FF2B5EF4-FFF2-40B4-BE49-F238E27FC236}">
                    <a16:creationId xmlns:a16="http://schemas.microsoft.com/office/drawing/2014/main" id="{37E76A4B-1FA6-44D5-B00D-F92A8BA8B68C}"/>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prstClr val="white"/>
                  </a:solidFill>
                </a:endParaRPr>
              </a:p>
            </p:txBody>
          </p:sp>
          <p:sp>
            <p:nvSpPr>
              <p:cNvPr id="21" name="MH_Title_1">
                <a:extLst>
                  <a:ext uri="{FF2B5EF4-FFF2-40B4-BE49-F238E27FC236}">
                    <a16:creationId xmlns:a16="http://schemas.microsoft.com/office/drawing/2014/main" id="{1DC3A125-8B00-4C5C-902A-FA4054B731E1}"/>
                  </a:ext>
                </a:extLst>
              </p:cNvPr>
              <p:cNvSpPr/>
              <p:nvPr>
                <p:custDataLst>
                  <p:tags r:id="rId2"/>
                </p:custDataLst>
              </p:nvPr>
            </p:nvSpPr>
            <p:spPr>
              <a:xfrm>
                <a:off x="4355238" y="4094983"/>
                <a:ext cx="540000" cy="540000"/>
              </a:xfrm>
              <a:prstGeom prst="ellipse">
                <a:avLst/>
              </a:prstGeom>
              <a:gradFill>
                <a:gsLst>
                  <a:gs pos="0">
                    <a:schemeClr val="accent1"/>
                  </a:gs>
                  <a:gs pos="100000">
                    <a:schemeClr val="accent3"/>
                  </a:gs>
                </a:gsLst>
                <a:lin ang="7200000" scaled="0"/>
              </a:gra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3" dirty="0">
                    <a:latin typeface="+mn-ea"/>
                  </a:rPr>
                  <a:t>3</a:t>
                </a:r>
              </a:p>
            </p:txBody>
          </p:sp>
        </p:grpSp>
      </p:grpSp>
      <p:sp>
        <p:nvSpPr>
          <p:cNvPr id="28" name="矩形 27">
            <a:extLst>
              <a:ext uri="{FF2B5EF4-FFF2-40B4-BE49-F238E27FC236}">
                <a16:creationId xmlns:a16="http://schemas.microsoft.com/office/drawing/2014/main" id="{121D7CAE-F505-4B5A-8D8E-C318E80B9E26}"/>
              </a:ext>
            </a:extLst>
          </p:cNvPr>
          <p:cNvSpPr/>
          <p:nvPr/>
        </p:nvSpPr>
        <p:spPr>
          <a:xfrm>
            <a:off x="2595634" y="2825036"/>
            <a:ext cx="2954655" cy="424732"/>
          </a:xfrm>
          <a:prstGeom prst="rect">
            <a:avLst/>
          </a:prstGeom>
        </p:spPr>
        <p:txBody>
          <a:bodyPr wrap="none">
            <a:spAutoFit/>
          </a:bodyPr>
          <a:lstStyle/>
          <a:p>
            <a:pPr eaLnBrk="0" fontAlgn="base" hangingPunct="0">
              <a:lnSpc>
                <a:spcPct val="120000"/>
              </a:lnSpc>
              <a:spcAft>
                <a:spcPct val="0"/>
              </a:spcAft>
              <a:buClr>
                <a:schemeClr val="accent1"/>
              </a:buClr>
              <a:defRPr/>
            </a:pPr>
            <a:r>
              <a:rPr lang="zh-CN" altLang="en-US" b="1" dirty="0">
                <a:latin typeface="微软雅黑" panose="020B0503020204020204" pitchFamily="34" charset="-122"/>
                <a:ea typeface="微软雅黑" panose="020B0503020204020204" pitchFamily="34" charset="-122"/>
              </a:rPr>
              <a:t>整体任务：</a:t>
            </a:r>
            <a:r>
              <a:rPr lang="zh-CN" altLang="en-US" dirty="0">
                <a:latin typeface="微软雅黑" panose="020B0503020204020204" pitchFamily="34" charset="-122"/>
                <a:ea typeface="微软雅黑" panose="020B0503020204020204" pitchFamily="34" charset="-122"/>
              </a:rPr>
              <a:t>（突出整体性）</a:t>
            </a:r>
            <a:endParaRPr lang="en-US" altLang="zh-CN" dirty="0">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FFB3F8C6-C174-4C2C-A979-8520CB9BEC8A}"/>
              </a:ext>
            </a:extLst>
          </p:cNvPr>
          <p:cNvSpPr/>
          <p:nvPr/>
        </p:nvSpPr>
        <p:spPr>
          <a:xfrm>
            <a:off x="6556788" y="2854715"/>
            <a:ext cx="1338828" cy="424732"/>
          </a:xfrm>
          <a:prstGeom prst="rect">
            <a:avLst/>
          </a:prstGeom>
        </p:spPr>
        <p:txBody>
          <a:bodyPr wrap="none">
            <a:spAutoFit/>
          </a:bodyPr>
          <a:lstStyle/>
          <a:p>
            <a:pPr eaLnBrk="0" fontAlgn="base" hangingPunct="0">
              <a:lnSpc>
                <a:spcPct val="120000"/>
              </a:lnSpc>
              <a:spcAft>
                <a:spcPct val="0"/>
              </a:spcAft>
              <a:buClr>
                <a:schemeClr val="accent1"/>
              </a:buClr>
              <a:defRPr/>
            </a:pPr>
            <a:r>
              <a:rPr lang="zh-CN" altLang="en-US" b="1" dirty="0">
                <a:latin typeface="微软雅黑" panose="020B0503020204020204" pitchFamily="34" charset="-122"/>
                <a:ea typeface="微软雅黑" panose="020B0503020204020204" pitchFamily="34" charset="-122"/>
              </a:rPr>
              <a:t>具体任务：</a:t>
            </a:r>
            <a:endParaRPr lang="en-US" altLang="zh-CN" b="1" dirty="0">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EF5D7629-2F85-4BC3-A3D9-9F57F42638AB}"/>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
        <p:nvSpPr>
          <p:cNvPr id="22" name="任意多边形: 形状 21">
            <a:extLst>
              <a:ext uri="{FF2B5EF4-FFF2-40B4-BE49-F238E27FC236}">
                <a16:creationId xmlns:a16="http://schemas.microsoft.com/office/drawing/2014/main" id="{CF38B70C-0134-4380-BBD0-7E793F31BCA4}"/>
              </a:ext>
            </a:extLst>
          </p:cNvPr>
          <p:cNvSpPr/>
          <p:nvPr/>
        </p:nvSpPr>
        <p:spPr>
          <a:xfrm>
            <a:off x="1051319" y="6151166"/>
            <a:ext cx="10254311" cy="59480"/>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129602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4" fill="hold" nodeType="afterEffect" p14:presetBounceEnd="44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44000">
                                          <p:cBhvr additive="base">
                                            <p:cTn id="11" dur="1200" fill="hold"/>
                                            <p:tgtEl>
                                              <p:spTgt spid="31"/>
                                            </p:tgtEl>
                                            <p:attrNameLst>
                                              <p:attrName>ppt_x</p:attrName>
                                            </p:attrNameLst>
                                          </p:cBhvr>
                                          <p:tavLst>
                                            <p:tav tm="0">
                                              <p:val>
                                                <p:strVal val="#ppt_x"/>
                                              </p:val>
                                            </p:tav>
                                            <p:tav tm="100000">
                                              <p:val>
                                                <p:strVal val="#ppt_x"/>
                                              </p:val>
                                            </p:tav>
                                          </p:tavLst>
                                        </p:anim>
                                        <p:anim calcmode="lin" valueType="num" p14:bounceEnd="44000">
                                          <p:cBhvr additive="base">
                                            <p:cTn id="12" dur="12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7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 grpId="0"/>
          <p:bldP spid="11" grpId="0"/>
          <p:bldP spid="18" grpId="0"/>
          <p:bldP spid="28" grpId="0"/>
          <p:bldP spid="29"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200" fill="hold"/>
                                            <p:tgtEl>
                                              <p:spTgt spid="31"/>
                                            </p:tgtEl>
                                            <p:attrNameLst>
                                              <p:attrName>ppt_x</p:attrName>
                                            </p:attrNameLst>
                                          </p:cBhvr>
                                          <p:tavLst>
                                            <p:tav tm="0">
                                              <p:val>
                                                <p:strVal val="#ppt_x"/>
                                              </p:val>
                                            </p:tav>
                                            <p:tav tm="100000">
                                              <p:val>
                                                <p:strVal val="#ppt_x"/>
                                              </p:val>
                                            </p:tav>
                                          </p:tavLst>
                                        </p:anim>
                                        <p:anim calcmode="lin" valueType="num">
                                          <p:cBhvr additive="base">
                                            <p:cTn id="12" dur="12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7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 grpId="0"/>
          <p:bldP spid="11" grpId="0"/>
          <p:bldP spid="18" grpId="0"/>
          <p:bldP spid="28" grpId="0"/>
          <p:bldP spid="29" grpId="0"/>
          <p:bldP spid="2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1CCEACE0-3AFD-4BB4-9407-7E8EAAA51781}"/>
              </a:ext>
            </a:extLst>
          </p:cNvPr>
          <p:cNvSpPr/>
          <p:nvPr/>
        </p:nvSpPr>
        <p:spPr>
          <a:xfrm>
            <a:off x="4052915" y="4323468"/>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7CA8EB74-2895-4BA2-8D00-029998966483}"/>
              </a:ext>
            </a:extLst>
          </p:cNvPr>
          <p:cNvGrpSpPr/>
          <p:nvPr/>
        </p:nvGrpSpPr>
        <p:grpSpPr>
          <a:xfrm>
            <a:off x="2194561" y="2299967"/>
            <a:ext cx="9997439" cy="1885681"/>
            <a:chOff x="2479061" y="1910828"/>
            <a:chExt cx="6664939" cy="1257117"/>
          </a:xfrm>
        </p:grpSpPr>
        <p:sp>
          <p:nvSpPr>
            <p:cNvPr id="19" name="矩形 18">
              <a:extLst>
                <a:ext uri="{FF2B5EF4-FFF2-40B4-BE49-F238E27FC236}">
                  <a16:creationId xmlns:a16="http://schemas.microsoft.com/office/drawing/2014/main" id="{C53F8BD4-1347-4ECE-A8B5-38252553620C}"/>
                </a:ext>
              </a:extLst>
            </p:cNvPr>
            <p:cNvSpPr/>
            <p:nvPr/>
          </p:nvSpPr>
          <p:spPr>
            <a:xfrm>
              <a:off x="2479061" y="1910828"/>
              <a:ext cx="6664939" cy="1257117"/>
            </a:xfrm>
            <a:prstGeom prst="rect">
              <a:avLst/>
            </a:prstGeom>
            <a:solidFill>
              <a:srgbClr val="1A5889"/>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latin typeface="华文中宋" panose="02010600040101010101" pitchFamily="2" charset="-122"/>
                <a:ea typeface="华文中宋" panose="02010600040101010101" pitchFamily="2" charset="-122"/>
                <a:cs typeface="+mj-cs"/>
              </a:endParaRPr>
            </a:p>
          </p:txBody>
        </p:sp>
        <p:sp>
          <p:nvSpPr>
            <p:cNvPr id="20" name="矩形 19">
              <a:extLst>
                <a:ext uri="{FF2B5EF4-FFF2-40B4-BE49-F238E27FC236}">
                  <a16:creationId xmlns:a16="http://schemas.microsoft.com/office/drawing/2014/main" id="{42945B6C-F684-41DE-A7C0-9A28A804984F}"/>
                </a:ext>
              </a:extLst>
            </p:cNvPr>
            <p:cNvSpPr/>
            <p:nvPr/>
          </p:nvSpPr>
          <p:spPr>
            <a:xfrm>
              <a:off x="3622813" y="2192169"/>
              <a:ext cx="3354754" cy="615552"/>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诊改工作的实施</a:t>
              </a:r>
            </a:p>
          </p:txBody>
        </p:sp>
      </p:grpSp>
      <p:grpSp>
        <p:nvGrpSpPr>
          <p:cNvPr id="21" name="组合 20">
            <a:extLst>
              <a:ext uri="{FF2B5EF4-FFF2-40B4-BE49-F238E27FC236}">
                <a16:creationId xmlns:a16="http://schemas.microsoft.com/office/drawing/2014/main" id="{372B36D5-A007-46E3-BCB1-83D6EA9ABCD0}"/>
              </a:ext>
            </a:extLst>
          </p:cNvPr>
          <p:cNvGrpSpPr/>
          <p:nvPr/>
        </p:nvGrpSpPr>
        <p:grpSpPr>
          <a:xfrm>
            <a:off x="1310606" y="2228960"/>
            <a:ext cx="2042594" cy="2042594"/>
            <a:chOff x="4317568" y="644069"/>
            <a:chExt cx="540000" cy="540000"/>
          </a:xfrm>
        </p:grpSpPr>
        <p:sp>
          <p:nvSpPr>
            <p:cNvPr id="22" name="椭圆 21">
              <a:extLst>
                <a:ext uri="{FF2B5EF4-FFF2-40B4-BE49-F238E27FC236}">
                  <a16:creationId xmlns:a16="http://schemas.microsoft.com/office/drawing/2014/main" id="{AA927337-17B1-4C7F-AA58-0CB6545F4584}"/>
                </a:ext>
              </a:extLst>
            </p:cNvPr>
            <p:cNvSpPr/>
            <p:nvPr/>
          </p:nvSpPr>
          <p:spPr>
            <a:xfrm>
              <a:off x="4317568" y="644069"/>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DC91BD0C-E035-4BBE-B379-62F698EA9EF1}"/>
                </a:ext>
              </a:extLst>
            </p:cNvPr>
            <p:cNvSpPr/>
            <p:nvPr/>
          </p:nvSpPr>
          <p:spPr>
            <a:xfrm>
              <a:off x="4362992" y="689537"/>
              <a:ext cx="449152" cy="449064"/>
            </a:xfrm>
            <a:prstGeom prst="ellipse">
              <a:avLst/>
            </a:prstGeom>
            <a:solidFill>
              <a:srgbClr val="1F4E7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a:extLst>
                <a:ext uri="{FF2B5EF4-FFF2-40B4-BE49-F238E27FC236}">
                  <a16:creationId xmlns:a16="http://schemas.microsoft.com/office/drawing/2014/main" id="{E0941A93-F40C-4DE1-BE26-F9F1F9C9A56B}"/>
                </a:ext>
              </a:extLst>
            </p:cNvPr>
            <p:cNvSpPr txBox="1"/>
            <p:nvPr/>
          </p:nvSpPr>
          <p:spPr>
            <a:xfrm>
              <a:off x="4451400" y="753716"/>
              <a:ext cx="390203" cy="292921"/>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三</a:t>
              </a:r>
            </a:p>
          </p:txBody>
        </p:sp>
      </p:grpSp>
      <p:sp>
        <p:nvSpPr>
          <p:cNvPr id="25" name="文本框 10">
            <a:extLst>
              <a:ext uri="{FF2B5EF4-FFF2-40B4-BE49-F238E27FC236}">
                <a16:creationId xmlns:a16="http://schemas.microsoft.com/office/drawing/2014/main" id="{C5E4D39E-2C97-4E9E-8F40-B289EB12A37C}"/>
              </a:ext>
            </a:extLst>
          </p:cNvPr>
          <p:cNvSpPr txBox="1">
            <a:spLocks noChangeArrowheads="1"/>
          </p:cNvSpPr>
          <p:nvPr/>
        </p:nvSpPr>
        <p:spPr bwMode="auto">
          <a:xfrm>
            <a:off x="7806557" y="4215430"/>
            <a:ext cx="3946567" cy="492443"/>
          </a:xfrm>
          <a:prstGeom prst="rect">
            <a:avLst/>
          </a:prstGeom>
          <a:noFill/>
          <a:ln w="9525">
            <a:noFill/>
            <a:miter lim="800000"/>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、打造“目标链”和“标准链”</a:t>
            </a:r>
          </a:p>
        </p:txBody>
      </p:sp>
      <p:sp>
        <p:nvSpPr>
          <p:cNvPr id="26" name="文本框 10">
            <a:extLst>
              <a:ext uri="{FF2B5EF4-FFF2-40B4-BE49-F238E27FC236}">
                <a16:creationId xmlns:a16="http://schemas.microsoft.com/office/drawing/2014/main" id="{0E7E28F5-5B3A-4601-BFA9-BD97A7A6A020}"/>
              </a:ext>
            </a:extLst>
          </p:cNvPr>
          <p:cNvSpPr txBox="1">
            <a:spLocks noChangeArrowheads="1"/>
          </p:cNvSpPr>
          <p:nvPr/>
        </p:nvSpPr>
        <p:spPr bwMode="auto">
          <a:xfrm>
            <a:off x="4052915" y="4215430"/>
            <a:ext cx="4330690" cy="453457"/>
          </a:xfrm>
          <a:prstGeom prst="rect">
            <a:avLst/>
          </a:prstGeom>
          <a:noFill/>
          <a:ln w="9525">
            <a:noFill/>
            <a:miter lim="800000"/>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、建立诊改机制</a:t>
            </a:r>
          </a:p>
        </p:txBody>
      </p:sp>
      <p:sp>
        <p:nvSpPr>
          <p:cNvPr id="27" name="椭圆 26">
            <a:extLst>
              <a:ext uri="{FF2B5EF4-FFF2-40B4-BE49-F238E27FC236}">
                <a16:creationId xmlns:a16="http://schemas.microsoft.com/office/drawing/2014/main" id="{DAD20524-FD5B-467C-9D08-5B6243781635}"/>
              </a:ext>
            </a:extLst>
          </p:cNvPr>
          <p:cNvSpPr/>
          <p:nvPr/>
        </p:nvSpPr>
        <p:spPr>
          <a:xfrm>
            <a:off x="7806558" y="4303148"/>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10">
            <a:extLst>
              <a:ext uri="{FF2B5EF4-FFF2-40B4-BE49-F238E27FC236}">
                <a16:creationId xmlns:a16="http://schemas.microsoft.com/office/drawing/2014/main" id="{0378CAD5-123F-4D8B-A6E3-95A254BB8A9C}"/>
              </a:ext>
            </a:extLst>
          </p:cNvPr>
          <p:cNvSpPr txBox="1">
            <a:spLocks noChangeArrowheads="1"/>
          </p:cNvSpPr>
          <p:nvPr/>
        </p:nvSpPr>
        <p:spPr bwMode="auto">
          <a:xfrm>
            <a:off x="4072165" y="4708831"/>
            <a:ext cx="3654392" cy="453457"/>
          </a:xfrm>
          <a:prstGeom prst="rect">
            <a:avLst/>
          </a:prstGeom>
          <a:noFill/>
          <a:ln w="9525">
            <a:noFill/>
            <a:miter lim="800000"/>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、构建</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字型诊改机制</a:t>
            </a:r>
          </a:p>
        </p:txBody>
      </p:sp>
      <p:sp>
        <p:nvSpPr>
          <p:cNvPr id="29" name="椭圆 28">
            <a:extLst>
              <a:ext uri="{FF2B5EF4-FFF2-40B4-BE49-F238E27FC236}">
                <a16:creationId xmlns:a16="http://schemas.microsoft.com/office/drawing/2014/main" id="{11D2686A-1867-4A61-9F98-B352B6F5B0AA}"/>
              </a:ext>
            </a:extLst>
          </p:cNvPr>
          <p:cNvSpPr/>
          <p:nvPr/>
        </p:nvSpPr>
        <p:spPr>
          <a:xfrm>
            <a:off x="4072165" y="4796549"/>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0">
            <a:extLst>
              <a:ext uri="{FF2B5EF4-FFF2-40B4-BE49-F238E27FC236}">
                <a16:creationId xmlns:a16="http://schemas.microsoft.com/office/drawing/2014/main" id="{71EA9E4B-D180-4F8D-813F-4A56515433E3}"/>
              </a:ext>
            </a:extLst>
          </p:cNvPr>
          <p:cNvSpPr txBox="1">
            <a:spLocks noChangeArrowheads="1"/>
          </p:cNvSpPr>
          <p:nvPr/>
        </p:nvSpPr>
        <p:spPr bwMode="auto">
          <a:xfrm>
            <a:off x="7816183" y="4680441"/>
            <a:ext cx="3673641" cy="492443"/>
          </a:xfrm>
          <a:prstGeom prst="rect">
            <a:avLst/>
          </a:prstGeom>
          <a:noFill/>
          <a:ln w="9525">
            <a:noFill/>
            <a:miter lim="800000"/>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4  </a:t>
            </a:r>
            <a:r>
              <a:rPr lang="zh-CN" altLang="en-US" sz="2000" dirty="0">
                <a:latin typeface="微软雅黑" panose="020B0503020204020204" pitchFamily="34" charset="-122"/>
                <a:ea typeface="微软雅黑" panose="020B0503020204020204" pitchFamily="34" charset="-122"/>
              </a:rPr>
              <a:t>、建平台、采数据、用数据</a:t>
            </a:r>
          </a:p>
        </p:txBody>
      </p:sp>
      <p:sp>
        <p:nvSpPr>
          <p:cNvPr id="31" name="椭圆 30">
            <a:extLst>
              <a:ext uri="{FF2B5EF4-FFF2-40B4-BE49-F238E27FC236}">
                <a16:creationId xmlns:a16="http://schemas.microsoft.com/office/drawing/2014/main" id="{7595C9B1-7DDC-470B-9F5D-BC2989D8A17E}"/>
              </a:ext>
            </a:extLst>
          </p:cNvPr>
          <p:cNvSpPr/>
          <p:nvPr/>
        </p:nvSpPr>
        <p:spPr>
          <a:xfrm>
            <a:off x="7816183" y="4768159"/>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2770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1000"/>
                                        <p:tgtEl>
                                          <p:spTgt spid="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0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1000"/>
                                        <p:tgtEl>
                                          <p:spTgt spid="2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1000"/>
                                        <p:tgtEl>
                                          <p:spTgt spid="2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1000"/>
                                        <p:tgtEl>
                                          <p:spTgt spid="3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p:bldP spid="26" grpId="0"/>
      <p:bldP spid="27" grpId="0" animBg="1"/>
      <p:bldP spid="28" grpId="0"/>
      <p:bldP spid="29" grpId="0" animBg="1"/>
      <p:bldP spid="30" grpId="0"/>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down.tutu001.com/d/file/20120320/60beacd94aec5ead406c464464_560.jpg">
            <a:extLst>
              <a:ext uri="{FF2B5EF4-FFF2-40B4-BE49-F238E27FC236}">
                <a16:creationId xmlns:a16="http://schemas.microsoft.com/office/drawing/2014/main" id="{12538D45-1BFF-4581-98EA-3FE67E66A1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1">
            <a:extLst>
              <a:ext uri="{FF2B5EF4-FFF2-40B4-BE49-F238E27FC236}">
                <a16:creationId xmlns:a16="http://schemas.microsoft.com/office/drawing/2014/main" id="{0DAC9753-D4B2-4D51-B799-3CBC31B7193E}"/>
              </a:ext>
            </a:extLst>
          </p:cNvPr>
          <p:cNvSpPr txBox="1"/>
          <p:nvPr/>
        </p:nvSpPr>
        <p:spPr>
          <a:xfrm>
            <a:off x="419101" y="293241"/>
            <a:ext cx="588010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三、</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诊改工作的实施</a:t>
            </a:r>
            <a:endParaRPr lang="zh-CN" altLang="en-US" sz="3200" dirty="0">
              <a:solidFill>
                <a:schemeClr val="bg1"/>
              </a:solidFill>
              <a:effectLst>
                <a:outerShdw blurRad="50800" dist="38100" dir="2700000" algn="tl" rotWithShape="0">
                  <a:prstClr val="black">
                    <a:alpha val="40000"/>
                  </a:prstClr>
                </a:outerShdw>
              </a:effectLst>
            </a:endParaRPr>
          </a:p>
        </p:txBody>
      </p:sp>
      <p:sp>
        <p:nvSpPr>
          <p:cNvPr id="11" name="Freeform 5">
            <a:extLst>
              <a:ext uri="{FF2B5EF4-FFF2-40B4-BE49-F238E27FC236}">
                <a16:creationId xmlns:a16="http://schemas.microsoft.com/office/drawing/2014/main" id="{300164D8-1D10-43D4-B99D-2F6939A6D870}"/>
              </a:ext>
            </a:extLst>
          </p:cNvPr>
          <p:cNvSpPr>
            <a:spLocks/>
          </p:cNvSpPr>
          <p:nvPr/>
        </p:nvSpPr>
        <p:spPr bwMode="auto">
          <a:xfrm>
            <a:off x="857252" y="2883147"/>
            <a:ext cx="2940049" cy="1240367"/>
          </a:xfrm>
          <a:custGeom>
            <a:avLst/>
            <a:gdLst>
              <a:gd name="T0" fmla="*/ 0 w 2146"/>
              <a:gd name="T1" fmla="*/ 0 h 1384"/>
              <a:gd name="T2" fmla="*/ 2147483647 w 2146"/>
              <a:gd name="T3" fmla="*/ 0 h 1384"/>
              <a:gd name="T4" fmla="*/ 2147483647 w 2146"/>
              <a:gd name="T5" fmla="*/ 2147483647 h 1384"/>
              <a:gd name="T6" fmla="*/ 2147483647 w 2146"/>
              <a:gd name="T7" fmla="*/ 2147483647 h 1384"/>
              <a:gd name="T8" fmla="*/ 0 w 2146"/>
              <a:gd name="T9" fmla="*/ 2147483647 h 1384"/>
              <a:gd name="T10" fmla="*/ 2147483647 w 2146"/>
              <a:gd name="T11" fmla="*/ 2147483647 h 1384"/>
              <a:gd name="T12" fmla="*/ 0 w 2146"/>
              <a:gd name="T13" fmla="*/ 0 h 1384"/>
              <a:gd name="T14" fmla="*/ 0 60000 65536"/>
              <a:gd name="T15" fmla="*/ 0 60000 65536"/>
              <a:gd name="T16" fmla="*/ 0 60000 65536"/>
              <a:gd name="T17" fmla="*/ 0 60000 65536"/>
              <a:gd name="T18" fmla="*/ 0 60000 65536"/>
              <a:gd name="T19" fmla="*/ 0 60000 65536"/>
              <a:gd name="T20" fmla="*/ 0 60000 65536"/>
              <a:gd name="T21" fmla="*/ 0 w 2146"/>
              <a:gd name="T22" fmla="*/ 0 h 1384"/>
              <a:gd name="T23" fmla="*/ 2146 w 2146"/>
              <a:gd name="T24" fmla="*/ 1384 h 1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6" h="1384">
                <a:moveTo>
                  <a:pt x="0" y="0"/>
                </a:moveTo>
                <a:lnTo>
                  <a:pt x="1831" y="0"/>
                </a:lnTo>
                <a:lnTo>
                  <a:pt x="2146" y="690"/>
                </a:lnTo>
                <a:lnTo>
                  <a:pt x="1831" y="1384"/>
                </a:lnTo>
                <a:lnTo>
                  <a:pt x="0" y="1384"/>
                </a:lnTo>
                <a:lnTo>
                  <a:pt x="315" y="695"/>
                </a:lnTo>
                <a:lnTo>
                  <a:pt x="0" y="0"/>
                </a:lnTo>
                <a:close/>
              </a:path>
            </a:pathLst>
          </a:custGeom>
          <a:solidFill>
            <a:srgbClr val="00B0F0"/>
          </a:solidFill>
          <a:ln w="9525">
            <a:noFill/>
            <a:round/>
            <a:headEnd/>
            <a:tailEnd/>
          </a:ln>
        </p:spPr>
        <p:txBody>
          <a:bodyPr/>
          <a:lstStyle/>
          <a:p>
            <a:endParaRPr lang="zh-CN" altLang="en-US" sz="2400"/>
          </a:p>
        </p:txBody>
      </p:sp>
      <p:sp>
        <p:nvSpPr>
          <p:cNvPr id="12" name="Freeform 6">
            <a:extLst>
              <a:ext uri="{FF2B5EF4-FFF2-40B4-BE49-F238E27FC236}">
                <a16:creationId xmlns:a16="http://schemas.microsoft.com/office/drawing/2014/main" id="{59B0D2DD-E978-4C6C-9DBF-38782D8986FC}"/>
              </a:ext>
            </a:extLst>
          </p:cNvPr>
          <p:cNvSpPr>
            <a:spLocks/>
          </p:cNvSpPr>
          <p:nvPr/>
        </p:nvSpPr>
        <p:spPr bwMode="auto">
          <a:xfrm>
            <a:off x="3526367" y="2883147"/>
            <a:ext cx="2944284" cy="1240367"/>
          </a:xfrm>
          <a:custGeom>
            <a:avLst/>
            <a:gdLst>
              <a:gd name="T0" fmla="*/ 0 w 2147"/>
              <a:gd name="T1" fmla="*/ 0 h 1384"/>
              <a:gd name="T2" fmla="*/ 2147483647 w 2147"/>
              <a:gd name="T3" fmla="*/ 0 h 1384"/>
              <a:gd name="T4" fmla="*/ 2147483647 w 2147"/>
              <a:gd name="T5" fmla="*/ 2147483647 h 1384"/>
              <a:gd name="T6" fmla="*/ 2147483647 w 2147"/>
              <a:gd name="T7" fmla="*/ 2147483647 h 1384"/>
              <a:gd name="T8" fmla="*/ 0 w 2147"/>
              <a:gd name="T9" fmla="*/ 2147483647 h 1384"/>
              <a:gd name="T10" fmla="*/ 2147483647 w 2147"/>
              <a:gd name="T11" fmla="*/ 2147483647 h 1384"/>
              <a:gd name="T12" fmla="*/ 0 w 2147"/>
              <a:gd name="T13" fmla="*/ 0 h 1384"/>
              <a:gd name="T14" fmla="*/ 0 60000 65536"/>
              <a:gd name="T15" fmla="*/ 0 60000 65536"/>
              <a:gd name="T16" fmla="*/ 0 60000 65536"/>
              <a:gd name="T17" fmla="*/ 0 60000 65536"/>
              <a:gd name="T18" fmla="*/ 0 60000 65536"/>
              <a:gd name="T19" fmla="*/ 0 60000 65536"/>
              <a:gd name="T20" fmla="*/ 0 60000 65536"/>
              <a:gd name="T21" fmla="*/ 0 w 2147"/>
              <a:gd name="T22" fmla="*/ 0 h 1384"/>
              <a:gd name="T23" fmla="*/ 2147 w 2147"/>
              <a:gd name="T24" fmla="*/ 1384 h 1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7" h="1384">
                <a:moveTo>
                  <a:pt x="0" y="0"/>
                </a:moveTo>
                <a:lnTo>
                  <a:pt x="1831" y="0"/>
                </a:lnTo>
                <a:lnTo>
                  <a:pt x="2147" y="690"/>
                </a:lnTo>
                <a:lnTo>
                  <a:pt x="1831" y="1384"/>
                </a:lnTo>
                <a:lnTo>
                  <a:pt x="0" y="1384"/>
                </a:lnTo>
                <a:lnTo>
                  <a:pt x="316" y="695"/>
                </a:lnTo>
                <a:lnTo>
                  <a:pt x="0" y="0"/>
                </a:lnTo>
                <a:close/>
              </a:path>
            </a:pathLst>
          </a:custGeom>
          <a:solidFill>
            <a:srgbClr val="FF0000"/>
          </a:solidFill>
          <a:ln w="9525">
            <a:noFill/>
            <a:round/>
            <a:headEnd/>
            <a:tailEnd/>
          </a:ln>
        </p:spPr>
        <p:txBody>
          <a:bodyPr/>
          <a:lstStyle/>
          <a:p>
            <a:endParaRPr lang="zh-CN" altLang="en-US" sz="2400"/>
          </a:p>
        </p:txBody>
      </p:sp>
      <p:sp>
        <p:nvSpPr>
          <p:cNvPr id="13" name="Freeform 7">
            <a:extLst>
              <a:ext uri="{FF2B5EF4-FFF2-40B4-BE49-F238E27FC236}">
                <a16:creationId xmlns:a16="http://schemas.microsoft.com/office/drawing/2014/main" id="{8714D690-D81E-4A23-9F74-BF5E1D50D6BB}"/>
              </a:ext>
            </a:extLst>
          </p:cNvPr>
          <p:cNvSpPr>
            <a:spLocks/>
          </p:cNvSpPr>
          <p:nvPr/>
        </p:nvSpPr>
        <p:spPr bwMode="auto">
          <a:xfrm>
            <a:off x="6191251" y="2883147"/>
            <a:ext cx="2942167" cy="1240367"/>
          </a:xfrm>
          <a:custGeom>
            <a:avLst/>
            <a:gdLst>
              <a:gd name="T0" fmla="*/ 0 w 2147"/>
              <a:gd name="T1" fmla="*/ 0 h 1384"/>
              <a:gd name="T2" fmla="*/ 2147483647 w 2147"/>
              <a:gd name="T3" fmla="*/ 0 h 1384"/>
              <a:gd name="T4" fmla="*/ 2147483647 w 2147"/>
              <a:gd name="T5" fmla="*/ 2147483647 h 1384"/>
              <a:gd name="T6" fmla="*/ 2147483647 w 2147"/>
              <a:gd name="T7" fmla="*/ 2147483647 h 1384"/>
              <a:gd name="T8" fmla="*/ 0 w 2147"/>
              <a:gd name="T9" fmla="*/ 2147483647 h 1384"/>
              <a:gd name="T10" fmla="*/ 2147483647 w 2147"/>
              <a:gd name="T11" fmla="*/ 2147483647 h 1384"/>
              <a:gd name="T12" fmla="*/ 0 w 2147"/>
              <a:gd name="T13" fmla="*/ 0 h 1384"/>
              <a:gd name="T14" fmla="*/ 0 60000 65536"/>
              <a:gd name="T15" fmla="*/ 0 60000 65536"/>
              <a:gd name="T16" fmla="*/ 0 60000 65536"/>
              <a:gd name="T17" fmla="*/ 0 60000 65536"/>
              <a:gd name="T18" fmla="*/ 0 60000 65536"/>
              <a:gd name="T19" fmla="*/ 0 60000 65536"/>
              <a:gd name="T20" fmla="*/ 0 60000 65536"/>
              <a:gd name="T21" fmla="*/ 0 w 2147"/>
              <a:gd name="T22" fmla="*/ 0 h 1384"/>
              <a:gd name="T23" fmla="*/ 2147 w 2147"/>
              <a:gd name="T24" fmla="*/ 1384 h 1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7" h="1384">
                <a:moveTo>
                  <a:pt x="0" y="0"/>
                </a:moveTo>
                <a:lnTo>
                  <a:pt x="1831" y="0"/>
                </a:lnTo>
                <a:lnTo>
                  <a:pt x="2147" y="690"/>
                </a:lnTo>
                <a:lnTo>
                  <a:pt x="1831" y="1384"/>
                </a:lnTo>
                <a:lnTo>
                  <a:pt x="0" y="1384"/>
                </a:lnTo>
                <a:lnTo>
                  <a:pt x="316" y="695"/>
                </a:lnTo>
                <a:lnTo>
                  <a:pt x="0" y="0"/>
                </a:lnTo>
                <a:close/>
              </a:path>
            </a:pathLst>
          </a:custGeom>
          <a:solidFill>
            <a:srgbClr val="00B0F0"/>
          </a:solidFill>
          <a:ln w="9525">
            <a:noFill/>
            <a:round/>
            <a:headEnd/>
            <a:tailEnd/>
          </a:ln>
        </p:spPr>
        <p:txBody>
          <a:bodyPr/>
          <a:lstStyle/>
          <a:p>
            <a:endParaRPr lang="zh-CN" altLang="en-US" sz="2400"/>
          </a:p>
        </p:txBody>
      </p:sp>
      <p:sp>
        <p:nvSpPr>
          <p:cNvPr id="14" name="TextBox 7">
            <a:extLst>
              <a:ext uri="{FF2B5EF4-FFF2-40B4-BE49-F238E27FC236}">
                <a16:creationId xmlns:a16="http://schemas.microsoft.com/office/drawing/2014/main" id="{2249C3B7-21FB-4DA4-9D46-1146E5E3B843}"/>
              </a:ext>
            </a:extLst>
          </p:cNvPr>
          <p:cNvSpPr txBox="1">
            <a:spLocks noChangeArrowheads="1"/>
          </p:cNvSpPr>
          <p:nvPr/>
        </p:nvSpPr>
        <p:spPr bwMode="auto">
          <a:xfrm>
            <a:off x="1394884" y="3245096"/>
            <a:ext cx="1938867" cy="502766"/>
          </a:xfrm>
          <a:prstGeom prst="rect">
            <a:avLst/>
          </a:prstGeom>
          <a:noFill/>
          <a:ln w="9525">
            <a:noFill/>
            <a:miter lim="800000"/>
            <a:headEnd/>
            <a:tailEnd/>
          </a:ln>
        </p:spPr>
        <p:txBody>
          <a:bodyPr>
            <a:spAutoFit/>
          </a:bodyPr>
          <a:lstStyle/>
          <a:p>
            <a:pPr algn="ctr"/>
            <a:r>
              <a:rPr lang="zh-CN" altLang="en-US" sz="2667" b="1">
                <a:solidFill>
                  <a:srgbClr val="FFFFFF"/>
                </a:solidFill>
                <a:latin typeface="微软雅黑" pitchFamily="34" charset="-122"/>
                <a:ea typeface="微软雅黑" pitchFamily="34" charset="-122"/>
              </a:rPr>
              <a:t>组织体系</a:t>
            </a:r>
          </a:p>
        </p:txBody>
      </p:sp>
      <p:sp>
        <p:nvSpPr>
          <p:cNvPr id="15" name="TextBox 8">
            <a:extLst>
              <a:ext uri="{FF2B5EF4-FFF2-40B4-BE49-F238E27FC236}">
                <a16:creationId xmlns:a16="http://schemas.microsoft.com/office/drawing/2014/main" id="{AAB02368-9350-4C59-8203-4F35590A8F7B}"/>
              </a:ext>
            </a:extLst>
          </p:cNvPr>
          <p:cNvSpPr txBox="1">
            <a:spLocks noChangeArrowheads="1"/>
          </p:cNvSpPr>
          <p:nvPr/>
        </p:nvSpPr>
        <p:spPr bwMode="auto">
          <a:xfrm>
            <a:off x="4214285" y="3245096"/>
            <a:ext cx="1881716" cy="502766"/>
          </a:xfrm>
          <a:prstGeom prst="rect">
            <a:avLst/>
          </a:prstGeom>
          <a:noFill/>
          <a:ln w="9525">
            <a:noFill/>
            <a:miter lim="800000"/>
            <a:headEnd/>
            <a:tailEnd/>
          </a:ln>
        </p:spPr>
        <p:txBody>
          <a:bodyPr>
            <a:spAutoFit/>
          </a:bodyPr>
          <a:lstStyle/>
          <a:p>
            <a:pPr algn="ctr"/>
            <a:r>
              <a:rPr lang="zh-CN" altLang="en-US" sz="2667" b="1">
                <a:solidFill>
                  <a:srgbClr val="FFFFFF"/>
                </a:solidFill>
                <a:latin typeface="微软雅黑" pitchFamily="34" charset="-122"/>
                <a:ea typeface="微软雅黑" pitchFamily="34" charset="-122"/>
              </a:rPr>
              <a:t>目标体系</a:t>
            </a:r>
          </a:p>
        </p:txBody>
      </p:sp>
      <p:sp>
        <p:nvSpPr>
          <p:cNvPr id="16" name="TextBox 9">
            <a:extLst>
              <a:ext uri="{FF2B5EF4-FFF2-40B4-BE49-F238E27FC236}">
                <a16:creationId xmlns:a16="http://schemas.microsoft.com/office/drawing/2014/main" id="{F41DC216-A314-46B3-856D-69C94295C3AF}"/>
              </a:ext>
            </a:extLst>
          </p:cNvPr>
          <p:cNvSpPr txBox="1">
            <a:spLocks noChangeArrowheads="1"/>
          </p:cNvSpPr>
          <p:nvPr/>
        </p:nvSpPr>
        <p:spPr bwMode="auto">
          <a:xfrm>
            <a:off x="6896101" y="3245096"/>
            <a:ext cx="1962151" cy="502766"/>
          </a:xfrm>
          <a:prstGeom prst="rect">
            <a:avLst/>
          </a:prstGeom>
          <a:noFill/>
          <a:ln w="9525">
            <a:noFill/>
            <a:miter lim="800000"/>
            <a:headEnd/>
            <a:tailEnd/>
          </a:ln>
        </p:spPr>
        <p:txBody>
          <a:bodyPr>
            <a:spAutoFit/>
          </a:bodyPr>
          <a:lstStyle/>
          <a:p>
            <a:pPr algn="ctr"/>
            <a:r>
              <a:rPr lang="zh-CN" altLang="en-US" sz="2667" b="1">
                <a:solidFill>
                  <a:srgbClr val="FFFFFF"/>
                </a:solidFill>
                <a:latin typeface="微软雅黑" pitchFamily="34" charset="-122"/>
                <a:ea typeface="微软雅黑" pitchFamily="34" charset="-122"/>
              </a:rPr>
              <a:t>标准体系</a:t>
            </a:r>
          </a:p>
        </p:txBody>
      </p:sp>
      <p:sp>
        <p:nvSpPr>
          <p:cNvPr id="17" name="Freeform 6">
            <a:extLst>
              <a:ext uri="{FF2B5EF4-FFF2-40B4-BE49-F238E27FC236}">
                <a16:creationId xmlns:a16="http://schemas.microsoft.com/office/drawing/2014/main" id="{E75865AA-EF55-47AD-A168-B3F3A7D8C451}"/>
              </a:ext>
            </a:extLst>
          </p:cNvPr>
          <p:cNvSpPr>
            <a:spLocks/>
          </p:cNvSpPr>
          <p:nvPr/>
        </p:nvSpPr>
        <p:spPr bwMode="auto">
          <a:xfrm>
            <a:off x="8858251" y="2885263"/>
            <a:ext cx="2944283" cy="1240367"/>
          </a:xfrm>
          <a:custGeom>
            <a:avLst/>
            <a:gdLst>
              <a:gd name="T0" fmla="*/ 0 w 2147"/>
              <a:gd name="T1" fmla="*/ 0 h 1384"/>
              <a:gd name="T2" fmla="*/ 2147483647 w 2147"/>
              <a:gd name="T3" fmla="*/ 0 h 1384"/>
              <a:gd name="T4" fmla="*/ 2147483647 w 2147"/>
              <a:gd name="T5" fmla="*/ 2147483647 h 1384"/>
              <a:gd name="T6" fmla="*/ 2147483647 w 2147"/>
              <a:gd name="T7" fmla="*/ 2147483647 h 1384"/>
              <a:gd name="T8" fmla="*/ 0 w 2147"/>
              <a:gd name="T9" fmla="*/ 2147483647 h 1384"/>
              <a:gd name="T10" fmla="*/ 2147483647 w 2147"/>
              <a:gd name="T11" fmla="*/ 2147483647 h 1384"/>
              <a:gd name="T12" fmla="*/ 0 w 2147"/>
              <a:gd name="T13" fmla="*/ 0 h 1384"/>
              <a:gd name="T14" fmla="*/ 0 60000 65536"/>
              <a:gd name="T15" fmla="*/ 0 60000 65536"/>
              <a:gd name="T16" fmla="*/ 0 60000 65536"/>
              <a:gd name="T17" fmla="*/ 0 60000 65536"/>
              <a:gd name="T18" fmla="*/ 0 60000 65536"/>
              <a:gd name="T19" fmla="*/ 0 60000 65536"/>
              <a:gd name="T20" fmla="*/ 0 60000 65536"/>
              <a:gd name="T21" fmla="*/ 0 w 2147"/>
              <a:gd name="T22" fmla="*/ 0 h 1384"/>
              <a:gd name="T23" fmla="*/ 2147 w 2147"/>
              <a:gd name="T24" fmla="*/ 1384 h 1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7" h="1384">
                <a:moveTo>
                  <a:pt x="0" y="0"/>
                </a:moveTo>
                <a:lnTo>
                  <a:pt x="1831" y="0"/>
                </a:lnTo>
                <a:lnTo>
                  <a:pt x="2147" y="690"/>
                </a:lnTo>
                <a:lnTo>
                  <a:pt x="1831" y="1384"/>
                </a:lnTo>
                <a:lnTo>
                  <a:pt x="0" y="1384"/>
                </a:lnTo>
                <a:lnTo>
                  <a:pt x="316" y="695"/>
                </a:lnTo>
                <a:lnTo>
                  <a:pt x="0" y="0"/>
                </a:lnTo>
                <a:close/>
              </a:path>
            </a:pathLst>
          </a:custGeom>
          <a:solidFill>
            <a:srgbClr val="FF0000"/>
          </a:solidFill>
          <a:ln w="9525">
            <a:noFill/>
            <a:round/>
            <a:headEnd/>
            <a:tailEnd/>
          </a:ln>
        </p:spPr>
        <p:txBody>
          <a:bodyPr/>
          <a:lstStyle/>
          <a:p>
            <a:endParaRPr lang="zh-CN" altLang="en-US" sz="2400"/>
          </a:p>
        </p:txBody>
      </p:sp>
      <p:sp>
        <p:nvSpPr>
          <p:cNvPr id="18" name="TextBox 9">
            <a:extLst>
              <a:ext uri="{FF2B5EF4-FFF2-40B4-BE49-F238E27FC236}">
                <a16:creationId xmlns:a16="http://schemas.microsoft.com/office/drawing/2014/main" id="{9594E4DF-7BE8-4F01-ADCC-BE9C6B36E827}"/>
              </a:ext>
            </a:extLst>
          </p:cNvPr>
          <p:cNvSpPr txBox="1">
            <a:spLocks noChangeArrowheads="1"/>
          </p:cNvSpPr>
          <p:nvPr/>
        </p:nvSpPr>
        <p:spPr bwMode="auto">
          <a:xfrm>
            <a:off x="9525001" y="3209114"/>
            <a:ext cx="1809751" cy="502766"/>
          </a:xfrm>
          <a:prstGeom prst="rect">
            <a:avLst/>
          </a:prstGeom>
          <a:noFill/>
          <a:ln w="9525">
            <a:noFill/>
            <a:miter lim="800000"/>
            <a:headEnd/>
            <a:tailEnd/>
          </a:ln>
        </p:spPr>
        <p:txBody>
          <a:bodyPr>
            <a:spAutoFit/>
          </a:bodyPr>
          <a:lstStyle/>
          <a:p>
            <a:pPr algn="ctr"/>
            <a:r>
              <a:rPr lang="zh-CN" altLang="en-US" sz="2667" b="1">
                <a:solidFill>
                  <a:srgbClr val="FFFFFF"/>
                </a:solidFill>
                <a:latin typeface="微软雅黑" pitchFamily="34" charset="-122"/>
                <a:ea typeface="微软雅黑" pitchFamily="34" charset="-122"/>
              </a:rPr>
              <a:t>运行体系</a:t>
            </a:r>
          </a:p>
        </p:txBody>
      </p:sp>
      <p:sp>
        <p:nvSpPr>
          <p:cNvPr id="19" name="TextBox 14">
            <a:extLst>
              <a:ext uri="{FF2B5EF4-FFF2-40B4-BE49-F238E27FC236}">
                <a16:creationId xmlns:a16="http://schemas.microsoft.com/office/drawing/2014/main" id="{0C072FFC-B6B7-4650-A09C-0ADE69AC9F87}"/>
              </a:ext>
            </a:extLst>
          </p:cNvPr>
          <p:cNvSpPr txBox="1"/>
          <p:nvPr/>
        </p:nvSpPr>
        <p:spPr>
          <a:xfrm>
            <a:off x="1179851" y="2097259"/>
            <a:ext cx="10238700" cy="523220"/>
          </a:xfrm>
          <a:prstGeom prst="rect">
            <a:avLst/>
          </a:prstGeom>
          <a:noFill/>
        </p:spPr>
        <p:txBody>
          <a:bodyPr wrap="none" rtlCol="0">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建构体系，以目标链领航，以标准链定位，运行质量改进螺旋。</a:t>
            </a:r>
          </a:p>
        </p:txBody>
      </p:sp>
      <p:sp>
        <p:nvSpPr>
          <p:cNvPr id="20" name="矩形 19">
            <a:extLst>
              <a:ext uri="{FF2B5EF4-FFF2-40B4-BE49-F238E27FC236}">
                <a16:creationId xmlns:a16="http://schemas.microsoft.com/office/drawing/2014/main" id="{FC75A318-10D9-4400-BDC5-BA8F413D9C5B}"/>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38600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 calcmode="lin" valueType="num">
                                      <p:cBhvr>
                                        <p:cTn id="18" dur="500" fill="hold"/>
                                        <p:tgtEl>
                                          <p:spTgt spid="14"/>
                                        </p:tgtEl>
                                        <p:attrNameLst>
                                          <p:attrName>style.rotation</p:attrName>
                                        </p:attrNameLst>
                                      </p:cBhvr>
                                      <p:tavLst>
                                        <p:tav tm="0">
                                          <p:val>
                                            <p:fltVal val="90"/>
                                          </p:val>
                                        </p:tav>
                                        <p:tav tm="100000">
                                          <p:val>
                                            <p:fltVal val="0"/>
                                          </p:val>
                                        </p:tav>
                                      </p:tavLst>
                                    </p:anim>
                                    <p:animEffect transition="in" filter="fade">
                                      <p:cBhvr>
                                        <p:cTn id="19" dur="500"/>
                                        <p:tgtEl>
                                          <p:spTgt spid="14"/>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 calcmode="lin" valueType="num">
                                      <p:cBhvr>
                                        <p:cTn id="30" dur="500" fill="hold"/>
                                        <p:tgtEl>
                                          <p:spTgt spid="15"/>
                                        </p:tgtEl>
                                        <p:attrNameLst>
                                          <p:attrName>style.rotation</p:attrName>
                                        </p:attrNameLst>
                                      </p:cBhvr>
                                      <p:tavLst>
                                        <p:tav tm="0">
                                          <p:val>
                                            <p:fltVal val="90"/>
                                          </p:val>
                                        </p:tav>
                                        <p:tav tm="100000">
                                          <p:val>
                                            <p:fltVal val="0"/>
                                          </p:val>
                                        </p:tav>
                                      </p:tavLst>
                                    </p:anim>
                                    <p:animEffect transition="in" filter="fade">
                                      <p:cBhvr>
                                        <p:cTn id="31" dur="500"/>
                                        <p:tgtEl>
                                          <p:spTgt spid="15"/>
                                        </p:tgtEl>
                                      </p:cBhvr>
                                    </p:animEffect>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31"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 calcmode="lin" valueType="num">
                                      <p:cBhvr>
                                        <p:cTn id="42" dur="500" fill="hold"/>
                                        <p:tgtEl>
                                          <p:spTgt spid="16"/>
                                        </p:tgtEl>
                                        <p:attrNameLst>
                                          <p:attrName>style.rotation</p:attrName>
                                        </p:attrNameLst>
                                      </p:cBhvr>
                                      <p:tavLst>
                                        <p:tav tm="0">
                                          <p:val>
                                            <p:fltVal val="90"/>
                                          </p:val>
                                        </p:tav>
                                        <p:tav tm="100000">
                                          <p:val>
                                            <p:fltVal val="0"/>
                                          </p:val>
                                        </p:tav>
                                      </p:tavLst>
                                    </p:anim>
                                    <p:animEffect transition="in" filter="fade">
                                      <p:cBhvr>
                                        <p:cTn id="43" dur="500"/>
                                        <p:tgtEl>
                                          <p:spTgt spid="16"/>
                                        </p:tgtEl>
                                      </p:cBhvr>
                                    </p:animEffect>
                                  </p:childTnLst>
                                </p:cTn>
                              </p:par>
                            </p:childTnLst>
                          </p:cTn>
                        </p:par>
                        <p:par>
                          <p:cTn id="44" fill="hold">
                            <p:stCondLst>
                              <p:cond delay="3500"/>
                            </p:stCondLst>
                            <p:childTnLst>
                              <p:par>
                                <p:cTn id="45" presetID="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31"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style.rotation</p:attrName>
                                        </p:attrNameLst>
                                      </p:cBhvr>
                                      <p:tavLst>
                                        <p:tav tm="0">
                                          <p:val>
                                            <p:fltVal val="90"/>
                                          </p:val>
                                        </p:tav>
                                        <p:tav tm="100000">
                                          <p:val>
                                            <p:fltVal val="0"/>
                                          </p:val>
                                        </p:tav>
                                      </p:tavLst>
                                    </p:anim>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utoUpdateAnimBg="0"/>
      <p:bldP spid="15" grpId="0" autoUpdateAnimBg="0"/>
      <p:bldP spid="16" grpId="0" autoUpdateAnimBg="0"/>
      <p:bldP spid="17" grpId="0" animBg="1"/>
      <p:bldP spid="18" grpId="0" autoUpdateAnimBg="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72CA32B-4841-48D9-84BD-1CAB11F3DCF4}"/>
              </a:ext>
            </a:extLst>
          </p:cNvPr>
          <p:cNvSpPr>
            <a:spLocks noGrp="1"/>
          </p:cNvSpPr>
          <p:nvPr>
            <p:ph idx="4294967295"/>
          </p:nvPr>
        </p:nvSpPr>
        <p:spPr>
          <a:xfrm>
            <a:off x="1176777" y="1845501"/>
            <a:ext cx="10267661" cy="505274"/>
          </a:xfrm>
          <a:prstGeom prst="rect">
            <a:avLst/>
          </a:prstGeom>
        </p:spPr>
        <p:txBody>
          <a:bodyPr>
            <a:noAutofit/>
          </a:bodyPr>
          <a:lstStyle/>
          <a:p>
            <a:pPr marL="0" indent="0">
              <a:buNone/>
            </a:pPr>
            <a:r>
              <a:rPr lang="zh-CN" altLang="en-US" sz="2200" b="1" dirty="0">
                <a:latin typeface="+mn-ea"/>
              </a:rPr>
              <a:t>（</a:t>
            </a:r>
            <a:r>
              <a:rPr lang="en-US" altLang="zh-CN" sz="2200" b="1" dirty="0">
                <a:latin typeface="+mn-ea"/>
              </a:rPr>
              <a:t>1</a:t>
            </a:r>
            <a:r>
              <a:rPr lang="zh-CN" altLang="en-US" sz="2200" b="1" dirty="0">
                <a:latin typeface="+mn-ea"/>
              </a:rPr>
              <a:t>）建立相应课题组，引入科学管理思想，结合学校实际，进行运行机制研究；</a:t>
            </a:r>
          </a:p>
          <a:p>
            <a:pPr marL="0" indent="0">
              <a:buNone/>
            </a:pPr>
            <a:endParaRPr lang="en-US" altLang="zh-CN" sz="2200" b="1" dirty="0">
              <a:latin typeface="+mn-ea"/>
            </a:endParaRPr>
          </a:p>
          <a:p>
            <a:pPr marL="0" indent="0">
              <a:buNone/>
            </a:pPr>
            <a:endParaRPr lang="en-US" altLang="zh-CN" sz="2200" b="1" dirty="0">
              <a:latin typeface="+mn-ea"/>
            </a:endParaRPr>
          </a:p>
        </p:txBody>
      </p:sp>
      <p:grpSp>
        <p:nvGrpSpPr>
          <p:cNvPr id="4" name="组合 3">
            <a:extLst>
              <a:ext uri="{FF2B5EF4-FFF2-40B4-BE49-F238E27FC236}">
                <a16:creationId xmlns:a16="http://schemas.microsoft.com/office/drawing/2014/main" id="{6A35946E-2648-4AF2-BBBB-2DD29D5E3013}"/>
              </a:ext>
            </a:extLst>
          </p:cNvPr>
          <p:cNvGrpSpPr/>
          <p:nvPr/>
        </p:nvGrpSpPr>
        <p:grpSpPr>
          <a:xfrm>
            <a:off x="4219075" y="2325917"/>
            <a:ext cx="4274633" cy="4289070"/>
            <a:chOff x="1605187" y="1263968"/>
            <a:chExt cx="4594857" cy="4610376"/>
          </a:xfrm>
        </p:grpSpPr>
        <p:sp>
          <p:nvSpPr>
            <p:cNvPr id="5" name="椭圆 4">
              <a:extLst>
                <a:ext uri="{FF2B5EF4-FFF2-40B4-BE49-F238E27FC236}">
                  <a16:creationId xmlns:a16="http://schemas.microsoft.com/office/drawing/2014/main" id="{D6CE1AE3-27EE-43B1-ABFB-5E350D1F4BC1}"/>
                </a:ext>
              </a:extLst>
            </p:cNvPr>
            <p:cNvSpPr/>
            <p:nvPr/>
          </p:nvSpPr>
          <p:spPr bwMode="auto">
            <a:xfrm>
              <a:off x="1605187" y="1263968"/>
              <a:ext cx="4594857" cy="4594857"/>
            </a:xfrm>
            <a:prstGeom prst="ellipse">
              <a:avLst/>
            </a:prstGeom>
            <a:solidFill>
              <a:schemeClr val="bg2">
                <a:lumMod val="20000"/>
                <a:lumOff val="80000"/>
              </a:schemeClr>
            </a:solidFill>
            <a:ln w="9525" cap="flat" cmpd="sng" algn="ctr">
              <a:solidFill>
                <a:srgbClr val="EA843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6" name="椭圆 5">
              <a:extLst>
                <a:ext uri="{FF2B5EF4-FFF2-40B4-BE49-F238E27FC236}">
                  <a16:creationId xmlns:a16="http://schemas.microsoft.com/office/drawing/2014/main" id="{F4B63356-D1F9-4801-9D1B-123D388EE4EB}"/>
                </a:ext>
              </a:extLst>
            </p:cNvPr>
            <p:cNvSpPr/>
            <p:nvPr/>
          </p:nvSpPr>
          <p:spPr bwMode="auto">
            <a:xfrm>
              <a:off x="2424718" y="2945933"/>
              <a:ext cx="2915980" cy="2915980"/>
            </a:xfrm>
            <a:prstGeom prst="ellipse">
              <a:avLst/>
            </a:prstGeom>
            <a:solidFill>
              <a:schemeClr val="bg2">
                <a:lumMod val="40000"/>
                <a:lumOff val="60000"/>
              </a:schemeClr>
            </a:solidFill>
            <a:ln w="9525"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7" name="椭圆 6">
              <a:extLst>
                <a:ext uri="{FF2B5EF4-FFF2-40B4-BE49-F238E27FC236}">
                  <a16:creationId xmlns:a16="http://schemas.microsoft.com/office/drawing/2014/main" id="{D4D0F742-C7D8-46F9-9121-3E1FBE88FE70}"/>
                </a:ext>
              </a:extLst>
            </p:cNvPr>
            <p:cNvSpPr/>
            <p:nvPr/>
          </p:nvSpPr>
          <p:spPr bwMode="auto">
            <a:xfrm>
              <a:off x="2717121" y="3587228"/>
              <a:ext cx="2287116" cy="2287116"/>
            </a:xfrm>
            <a:prstGeom prst="ellipse">
              <a:avLst/>
            </a:prstGeom>
            <a:solidFill>
              <a:srgbClr val="FF995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8" name="椭圆 7">
              <a:extLst>
                <a:ext uri="{FF2B5EF4-FFF2-40B4-BE49-F238E27FC236}">
                  <a16:creationId xmlns:a16="http://schemas.microsoft.com/office/drawing/2014/main" id="{33532554-F1B2-4843-AB16-AA76B80EAF80}"/>
                </a:ext>
              </a:extLst>
            </p:cNvPr>
            <p:cNvSpPr/>
            <p:nvPr/>
          </p:nvSpPr>
          <p:spPr bwMode="auto">
            <a:xfrm>
              <a:off x="3473105" y="5005722"/>
              <a:ext cx="850904" cy="850904"/>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文本框 8">
              <a:extLst>
                <a:ext uri="{FF2B5EF4-FFF2-40B4-BE49-F238E27FC236}">
                  <a16:creationId xmlns:a16="http://schemas.microsoft.com/office/drawing/2014/main" id="{D0B9725B-51CE-4441-A2B8-593ED7044421}"/>
                </a:ext>
              </a:extLst>
            </p:cNvPr>
            <p:cNvSpPr txBox="1"/>
            <p:nvPr/>
          </p:nvSpPr>
          <p:spPr>
            <a:xfrm>
              <a:off x="3402702" y="1727623"/>
              <a:ext cx="942875" cy="397000"/>
            </a:xfrm>
            <a:prstGeom prst="rect">
              <a:avLst/>
            </a:prstGeom>
            <a:noFill/>
          </p:spPr>
          <p:txBody>
            <a:bodyPr wrap="none" rtlCol="0">
              <a:spAutoFit/>
            </a:bodyPr>
            <a:lstStyle/>
            <a:p>
              <a:pPr algn="ctr"/>
              <a:r>
                <a:rPr lang="zh-CN" altLang="en-US" b="1" dirty="0">
                  <a:solidFill>
                    <a:schemeClr val="bg2">
                      <a:lumMod val="50000"/>
                    </a:schemeClr>
                  </a:solidFill>
                  <a:latin typeface="+mn-ea"/>
                  <a:ea typeface="+mn-ea"/>
                </a:rPr>
                <a:t>学校组</a:t>
              </a:r>
            </a:p>
          </p:txBody>
        </p:sp>
        <p:cxnSp>
          <p:nvCxnSpPr>
            <p:cNvPr id="10" name="直接箭头连接符 9">
              <a:extLst>
                <a:ext uri="{FF2B5EF4-FFF2-40B4-BE49-F238E27FC236}">
                  <a16:creationId xmlns:a16="http://schemas.microsoft.com/office/drawing/2014/main" id="{3686EDD7-7890-4882-B1D1-F7FB00969DF1}"/>
                </a:ext>
              </a:extLst>
            </p:cNvPr>
            <p:cNvCxnSpPr>
              <a:stCxn id="11" idx="0"/>
              <a:endCxn id="9" idx="2"/>
            </p:cNvCxnSpPr>
            <p:nvPr/>
          </p:nvCxnSpPr>
          <p:spPr>
            <a:xfrm flipH="1" flipV="1">
              <a:off x="3874139" y="2124623"/>
              <a:ext cx="1" cy="1111539"/>
            </a:xfrm>
            <a:prstGeom prst="straightConnector1">
              <a:avLst/>
            </a:prstGeom>
            <a:ln>
              <a:solidFill>
                <a:schemeClr val="tx1">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文本框 10">
              <a:extLst>
                <a:ext uri="{FF2B5EF4-FFF2-40B4-BE49-F238E27FC236}">
                  <a16:creationId xmlns:a16="http://schemas.microsoft.com/office/drawing/2014/main" id="{8075CF5D-947A-4379-A3D3-689B0D7DDC57}"/>
                </a:ext>
              </a:extLst>
            </p:cNvPr>
            <p:cNvSpPr txBox="1"/>
            <p:nvPr/>
          </p:nvSpPr>
          <p:spPr>
            <a:xfrm>
              <a:off x="3030517" y="3236162"/>
              <a:ext cx="1687247" cy="397000"/>
            </a:xfrm>
            <a:prstGeom prst="rect">
              <a:avLst/>
            </a:prstGeom>
            <a:noFill/>
          </p:spPr>
          <p:txBody>
            <a:bodyPr wrap="none" rtlCol="0">
              <a:spAutoFit/>
            </a:bodyPr>
            <a:lstStyle/>
            <a:p>
              <a:pPr algn="ctr"/>
              <a:r>
                <a:rPr lang="zh-CN" altLang="en-US" b="1" dirty="0">
                  <a:solidFill>
                    <a:schemeClr val="bg2">
                      <a:lumMod val="50000"/>
                    </a:schemeClr>
                  </a:solidFill>
                  <a:latin typeface="+mn-ea"/>
                  <a:ea typeface="+mn-ea"/>
                </a:rPr>
                <a:t>信息化平台组</a:t>
              </a:r>
            </a:p>
          </p:txBody>
        </p:sp>
        <p:cxnSp>
          <p:nvCxnSpPr>
            <p:cNvPr id="12" name="直接箭头连接符 11">
              <a:extLst>
                <a:ext uri="{FF2B5EF4-FFF2-40B4-BE49-F238E27FC236}">
                  <a16:creationId xmlns:a16="http://schemas.microsoft.com/office/drawing/2014/main" id="{6D1C8B13-A45F-42D8-B272-6B54D686B5FD}"/>
                </a:ext>
              </a:extLst>
            </p:cNvPr>
            <p:cNvCxnSpPr>
              <a:endCxn id="13" idx="0"/>
            </p:cNvCxnSpPr>
            <p:nvPr/>
          </p:nvCxnSpPr>
          <p:spPr>
            <a:xfrm flipH="1">
              <a:off x="3169905" y="3721184"/>
              <a:ext cx="410748" cy="713724"/>
            </a:xfrm>
            <a:prstGeom prst="straightConnector1">
              <a:avLst/>
            </a:prstGeom>
            <a:ln w="28575" cmpd="sng">
              <a:solidFill>
                <a:schemeClr val="accent1">
                  <a:shade val="50000"/>
                </a:schemeClr>
              </a:solidFill>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文本框 12">
              <a:extLst>
                <a:ext uri="{FF2B5EF4-FFF2-40B4-BE49-F238E27FC236}">
                  <a16:creationId xmlns:a16="http://schemas.microsoft.com/office/drawing/2014/main" id="{7FF91517-FEF5-446A-A5D6-350E93ED9FE8}"/>
                </a:ext>
              </a:extLst>
            </p:cNvPr>
            <p:cNvSpPr txBox="1"/>
            <p:nvPr/>
          </p:nvSpPr>
          <p:spPr>
            <a:xfrm>
              <a:off x="2739822" y="4434908"/>
              <a:ext cx="860166" cy="628582"/>
            </a:xfrm>
            <a:prstGeom prst="rect">
              <a:avLst/>
            </a:prstGeom>
            <a:noFill/>
          </p:spPr>
          <p:txBody>
            <a:bodyPr wrap="none" rtlCol="0">
              <a:spAutoFit/>
            </a:bodyPr>
            <a:lstStyle/>
            <a:p>
              <a:pPr algn="ctr"/>
              <a:r>
                <a:rPr lang="zh-CN" altLang="en-US" sz="1600" b="1" dirty="0">
                  <a:solidFill>
                    <a:schemeClr val="bg2">
                      <a:lumMod val="50000"/>
                    </a:schemeClr>
                  </a:solidFill>
                  <a:latin typeface="+mn-ea"/>
                  <a:ea typeface="+mn-ea"/>
                </a:rPr>
                <a:t>继续</a:t>
              </a:r>
              <a:endParaRPr lang="en-US" altLang="zh-CN" sz="1600" b="1" dirty="0">
                <a:solidFill>
                  <a:schemeClr val="bg2">
                    <a:lumMod val="50000"/>
                  </a:schemeClr>
                </a:solidFill>
                <a:latin typeface="+mn-ea"/>
                <a:ea typeface="+mn-ea"/>
              </a:endParaRPr>
            </a:p>
            <a:p>
              <a:pPr algn="ctr"/>
              <a:r>
                <a:rPr lang="zh-CN" altLang="en-US" sz="1600" b="1" dirty="0">
                  <a:solidFill>
                    <a:schemeClr val="bg2">
                      <a:lumMod val="50000"/>
                    </a:schemeClr>
                  </a:solidFill>
                  <a:latin typeface="+mn-ea"/>
                  <a:ea typeface="+mn-ea"/>
                </a:rPr>
                <a:t>教育组</a:t>
              </a:r>
            </a:p>
          </p:txBody>
        </p:sp>
        <p:cxnSp>
          <p:nvCxnSpPr>
            <p:cNvPr id="14" name="直接箭头连接符 13">
              <a:extLst>
                <a:ext uri="{FF2B5EF4-FFF2-40B4-BE49-F238E27FC236}">
                  <a16:creationId xmlns:a16="http://schemas.microsoft.com/office/drawing/2014/main" id="{CB8ADE11-CCB4-40F5-A05B-98757F4FC927}"/>
                </a:ext>
              </a:extLst>
            </p:cNvPr>
            <p:cNvCxnSpPr>
              <a:endCxn id="15" idx="0"/>
            </p:cNvCxnSpPr>
            <p:nvPr/>
          </p:nvCxnSpPr>
          <p:spPr>
            <a:xfrm>
              <a:off x="4127969" y="3721184"/>
              <a:ext cx="458568" cy="713724"/>
            </a:xfrm>
            <a:prstGeom prst="straightConnector1">
              <a:avLst/>
            </a:prstGeom>
            <a:ln w="28575" cmpd="sng">
              <a:solidFill>
                <a:schemeClr val="accent1">
                  <a:shade val="50000"/>
                </a:schemeClr>
              </a:solidFill>
              <a:prstDash val="sys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文本框 14">
              <a:extLst>
                <a:ext uri="{FF2B5EF4-FFF2-40B4-BE49-F238E27FC236}">
                  <a16:creationId xmlns:a16="http://schemas.microsoft.com/office/drawing/2014/main" id="{792FD757-B265-4ED3-B30A-DDD52D56B29F}"/>
                </a:ext>
              </a:extLst>
            </p:cNvPr>
            <p:cNvSpPr txBox="1"/>
            <p:nvPr/>
          </p:nvSpPr>
          <p:spPr>
            <a:xfrm>
              <a:off x="4156455" y="4434908"/>
              <a:ext cx="860166" cy="628582"/>
            </a:xfrm>
            <a:prstGeom prst="rect">
              <a:avLst/>
            </a:prstGeom>
            <a:noFill/>
          </p:spPr>
          <p:txBody>
            <a:bodyPr wrap="none" rtlCol="0">
              <a:spAutoFit/>
            </a:bodyPr>
            <a:lstStyle/>
            <a:p>
              <a:pPr algn="ctr"/>
              <a:r>
                <a:rPr lang="zh-CN" altLang="en-US" sz="1600" b="1" dirty="0">
                  <a:solidFill>
                    <a:schemeClr val="bg2">
                      <a:lumMod val="50000"/>
                    </a:schemeClr>
                  </a:solidFill>
                  <a:latin typeface="+mn-ea"/>
                  <a:ea typeface="+mn-ea"/>
                </a:rPr>
                <a:t>社会</a:t>
              </a:r>
              <a:endParaRPr lang="en-US" altLang="zh-CN" sz="1600" b="1" dirty="0">
                <a:solidFill>
                  <a:schemeClr val="bg2">
                    <a:lumMod val="50000"/>
                  </a:schemeClr>
                </a:solidFill>
                <a:latin typeface="+mn-ea"/>
                <a:ea typeface="+mn-ea"/>
              </a:endParaRPr>
            </a:p>
            <a:p>
              <a:pPr algn="ctr"/>
              <a:r>
                <a:rPr lang="zh-CN" altLang="en-US" sz="1600" b="1" dirty="0">
                  <a:solidFill>
                    <a:schemeClr val="bg2">
                      <a:lumMod val="50000"/>
                    </a:schemeClr>
                  </a:solidFill>
                  <a:latin typeface="+mn-ea"/>
                  <a:ea typeface="+mn-ea"/>
                </a:rPr>
                <a:t>培训组</a:t>
              </a:r>
            </a:p>
          </p:txBody>
        </p:sp>
        <p:sp>
          <p:nvSpPr>
            <p:cNvPr id="16" name="文本框 15">
              <a:extLst>
                <a:ext uri="{FF2B5EF4-FFF2-40B4-BE49-F238E27FC236}">
                  <a16:creationId xmlns:a16="http://schemas.microsoft.com/office/drawing/2014/main" id="{750436C7-F51E-4E50-93A0-5099076395EF}"/>
                </a:ext>
              </a:extLst>
            </p:cNvPr>
            <p:cNvSpPr txBox="1"/>
            <p:nvPr/>
          </p:nvSpPr>
          <p:spPr>
            <a:xfrm>
              <a:off x="3570577" y="5108010"/>
              <a:ext cx="639611" cy="628582"/>
            </a:xfrm>
            <a:prstGeom prst="rect">
              <a:avLst/>
            </a:prstGeom>
            <a:noFill/>
          </p:spPr>
          <p:txBody>
            <a:bodyPr wrap="none" rtlCol="0">
              <a:spAutoFit/>
            </a:bodyPr>
            <a:lstStyle/>
            <a:p>
              <a:pPr algn="ctr"/>
              <a:r>
                <a:rPr lang="zh-CN" altLang="en-US" sz="1600" b="1" dirty="0">
                  <a:solidFill>
                    <a:schemeClr val="accent2"/>
                  </a:solidFill>
                  <a:latin typeface="+mn-ea"/>
                  <a:ea typeface="+mn-ea"/>
                </a:rPr>
                <a:t>全员</a:t>
              </a:r>
              <a:endParaRPr lang="en-US" altLang="zh-CN" sz="1600" b="1" dirty="0">
                <a:solidFill>
                  <a:schemeClr val="accent2"/>
                </a:solidFill>
                <a:latin typeface="+mn-ea"/>
                <a:ea typeface="+mn-ea"/>
              </a:endParaRPr>
            </a:p>
            <a:p>
              <a:pPr algn="ctr"/>
              <a:r>
                <a:rPr lang="zh-CN" altLang="en-US" sz="1600" b="1" dirty="0">
                  <a:solidFill>
                    <a:schemeClr val="accent2"/>
                  </a:solidFill>
                  <a:latin typeface="+mn-ea"/>
                  <a:ea typeface="+mn-ea"/>
                </a:rPr>
                <a:t>参与</a:t>
              </a:r>
            </a:p>
          </p:txBody>
        </p:sp>
        <p:sp>
          <p:nvSpPr>
            <p:cNvPr id="17" name="文本框 16">
              <a:extLst>
                <a:ext uri="{FF2B5EF4-FFF2-40B4-BE49-F238E27FC236}">
                  <a16:creationId xmlns:a16="http://schemas.microsoft.com/office/drawing/2014/main" id="{A810B863-723C-4FF0-B470-48BD1AF174D0}"/>
                </a:ext>
              </a:extLst>
            </p:cNvPr>
            <p:cNvSpPr txBox="1"/>
            <p:nvPr/>
          </p:nvSpPr>
          <p:spPr>
            <a:xfrm rot="14640000">
              <a:off x="1719764" y="3563201"/>
              <a:ext cx="877163" cy="369332"/>
            </a:xfrm>
            <a:prstGeom prst="rect">
              <a:avLst/>
            </a:prstGeom>
            <a:noFill/>
          </p:spPr>
          <p:txBody>
            <a:bodyPr wrap="none" rtlCol="0">
              <a:spAutoFit/>
            </a:bodyPr>
            <a:lstStyle/>
            <a:p>
              <a:pPr algn="ctr"/>
              <a:r>
                <a:rPr lang="zh-CN" altLang="en-US" sz="1600" b="1" dirty="0">
                  <a:solidFill>
                    <a:schemeClr val="bg2">
                      <a:lumMod val="50000"/>
                    </a:schemeClr>
                  </a:solidFill>
                  <a:latin typeface="+mn-ea"/>
                  <a:ea typeface="+mn-ea"/>
                </a:rPr>
                <a:t>课程组</a:t>
              </a:r>
            </a:p>
          </p:txBody>
        </p:sp>
        <p:sp>
          <p:nvSpPr>
            <p:cNvPr id="18" name="文本框 17">
              <a:extLst>
                <a:ext uri="{FF2B5EF4-FFF2-40B4-BE49-F238E27FC236}">
                  <a16:creationId xmlns:a16="http://schemas.microsoft.com/office/drawing/2014/main" id="{8C3E021E-8931-4B03-9E66-448EC9568042}"/>
                </a:ext>
              </a:extLst>
            </p:cNvPr>
            <p:cNvSpPr txBox="1"/>
            <p:nvPr/>
          </p:nvSpPr>
          <p:spPr>
            <a:xfrm rot="17880000">
              <a:off x="1719763" y="2795243"/>
              <a:ext cx="877163" cy="369332"/>
            </a:xfrm>
            <a:prstGeom prst="rect">
              <a:avLst/>
            </a:prstGeom>
            <a:noFill/>
          </p:spPr>
          <p:txBody>
            <a:bodyPr wrap="none" rtlCol="0">
              <a:spAutoFit/>
            </a:bodyPr>
            <a:lstStyle/>
            <a:p>
              <a:pPr algn="ctr"/>
              <a:r>
                <a:rPr lang="zh-CN" altLang="en-US" sz="1600" b="1" dirty="0">
                  <a:solidFill>
                    <a:schemeClr val="bg2">
                      <a:lumMod val="50000"/>
                    </a:schemeClr>
                  </a:solidFill>
                  <a:latin typeface="+mn-ea"/>
                  <a:ea typeface="+mn-ea"/>
                </a:rPr>
                <a:t>专业组</a:t>
              </a:r>
            </a:p>
          </p:txBody>
        </p:sp>
        <p:cxnSp>
          <p:nvCxnSpPr>
            <p:cNvPr id="19" name="直接箭头连接符 18">
              <a:extLst>
                <a:ext uri="{FF2B5EF4-FFF2-40B4-BE49-F238E27FC236}">
                  <a16:creationId xmlns:a16="http://schemas.microsoft.com/office/drawing/2014/main" id="{24ECE36B-3680-4567-AAD0-B85714E9CFBD}"/>
                </a:ext>
              </a:extLst>
            </p:cNvPr>
            <p:cNvCxnSpPr>
              <a:stCxn id="11" idx="1"/>
            </p:cNvCxnSpPr>
            <p:nvPr/>
          </p:nvCxnSpPr>
          <p:spPr>
            <a:xfrm flipH="1" flipV="1">
              <a:off x="2281958" y="3236164"/>
              <a:ext cx="748558" cy="184664"/>
            </a:xfrm>
            <a:prstGeom prst="straightConnector1">
              <a:avLst/>
            </a:prstGeom>
            <a:ln>
              <a:solidFill>
                <a:schemeClr val="tx1">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文本框 19">
              <a:extLst>
                <a:ext uri="{FF2B5EF4-FFF2-40B4-BE49-F238E27FC236}">
                  <a16:creationId xmlns:a16="http://schemas.microsoft.com/office/drawing/2014/main" id="{E32CDC86-B73C-466C-A8A3-7B3C77A58784}"/>
                </a:ext>
              </a:extLst>
            </p:cNvPr>
            <p:cNvSpPr txBox="1"/>
            <p:nvPr/>
          </p:nvSpPr>
          <p:spPr>
            <a:xfrm rot="7137108">
              <a:off x="5268619" y="3603212"/>
              <a:ext cx="877163" cy="369332"/>
            </a:xfrm>
            <a:prstGeom prst="rect">
              <a:avLst/>
            </a:prstGeom>
            <a:noFill/>
          </p:spPr>
          <p:txBody>
            <a:bodyPr wrap="none" rtlCol="0">
              <a:spAutoFit/>
            </a:bodyPr>
            <a:lstStyle/>
            <a:p>
              <a:pPr algn="ctr"/>
              <a:r>
                <a:rPr lang="zh-CN" altLang="en-US" sz="1600" b="1" dirty="0">
                  <a:solidFill>
                    <a:schemeClr val="bg2">
                      <a:lumMod val="50000"/>
                    </a:schemeClr>
                  </a:solidFill>
                  <a:latin typeface="+mn-ea"/>
                  <a:ea typeface="+mn-ea"/>
                </a:rPr>
                <a:t>学生组</a:t>
              </a:r>
            </a:p>
          </p:txBody>
        </p:sp>
        <p:sp>
          <p:nvSpPr>
            <p:cNvPr id="21" name="文本框 20">
              <a:extLst>
                <a:ext uri="{FF2B5EF4-FFF2-40B4-BE49-F238E27FC236}">
                  <a16:creationId xmlns:a16="http://schemas.microsoft.com/office/drawing/2014/main" id="{73958994-A6D0-43CB-8999-B539B3F31330}"/>
                </a:ext>
              </a:extLst>
            </p:cNvPr>
            <p:cNvSpPr txBox="1"/>
            <p:nvPr/>
          </p:nvSpPr>
          <p:spPr>
            <a:xfrm rot="3957108">
              <a:off x="5370255" y="2761267"/>
              <a:ext cx="877163" cy="369332"/>
            </a:xfrm>
            <a:prstGeom prst="rect">
              <a:avLst/>
            </a:prstGeom>
            <a:noFill/>
          </p:spPr>
          <p:txBody>
            <a:bodyPr wrap="none" rtlCol="0">
              <a:spAutoFit/>
            </a:bodyPr>
            <a:lstStyle/>
            <a:p>
              <a:pPr algn="ctr"/>
              <a:r>
                <a:rPr lang="zh-CN" altLang="en-US" sz="1600" b="1" dirty="0">
                  <a:solidFill>
                    <a:schemeClr val="bg2">
                      <a:lumMod val="50000"/>
                    </a:schemeClr>
                  </a:solidFill>
                  <a:latin typeface="+mn-ea"/>
                  <a:ea typeface="+mn-ea"/>
                </a:rPr>
                <a:t>教师组</a:t>
              </a:r>
            </a:p>
          </p:txBody>
        </p:sp>
        <p:cxnSp>
          <p:nvCxnSpPr>
            <p:cNvPr id="22" name="直接箭头连接符 21">
              <a:extLst>
                <a:ext uri="{FF2B5EF4-FFF2-40B4-BE49-F238E27FC236}">
                  <a16:creationId xmlns:a16="http://schemas.microsoft.com/office/drawing/2014/main" id="{617DAD05-9CE0-4B8C-85BC-19FC403400C6}"/>
                </a:ext>
              </a:extLst>
            </p:cNvPr>
            <p:cNvCxnSpPr/>
            <p:nvPr/>
          </p:nvCxnSpPr>
          <p:spPr>
            <a:xfrm flipV="1">
              <a:off x="4658970" y="3254634"/>
              <a:ext cx="926939" cy="191493"/>
            </a:xfrm>
            <a:prstGeom prst="straightConnector1">
              <a:avLst/>
            </a:prstGeom>
            <a:ln>
              <a:solidFill>
                <a:schemeClr val="tx1">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pic>
        <p:nvPicPr>
          <p:cNvPr id="25" name="Picture 6" descr="http://down.tutu001.com/d/file/20120320/60beacd94aec5ead406c464464_560.jpg">
            <a:extLst>
              <a:ext uri="{FF2B5EF4-FFF2-40B4-BE49-F238E27FC236}">
                <a16:creationId xmlns:a16="http://schemas.microsoft.com/office/drawing/2014/main" id="{2B6040E4-7794-42F8-84B5-2DD518EAA6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11">
            <a:extLst>
              <a:ext uri="{FF2B5EF4-FFF2-40B4-BE49-F238E27FC236}">
                <a16:creationId xmlns:a16="http://schemas.microsoft.com/office/drawing/2014/main" id="{8AD9704B-F8A9-4710-BBAD-2E0DB042A297}"/>
              </a:ext>
            </a:extLst>
          </p:cNvPr>
          <p:cNvSpPr txBox="1"/>
          <p:nvPr/>
        </p:nvSpPr>
        <p:spPr>
          <a:xfrm>
            <a:off x="419101" y="293241"/>
            <a:ext cx="588010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三、</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诊改工作的实施</a:t>
            </a:r>
            <a:endParaRPr lang="zh-CN" altLang="en-US" sz="3200" dirty="0">
              <a:solidFill>
                <a:schemeClr val="bg1"/>
              </a:solidFill>
              <a:effectLst>
                <a:outerShdw blurRad="50800" dist="38100" dir="2700000" algn="tl" rotWithShape="0">
                  <a:prstClr val="black">
                    <a:alpha val="40000"/>
                  </a:prstClr>
                </a:outerShdw>
              </a:effectLst>
            </a:endParaRPr>
          </a:p>
        </p:txBody>
      </p:sp>
      <p:sp>
        <p:nvSpPr>
          <p:cNvPr id="2" name="矩形 1">
            <a:extLst>
              <a:ext uri="{FF2B5EF4-FFF2-40B4-BE49-F238E27FC236}">
                <a16:creationId xmlns:a16="http://schemas.microsoft.com/office/drawing/2014/main" id="{9A318F12-33A8-46E1-9812-3C588D9B85F2}"/>
              </a:ext>
            </a:extLst>
          </p:cNvPr>
          <p:cNvSpPr/>
          <p:nvPr/>
        </p:nvSpPr>
        <p:spPr>
          <a:xfrm>
            <a:off x="1259553" y="1266387"/>
            <a:ext cx="3278462" cy="523220"/>
          </a:xfrm>
          <a:prstGeom prst="rect">
            <a:avLst/>
          </a:prstGeom>
        </p:spPr>
        <p:txBody>
          <a:bodyPr wrap="none">
            <a:spAutoFit/>
          </a:bodyPr>
          <a:lstStyle/>
          <a:p>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、建立诊改机制：</a:t>
            </a:r>
            <a:endParaRPr lang="en-US" altLang="zh-CN" sz="2800" b="1" dirty="0">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BCCD6FF9-0B68-4014-A019-EBB20D5E29AD}"/>
              </a:ext>
            </a:extLst>
          </p:cNvPr>
          <p:cNvSpPr/>
          <p:nvPr/>
        </p:nvSpPr>
        <p:spPr>
          <a:xfrm>
            <a:off x="899513" y="1279501"/>
            <a:ext cx="288000" cy="2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矩形 27">
            <a:extLst>
              <a:ext uri="{FF2B5EF4-FFF2-40B4-BE49-F238E27FC236}">
                <a16:creationId xmlns:a16="http://schemas.microsoft.com/office/drawing/2014/main" id="{9AD7B62B-0CC1-4E56-A1EF-D9817F2BDB9D}"/>
              </a:ext>
            </a:extLst>
          </p:cNvPr>
          <p:cNvSpPr/>
          <p:nvPr/>
        </p:nvSpPr>
        <p:spPr>
          <a:xfrm>
            <a:off x="1043553" y="1423541"/>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矩形 28">
            <a:extLst>
              <a:ext uri="{FF2B5EF4-FFF2-40B4-BE49-F238E27FC236}">
                <a16:creationId xmlns:a16="http://schemas.microsoft.com/office/drawing/2014/main" id="{56599FCC-F0BB-4289-AC0B-7F99414F88BF}"/>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581128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out)">
                                      <p:cBhvr>
                                        <p:cTn id="7" dur="500"/>
                                        <p:tgtEl>
                                          <p:spTgt spid="27"/>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ox(out)">
                                      <p:cBhvr>
                                        <p:cTn id="10" dur="500"/>
                                        <p:tgtEl>
                                          <p:spTgt spid="2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130">
            <a:extLst>
              <a:ext uri="{FF2B5EF4-FFF2-40B4-BE49-F238E27FC236}">
                <a16:creationId xmlns:a16="http://schemas.microsoft.com/office/drawing/2014/main" id="{9ADAA226-6D7C-49B1-9133-EA41A067664F}"/>
              </a:ext>
            </a:extLst>
          </p:cNvPr>
          <p:cNvSpPr/>
          <p:nvPr/>
        </p:nvSpPr>
        <p:spPr>
          <a:xfrm>
            <a:off x="1886287" y="2025035"/>
            <a:ext cx="3796983" cy="4219440"/>
          </a:xfrm>
          <a:prstGeom prst="roundRect">
            <a:avLst>
              <a:gd name="adj" fmla="val 11180"/>
            </a:avLst>
          </a:prstGeom>
          <a:solidFill>
            <a:sysClr val="window" lastClr="FFFFFF">
              <a:lumMod val="85000"/>
              <a:alpha val="5000"/>
            </a:sysClr>
          </a:solidFill>
          <a:ln w="19050" cap="flat" cmpd="sng" algn="ctr">
            <a:solidFill>
              <a:srgbClr val="CC3300">
                <a:alpha val="10000"/>
              </a:srgbClr>
            </a:solidFill>
            <a:prstDash val="sysDash"/>
            <a:miter lim="800000"/>
          </a:ln>
          <a:effectLst/>
        </p:spPr>
        <p:txBody>
          <a:bodyPr rtlCol="0" anchor="ctr"/>
          <a:lstStyle/>
          <a:p>
            <a:pPr algn="ctr" defTabSz="914034">
              <a:defRPr/>
            </a:pPr>
            <a:endParaRPr lang="en-US" sz="1799" kern="0" dirty="0">
              <a:solidFill>
                <a:prstClr val="white"/>
              </a:solidFill>
              <a:latin typeface="Calibri" panose="020F0502020204030204"/>
            </a:endParaRPr>
          </a:p>
        </p:txBody>
      </p:sp>
      <p:sp>
        <p:nvSpPr>
          <p:cNvPr id="3" name="内容占位符 2"/>
          <p:cNvSpPr>
            <a:spLocks noGrp="1"/>
          </p:cNvSpPr>
          <p:nvPr>
            <p:ph idx="4294967295"/>
          </p:nvPr>
        </p:nvSpPr>
        <p:spPr>
          <a:xfrm>
            <a:off x="2030437" y="2209728"/>
            <a:ext cx="3737370" cy="4123695"/>
          </a:xfrm>
          <a:prstGeom prst="rect">
            <a:avLst/>
          </a:prstGeom>
        </p:spPr>
        <p:txBody>
          <a:bodyPr>
            <a:noAutofit/>
          </a:bodyPr>
          <a:lstStyle/>
          <a:p>
            <a:pPr marL="0" indent="0">
              <a:lnSpc>
                <a:spcPct val="150000"/>
              </a:lnSpc>
              <a:buNone/>
            </a:pPr>
            <a:r>
              <a:rPr lang="zh-CN" altLang="en-US" sz="2400" dirty="0">
                <a:latin typeface="+mn-ea"/>
              </a:rPr>
              <a:t>       坚持以学生和教师发展为中心，精简重复、交叉的管理部门和繁琐的管理方式，做到工作有人干，职责很明确，运行很流畅的高效工作机制。</a:t>
            </a:r>
          </a:p>
          <a:p>
            <a:pPr marL="0" indent="0">
              <a:lnSpc>
                <a:spcPct val="150000"/>
              </a:lnSpc>
              <a:buNone/>
            </a:pPr>
            <a:endParaRPr lang="en-US" altLang="zh-CN" sz="2400" dirty="0">
              <a:latin typeface="+mn-ea"/>
            </a:endParaRPr>
          </a:p>
        </p:txBody>
      </p:sp>
      <p:sp>
        <p:nvSpPr>
          <p:cNvPr id="55" name="矩形 54"/>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grpSp>
        <p:nvGrpSpPr>
          <p:cNvPr id="60" name="组合 59">
            <a:extLst>
              <a:ext uri="{FF2B5EF4-FFF2-40B4-BE49-F238E27FC236}">
                <a16:creationId xmlns:a16="http://schemas.microsoft.com/office/drawing/2014/main" id="{E9AAEB24-1D09-4713-A03E-94AEEEE2D074}"/>
              </a:ext>
            </a:extLst>
          </p:cNvPr>
          <p:cNvGrpSpPr/>
          <p:nvPr/>
        </p:nvGrpSpPr>
        <p:grpSpPr>
          <a:xfrm>
            <a:off x="9597543" y="1699677"/>
            <a:ext cx="414106" cy="395578"/>
            <a:chOff x="3359150" y="4383088"/>
            <a:chExt cx="482601" cy="419099"/>
          </a:xfrm>
          <a:solidFill>
            <a:schemeClr val="accent2"/>
          </a:solidFill>
        </p:grpSpPr>
        <p:sp>
          <p:nvSpPr>
            <p:cNvPr id="61" name="Freeform 39">
              <a:extLst>
                <a:ext uri="{FF2B5EF4-FFF2-40B4-BE49-F238E27FC236}">
                  <a16:creationId xmlns:a16="http://schemas.microsoft.com/office/drawing/2014/main" id="{F131DBD6-EBB4-4ECA-85ED-F20C9DD9765F}"/>
                </a:ext>
              </a:extLst>
            </p:cNvPr>
            <p:cNvSpPr>
              <a:spLocks noEditPoints="1"/>
            </p:cNvSpPr>
            <p:nvPr/>
          </p:nvSpPr>
          <p:spPr bwMode="auto">
            <a:xfrm>
              <a:off x="3359150" y="4664075"/>
              <a:ext cx="449263" cy="138112"/>
            </a:xfrm>
            <a:custGeom>
              <a:avLst/>
              <a:gdLst>
                <a:gd name="T0" fmla="*/ 118 w 120"/>
                <a:gd name="T1" fmla="*/ 37 h 37"/>
                <a:gd name="T2" fmla="*/ 118 w 120"/>
                <a:gd name="T3" fmla="*/ 37 h 37"/>
                <a:gd name="T4" fmla="*/ 2 w 120"/>
                <a:gd name="T5" fmla="*/ 37 h 37"/>
                <a:gd name="T6" fmla="*/ 1 w 120"/>
                <a:gd name="T7" fmla="*/ 36 h 37"/>
                <a:gd name="T8" fmla="*/ 1 w 120"/>
                <a:gd name="T9" fmla="*/ 35 h 37"/>
                <a:gd name="T10" fmla="*/ 16 w 120"/>
                <a:gd name="T11" fmla="*/ 1 h 37"/>
                <a:gd name="T12" fmla="*/ 18 w 120"/>
                <a:gd name="T13" fmla="*/ 0 h 37"/>
                <a:gd name="T14" fmla="*/ 93 w 120"/>
                <a:gd name="T15" fmla="*/ 0 h 37"/>
                <a:gd name="T16" fmla="*/ 95 w 120"/>
                <a:gd name="T17" fmla="*/ 1 h 37"/>
                <a:gd name="T18" fmla="*/ 119 w 120"/>
                <a:gd name="T19" fmla="*/ 34 h 37"/>
                <a:gd name="T20" fmla="*/ 120 w 120"/>
                <a:gd name="T21" fmla="*/ 35 h 37"/>
                <a:gd name="T22" fmla="*/ 118 w 120"/>
                <a:gd name="T23" fmla="*/ 37 h 37"/>
                <a:gd name="T24" fmla="*/ 5 w 120"/>
                <a:gd name="T25" fmla="*/ 33 h 37"/>
                <a:gd name="T26" fmla="*/ 114 w 120"/>
                <a:gd name="T27" fmla="*/ 33 h 37"/>
                <a:gd name="T28" fmla="*/ 92 w 120"/>
                <a:gd name="T29" fmla="*/ 4 h 37"/>
                <a:gd name="T30" fmla="*/ 19 w 120"/>
                <a:gd name="T31" fmla="*/ 4 h 37"/>
                <a:gd name="T32" fmla="*/ 5 w 120"/>
                <a:gd name="T33"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37">
                  <a:moveTo>
                    <a:pt x="118" y="37"/>
                  </a:moveTo>
                  <a:cubicBezTo>
                    <a:pt x="118" y="37"/>
                    <a:pt x="118" y="37"/>
                    <a:pt x="118" y="37"/>
                  </a:cubicBezTo>
                  <a:cubicBezTo>
                    <a:pt x="2" y="37"/>
                    <a:pt x="2" y="37"/>
                    <a:pt x="2" y="37"/>
                  </a:cubicBezTo>
                  <a:cubicBezTo>
                    <a:pt x="2" y="37"/>
                    <a:pt x="1" y="37"/>
                    <a:pt x="1" y="36"/>
                  </a:cubicBezTo>
                  <a:cubicBezTo>
                    <a:pt x="0" y="36"/>
                    <a:pt x="0" y="35"/>
                    <a:pt x="1" y="35"/>
                  </a:cubicBezTo>
                  <a:cubicBezTo>
                    <a:pt x="16" y="1"/>
                    <a:pt x="16" y="1"/>
                    <a:pt x="16" y="1"/>
                  </a:cubicBezTo>
                  <a:cubicBezTo>
                    <a:pt x="16" y="1"/>
                    <a:pt x="17" y="0"/>
                    <a:pt x="18" y="0"/>
                  </a:cubicBezTo>
                  <a:cubicBezTo>
                    <a:pt x="93" y="0"/>
                    <a:pt x="93" y="0"/>
                    <a:pt x="93" y="0"/>
                  </a:cubicBezTo>
                  <a:cubicBezTo>
                    <a:pt x="94" y="0"/>
                    <a:pt x="95" y="0"/>
                    <a:pt x="95" y="1"/>
                  </a:cubicBezTo>
                  <a:cubicBezTo>
                    <a:pt x="119" y="34"/>
                    <a:pt x="119" y="34"/>
                    <a:pt x="119" y="34"/>
                  </a:cubicBezTo>
                  <a:cubicBezTo>
                    <a:pt x="119" y="34"/>
                    <a:pt x="120" y="35"/>
                    <a:pt x="120" y="35"/>
                  </a:cubicBezTo>
                  <a:cubicBezTo>
                    <a:pt x="120" y="36"/>
                    <a:pt x="119" y="37"/>
                    <a:pt x="118" y="37"/>
                  </a:cubicBezTo>
                  <a:close/>
                  <a:moveTo>
                    <a:pt x="5" y="33"/>
                  </a:moveTo>
                  <a:cubicBezTo>
                    <a:pt x="114" y="33"/>
                    <a:pt x="114" y="33"/>
                    <a:pt x="114" y="33"/>
                  </a:cubicBezTo>
                  <a:cubicBezTo>
                    <a:pt x="92" y="4"/>
                    <a:pt x="92" y="4"/>
                    <a:pt x="92" y="4"/>
                  </a:cubicBezTo>
                  <a:cubicBezTo>
                    <a:pt x="19" y="4"/>
                    <a:pt x="19" y="4"/>
                    <a:pt x="19" y="4"/>
                  </a:cubicBezTo>
                  <a:lnTo>
                    <a:pt x="5"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62" name="Freeform 40">
              <a:extLst>
                <a:ext uri="{FF2B5EF4-FFF2-40B4-BE49-F238E27FC236}">
                  <a16:creationId xmlns:a16="http://schemas.microsoft.com/office/drawing/2014/main" id="{EB8F807F-7477-4AF9-95B5-C6E0C505A35A}"/>
                </a:ext>
              </a:extLst>
            </p:cNvPr>
            <p:cNvSpPr>
              <a:spLocks noEditPoints="1"/>
            </p:cNvSpPr>
            <p:nvPr/>
          </p:nvSpPr>
          <p:spPr bwMode="auto">
            <a:xfrm>
              <a:off x="3436938" y="4573588"/>
              <a:ext cx="90488" cy="180975"/>
            </a:xfrm>
            <a:custGeom>
              <a:avLst/>
              <a:gdLst>
                <a:gd name="T0" fmla="*/ 22 w 24"/>
                <a:gd name="T1" fmla="*/ 44 h 48"/>
                <a:gd name="T2" fmla="*/ 23 w 24"/>
                <a:gd name="T3" fmla="*/ 43 h 48"/>
                <a:gd name="T4" fmla="*/ 21 w 24"/>
                <a:gd name="T5" fmla="*/ 37 h 48"/>
                <a:gd name="T6" fmla="*/ 18 w 24"/>
                <a:gd name="T7" fmla="*/ 19 h 48"/>
                <a:gd name="T8" fmla="*/ 20 w 24"/>
                <a:gd name="T9" fmla="*/ 19 h 48"/>
                <a:gd name="T10" fmla="*/ 22 w 24"/>
                <a:gd name="T11" fmla="*/ 18 h 48"/>
                <a:gd name="T12" fmla="*/ 20 w 24"/>
                <a:gd name="T13" fmla="*/ 16 h 48"/>
                <a:gd name="T14" fmla="*/ 20 w 24"/>
                <a:gd name="T15" fmla="*/ 16 h 48"/>
                <a:gd name="T16" fmla="*/ 18 w 24"/>
                <a:gd name="T17" fmla="*/ 14 h 48"/>
                <a:gd name="T18" fmla="*/ 22 w 24"/>
                <a:gd name="T19" fmla="*/ 9 h 48"/>
                <a:gd name="T20" fmla="*/ 15 w 24"/>
                <a:gd name="T21" fmla="*/ 1 h 48"/>
                <a:gd name="T22" fmla="*/ 7 w 24"/>
                <a:gd name="T23" fmla="*/ 7 h 48"/>
                <a:gd name="T24" fmla="*/ 10 w 24"/>
                <a:gd name="T25" fmla="*/ 14 h 48"/>
                <a:gd name="T26" fmla="*/ 8 w 24"/>
                <a:gd name="T27" fmla="*/ 15 h 48"/>
                <a:gd name="T28" fmla="*/ 8 w 24"/>
                <a:gd name="T29" fmla="*/ 15 h 48"/>
                <a:gd name="T30" fmla="*/ 6 w 24"/>
                <a:gd name="T31" fmla="*/ 16 h 48"/>
                <a:gd name="T32" fmla="*/ 7 w 24"/>
                <a:gd name="T33" fmla="*/ 18 h 48"/>
                <a:gd name="T34" fmla="*/ 9 w 24"/>
                <a:gd name="T35" fmla="*/ 18 h 48"/>
                <a:gd name="T36" fmla="*/ 3 w 24"/>
                <a:gd name="T37" fmla="*/ 36 h 48"/>
                <a:gd name="T38" fmla="*/ 1 w 24"/>
                <a:gd name="T39" fmla="*/ 42 h 48"/>
                <a:gd name="T40" fmla="*/ 1 w 24"/>
                <a:gd name="T41" fmla="*/ 42 h 48"/>
                <a:gd name="T42" fmla="*/ 0 w 24"/>
                <a:gd name="T43" fmla="*/ 44 h 48"/>
                <a:gd name="T44" fmla="*/ 2 w 24"/>
                <a:gd name="T45" fmla="*/ 47 h 48"/>
                <a:gd name="T46" fmla="*/ 21 w 24"/>
                <a:gd name="T47" fmla="*/ 48 h 48"/>
                <a:gd name="T48" fmla="*/ 23 w 24"/>
                <a:gd name="T49" fmla="*/ 46 h 48"/>
                <a:gd name="T50" fmla="*/ 22 w 24"/>
                <a:gd name="T51" fmla="*/ 44 h 48"/>
                <a:gd name="T52" fmla="*/ 21 w 24"/>
                <a:gd name="T53" fmla="*/ 44 h 48"/>
                <a:gd name="T54" fmla="*/ 3 w 24"/>
                <a:gd name="T55" fmla="*/ 43 h 48"/>
                <a:gd name="T56" fmla="*/ 3 w 24"/>
                <a:gd name="T57" fmla="*/ 42 h 48"/>
                <a:gd name="T58" fmla="*/ 21 w 24"/>
                <a:gd name="T59" fmla="*/ 43 h 48"/>
                <a:gd name="T60" fmla="*/ 21 w 24"/>
                <a:gd name="T6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8">
                  <a:moveTo>
                    <a:pt x="22" y="44"/>
                  </a:moveTo>
                  <a:cubicBezTo>
                    <a:pt x="23" y="43"/>
                    <a:pt x="23" y="43"/>
                    <a:pt x="23" y="43"/>
                  </a:cubicBezTo>
                  <a:cubicBezTo>
                    <a:pt x="24" y="42"/>
                    <a:pt x="23" y="40"/>
                    <a:pt x="21" y="37"/>
                  </a:cubicBezTo>
                  <a:cubicBezTo>
                    <a:pt x="18" y="32"/>
                    <a:pt x="18" y="22"/>
                    <a:pt x="18" y="19"/>
                  </a:cubicBezTo>
                  <a:cubicBezTo>
                    <a:pt x="20" y="19"/>
                    <a:pt x="20" y="19"/>
                    <a:pt x="20" y="19"/>
                  </a:cubicBezTo>
                  <a:cubicBezTo>
                    <a:pt x="21" y="19"/>
                    <a:pt x="22" y="19"/>
                    <a:pt x="22" y="18"/>
                  </a:cubicBezTo>
                  <a:cubicBezTo>
                    <a:pt x="22" y="17"/>
                    <a:pt x="21" y="16"/>
                    <a:pt x="20" y="16"/>
                  </a:cubicBezTo>
                  <a:cubicBezTo>
                    <a:pt x="20" y="16"/>
                    <a:pt x="20" y="16"/>
                    <a:pt x="20" y="16"/>
                  </a:cubicBezTo>
                  <a:cubicBezTo>
                    <a:pt x="18" y="14"/>
                    <a:pt x="18" y="14"/>
                    <a:pt x="18" y="14"/>
                  </a:cubicBezTo>
                  <a:cubicBezTo>
                    <a:pt x="20" y="13"/>
                    <a:pt x="22" y="11"/>
                    <a:pt x="22" y="9"/>
                  </a:cubicBezTo>
                  <a:cubicBezTo>
                    <a:pt x="22" y="5"/>
                    <a:pt x="19" y="1"/>
                    <a:pt x="15" y="1"/>
                  </a:cubicBezTo>
                  <a:cubicBezTo>
                    <a:pt x="11" y="0"/>
                    <a:pt x="8" y="3"/>
                    <a:pt x="7" y="7"/>
                  </a:cubicBezTo>
                  <a:cubicBezTo>
                    <a:pt x="7" y="10"/>
                    <a:pt x="8" y="12"/>
                    <a:pt x="10" y="14"/>
                  </a:cubicBezTo>
                  <a:cubicBezTo>
                    <a:pt x="8" y="15"/>
                    <a:pt x="8" y="15"/>
                    <a:pt x="8" y="15"/>
                  </a:cubicBezTo>
                  <a:cubicBezTo>
                    <a:pt x="8" y="15"/>
                    <a:pt x="8" y="15"/>
                    <a:pt x="8" y="15"/>
                  </a:cubicBezTo>
                  <a:cubicBezTo>
                    <a:pt x="7" y="15"/>
                    <a:pt x="6" y="15"/>
                    <a:pt x="6" y="16"/>
                  </a:cubicBezTo>
                  <a:cubicBezTo>
                    <a:pt x="6" y="17"/>
                    <a:pt x="6" y="18"/>
                    <a:pt x="7" y="18"/>
                  </a:cubicBezTo>
                  <a:cubicBezTo>
                    <a:pt x="9" y="18"/>
                    <a:pt x="9" y="18"/>
                    <a:pt x="9" y="18"/>
                  </a:cubicBezTo>
                  <a:cubicBezTo>
                    <a:pt x="9" y="22"/>
                    <a:pt x="7" y="32"/>
                    <a:pt x="3" y="36"/>
                  </a:cubicBezTo>
                  <a:cubicBezTo>
                    <a:pt x="1" y="38"/>
                    <a:pt x="0" y="40"/>
                    <a:pt x="1" y="42"/>
                  </a:cubicBezTo>
                  <a:cubicBezTo>
                    <a:pt x="1" y="42"/>
                    <a:pt x="1" y="42"/>
                    <a:pt x="1" y="42"/>
                  </a:cubicBezTo>
                  <a:cubicBezTo>
                    <a:pt x="0" y="42"/>
                    <a:pt x="0" y="43"/>
                    <a:pt x="0" y="44"/>
                  </a:cubicBezTo>
                  <a:cubicBezTo>
                    <a:pt x="0" y="45"/>
                    <a:pt x="1" y="47"/>
                    <a:pt x="2" y="47"/>
                  </a:cubicBezTo>
                  <a:cubicBezTo>
                    <a:pt x="21" y="48"/>
                    <a:pt x="21" y="48"/>
                    <a:pt x="21" y="48"/>
                  </a:cubicBezTo>
                  <a:cubicBezTo>
                    <a:pt x="22" y="48"/>
                    <a:pt x="23" y="47"/>
                    <a:pt x="23" y="46"/>
                  </a:cubicBezTo>
                  <a:cubicBezTo>
                    <a:pt x="23" y="45"/>
                    <a:pt x="23" y="44"/>
                    <a:pt x="22" y="44"/>
                  </a:cubicBezTo>
                  <a:close/>
                  <a:moveTo>
                    <a:pt x="21" y="44"/>
                  </a:moveTo>
                  <a:cubicBezTo>
                    <a:pt x="3" y="43"/>
                    <a:pt x="3" y="43"/>
                    <a:pt x="3" y="43"/>
                  </a:cubicBezTo>
                  <a:cubicBezTo>
                    <a:pt x="3" y="42"/>
                    <a:pt x="3" y="42"/>
                    <a:pt x="3" y="42"/>
                  </a:cubicBezTo>
                  <a:cubicBezTo>
                    <a:pt x="21" y="43"/>
                    <a:pt x="21" y="43"/>
                    <a:pt x="21" y="43"/>
                  </a:cubicBezTo>
                  <a:lnTo>
                    <a:pt x="2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63" name="Freeform 41">
              <a:extLst>
                <a:ext uri="{FF2B5EF4-FFF2-40B4-BE49-F238E27FC236}">
                  <a16:creationId xmlns:a16="http://schemas.microsoft.com/office/drawing/2014/main" id="{B2942D27-1ADB-443F-A79C-E6F798C22E94}"/>
                </a:ext>
              </a:extLst>
            </p:cNvPr>
            <p:cNvSpPr/>
            <p:nvPr/>
          </p:nvSpPr>
          <p:spPr bwMode="auto">
            <a:xfrm>
              <a:off x="3448050" y="4402138"/>
              <a:ext cx="269875" cy="228600"/>
            </a:xfrm>
            <a:custGeom>
              <a:avLst/>
              <a:gdLst>
                <a:gd name="T0" fmla="*/ 70 w 72"/>
                <a:gd name="T1" fmla="*/ 30 h 61"/>
                <a:gd name="T2" fmla="*/ 69 w 72"/>
                <a:gd name="T3" fmla="*/ 30 h 61"/>
                <a:gd name="T4" fmla="*/ 66 w 72"/>
                <a:gd name="T5" fmla="*/ 32 h 61"/>
                <a:gd name="T6" fmla="*/ 55 w 72"/>
                <a:gd name="T7" fmla="*/ 40 h 61"/>
                <a:gd name="T8" fmla="*/ 29 w 72"/>
                <a:gd name="T9" fmla="*/ 54 h 61"/>
                <a:gd name="T10" fmla="*/ 19 w 72"/>
                <a:gd name="T11" fmla="*/ 58 h 61"/>
                <a:gd name="T12" fmla="*/ 17 w 72"/>
                <a:gd name="T13" fmla="*/ 57 h 61"/>
                <a:gd name="T14" fmla="*/ 26 w 72"/>
                <a:gd name="T15" fmla="*/ 44 h 61"/>
                <a:gd name="T16" fmla="*/ 42 w 72"/>
                <a:gd name="T17" fmla="*/ 32 h 61"/>
                <a:gd name="T18" fmla="*/ 43 w 72"/>
                <a:gd name="T19" fmla="*/ 32 h 61"/>
                <a:gd name="T20" fmla="*/ 44 w 72"/>
                <a:gd name="T21" fmla="*/ 31 h 61"/>
                <a:gd name="T22" fmla="*/ 45 w 72"/>
                <a:gd name="T23" fmla="*/ 30 h 61"/>
                <a:gd name="T24" fmla="*/ 44 w 72"/>
                <a:gd name="T25" fmla="*/ 29 h 61"/>
                <a:gd name="T26" fmla="*/ 41 w 72"/>
                <a:gd name="T27" fmla="*/ 27 h 61"/>
                <a:gd name="T28" fmla="*/ 32 w 72"/>
                <a:gd name="T29" fmla="*/ 22 h 61"/>
                <a:gd name="T30" fmla="*/ 31 w 72"/>
                <a:gd name="T31" fmla="*/ 22 h 61"/>
                <a:gd name="T32" fmla="*/ 30 w 72"/>
                <a:gd name="T33" fmla="*/ 22 h 61"/>
                <a:gd name="T34" fmla="*/ 28 w 72"/>
                <a:gd name="T35" fmla="*/ 23 h 61"/>
                <a:gd name="T36" fmla="*/ 17 w 72"/>
                <a:gd name="T37" fmla="*/ 29 h 61"/>
                <a:gd name="T38" fmla="*/ 16 w 72"/>
                <a:gd name="T39" fmla="*/ 31 h 61"/>
                <a:gd name="T40" fmla="*/ 9 w 72"/>
                <a:gd name="T41" fmla="*/ 44 h 61"/>
                <a:gd name="T42" fmla="*/ 9 w 72"/>
                <a:gd name="T43" fmla="*/ 44 h 61"/>
                <a:gd name="T44" fmla="*/ 4 w 72"/>
                <a:gd name="T45" fmla="*/ 55 h 61"/>
                <a:gd name="T46" fmla="*/ 4 w 72"/>
                <a:gd name="T47" fmla="*/ 55 h 61"/>
                <a:gd name="T48" fmla="*/ 4 w 72"/>
                <a:gd name="T49" fmla="*/ 44 h 61"/>
                <a:gd name="T50" fmla="*/ 4 w 72"/>
                <a:gd name="T51" fmla="*/ 43 h 61"/>
                <a:gd name="T52" fmla="*/ 9 w 72"/>
                <a:gd name="T53" fmla="*/ 25 h 61"/>
                <a:gd name="T54" fmla="*/ 33 w 72"/>
                <a:gd name="T55" fmla="*/ 3 h 61"/>
                <a:gd name="T56" fmla="*/ 35 w 72"/>
                <a:gd name="T57" fmla="*/ 3 h 61"/>
                <a:gd name="T58" fmla="*/ 72 w 72"/>
                <a:gd name="T59" fmla="*/ 6 h 61"/>
                <a:gd name="T60" fmla="*/ 72 w 72"/>
                <a:gd name="T61" fmla="*/ 2 h 61"/>
                <a:gd name="T62" fmla="*/ 35 w 72"/>
                <a:gd name="T63" fmla="*/ 0 h 61"/>
                <a:gd name="T64" fmla="*/ 32 w 72"/>
                <a:gd name="T65" fmla="*/ 0 h 61"/>
                <a:gd name="T66" fmla="*/ 6 w 72"/>
                <a:gd name="T67" fmla="*/ 23 h 61"/>
                <a:gd name="T68" fmla="*/ 1 w 72"/>
                <a:gd name="T69" fmla="*/ 43 h 61"/>
                <a:gd name="T70" fmla="*/ 1 w 72"/>
                <a:gd name="T71" fmla="*/ 44 h 61"/>
                <a:gd name="T72" fmla="*/ 3 w 72"/>
                <a:gd name="T73" fmla="*/ 58 h 61"/>
                <a:gd name="T74" fmla="*/ 12 w 72"/>
                <a:gd name="T75" fmla="*/ 45 h 61"/>
                <a:gd name="T76" fmla="*/ 18 w 72"/>
                <a:gd name="T77" fmla="*/ 33 h 61"/>
                <a:gd name="T78" fmla="*/ 18 w 72"/>
                <a:gd name="T79" fmla="*/ 33 h 61"/>
                <a:gd name="T80" fmla="*/ 20 w 72"/>
                <a:gd name="T81" fmla="*/ 31 h 61"/>
                <a:gd name="T82" fmla="*/ 29 w 72"/>
                <a:gd name="T83" fmla="*/ 26 h 61"/>
                <a:gd name="T84" fmla="*/ 31 w 72"/>
                <a:gd name="T85" fmla="*/ 25 h 61"/>
                <a:gd name="T86" fmla="*/ 40 w 72"/>
                <a:gd name="T87" fmla="*/ 30 h 61"/>
                <a:gd name="T88" fmla="*/ 40 w 72"/>
                <a:gd name="T89" fmla="*/ 30 h 61"/>
                <a:gd name="T90" fmla="*/ 25 w 72"/>
                <a:gd name="T91" fmla="*/ 42 h 61"/>
                <a:gd name="T92" fmla="*/ 14 w 72"/>
                <a:gd name="T93" fmla="*/ 59 h 61"/>
                <a:gd name="T94" fmla="*/ 19 w 72"/>
                <a:gd name="T95" fmla="*/ 61 h 61"/>
                <a:gd name="T96" fmla="*/ 31 w 72"/>
                <a:gd name="T97" fmla="*/ 57 h 61"/>
                <a:gd name="T98" fmla="*/ 57 w 72"/>
                <a:gd name="T99" fmla="*/ 43 h 61"/>
                <a:gd name="T100" fmla="*/ 68 w 72"/>
                <a:gd name="T101" fmla="*/ 35 h 61"/>
                <a:gd name="T102" fmla="*/ 70 w 72"/>
                <a:gd name="T103" fmla="*/ 33 h 61"/>
                <a:gd name="T104" fmla="*/ 70 w 72"/>
                <a:gd name="T105"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61">
                  <a:moveTo>
                    <a:pt x="70" y="30"/>
                  </a:moveTo>
                  <a:cubicBezTo>
                    <a:pt x="70" y="30"/>
                    <a:pt x="69" y="30"/>
                    <a:pt x="69" y="30"/>
                  </a:cubicBezTo>
                  <a:cubicBezTo>
                    <a:pt x="68" y="31"/>
                    <a:pt x="67" y="31"/>
                    <a:pt x="66" y="32"/>
                  </a:cubicBezTo>
                  <a:cubicBezTo>
                    <a:pt x="63" y="35"/>
                    <a:pt x="60" y="38"/>
                    <a:pt x="55" y="40"/>
                  </a:cubicBezTo>
                  <a:cubicBezTo>
                    <a:pt x="49" y="43"/>
                    <a:pt x="36" y="50"/>
                    <a:pt x="29" y="54"/>
                  </a:cubicBezTo>
                  <a:cubicBezTo>
                    <a:pt x="26" y="56"/>
                    <a:pt x="22" y="58"/>
                    <a:pt x="19" y="58"/>
                  </a:cubicBezTo>
                  <a:cubicBezTo>
                    <a:pt x="18" y="58"/>
                    <a:pt x="17" y="58"/>
                    <a:pt x="17" y="57"/>
                  </a:cubicBezTo>
                  <a:cubicBezTo>
                    <a:pt x="15" y="54"/>
                    <a:pt x="22" y="47"/>
                    <a:pt x="26" y="44"/>
                  </a:cubicBezTo>
                  <a:cubicBezTo>
                    <a:pt x="33" y="40"/>
                    <a:pt x="39" y="35"/>
                    <a:pt x="42" y="32"/>
                  </a:cubicBezTo>
                  <a:cubicBezTo>
                    <a:pt x="43" y="32"/>
                    <a:pt x="43" y="32"/>
                    <a:pt x="43" y="32"/>
                  </a:cubicBezTo>
                  <a:cubicBezTo>
                    <a:pt x="43" y="32"/>
                    <a:pt x="44" y="31"/>
                    <a:pt x="44" y="31"/>
                  </a:cubicBezTo>
                  <a:cubicBezTo>
                    <a:pt x="45" y="30"/>
                    <a:pt x="45" y="30"/>
                    <a:pt x="45" y="30"/>
                  </a:cubicBezTo>
                  <a:cubicBezTo>
                    <a:pt x="44" y="29"/>
                    <a:pt x="44" y="29"/>
                    <a:pt x="44" y="29"/>
                  </a:cubicBezTo>
                  <a:cubicBezTo>
                    <a:pt x="43" y="28"/>
                    <a:pt x="42" y="28"/>
                    <a:pt x="41" y="27"/>
                  </a:cubicBezTo>
                  <a:cubicBezTo>
                    <a:pt x="39" y="26"/>
                    <a:pt x="35" y="24"/>
                    <a:pt x="32" y="22"/>
                  </a:cubicBezTo>
                  <a:cubicBezTo>
                    <a:pt x="31" y="22"/>
                    <a:pt x="31" y="22"/>
                    <a:pt x="31" y="22"/>
                  </a:cubicBezTo>
                  <a:cubicBezTo>
                    <a:pt x="30" y="22"/>
                    <a:pt x="30" y="22"/>
                    <a:pt x="30" y="22"/>
                  </a:cubicBezTo>
                  <a:cubicBezTo>
                    <a:pt x="30" y="22"/>
                    <a:pt x="29" y="22"/>
                    <a:pt x="28" y="23"/>
                  </a:cubicBezTo>
                  <a:cubicBezTo>
                    <a:pt x="24" y="24"/>
                    <a:pt x="20" y="26"/>
                    <a:pt x="17" y="29"/>
                  </a:cubicBezTo>
                  <a:cubicBezTo>
                    <a:pt x="17" y="30"/>
                    <a:pt x="16" y="30"/>
                    <a:pt x="16" y="31"/>
                  </a:cubicBezTo>
                  <a:cubicBezTo>
                    <a:pt x="13" y="34"/>
                    <a:pt x="11" y="38"/>
                    <a:pt x="9" y="44"/>
                  </a:cubicBezTo>
                  <a:cubicBezTo>
                    <a:pt x="9" y="44"/>
                    <a:pt x="9" y="44"/>
                    <a:pt x="9" y="44"/>
                  </a:cubicBezTo>
                  <a:cubicBezTo>
                    <a:pt x="7" y="54"/>
                    <a:pt x="5" y="55"/>
                    <a:pt x="4" y="55"/>
                  </a:cubicBezTo>
                  <a:cubicBezTo>
                    <a:pt x="4" y="55"/>
                    <a:pt x="4" y="55"/>
                    <a:pt x="4" y="55"/>
                  </a:cubicBezTo>
                  <a:cubicBezTo>
                    <a:pt x="3" y="55"/>
                    <a:pt x="3" y="53"/>
                    <a:pt x="4" y="44"/>
                  </a:cubicBezTo>
                  <a:cubicBezTo>
                    <a:pt x="4" y="44"/>
                    <a:pt x="4" y="44"/>
                    <a:pt x="4" y="43"/>
                  </a:cubicBezTo>
                  <a:cubicBezTo>
                    <a:pt x="4" y="41"/>
                    <a:pt x="8" y="27"/>
                    <a:pt x="9" y="25"/>
                  </a:cubicBezTo>
                  <a:cubicBezTo>
                    <a:pt x="10" y="22"/>
                    <a:pt x="30" y="4"/>
                    <a:pt x="33" y="3"/>
                  </a:cubicBezTo>
                  <a:cubicBezTo>
                    <a:pt x="33" y="3"/>
                    <a:pt x="34" y="3"/>
                    <a:pt x="35" y="3"/>
                  </a:cubicBezTo>
                  <a:cubicBezTo>
                    <a:pt x="41" y="3"/>
                    <a:pt x="60" y="4"/>
                    <a:pt x="72" y="6"/>
                  </a:cubicBezTo>
                  <a:cubicBezTo>
                    <a:pt x="72" y="4"/>
                    <a:pt x="72" y="3"/>
                    <a:pt x="72" y="2"/>
                  </a:cubicBezTo>
                  <a:cubicBezTo>
                    <a:pt x="60" y="1"/>
                    <a:pt x="41" y="0"/>
                    <a:pt x="35" y="0"/>
                  </a:cubicBezTo>
                  <a:cubicBezTo>
                    <a:pt x="33" y="0"/>
                    <a:pt x="32" y="0"/>
                    <a:pt x="32" y="0"/>
                  </a:cubicBezTo>
                  <a:cubicBezTo>
                    <a:pt x="29" y="1"/>
                    <a:pt x="7" y="21"/>
                    <a:pt x="6" y="23"/>
                  </a:cubicBezTo>
                  <a:cubicBezTo>
                    <a:pt x="6" y="25"/>
                    <a:pt x="1" y="40"/>
                    <a:pt x="1" y="43"/>
                  </a:cubicBezTo>
                  <a:cubicBezTo>
                    <a:pt x="1" y="44"/>
                    <a:pt x="1" y="44"/>
                    <a:pt x="1" y="44"/>
                  </a:cubicBezTo>
                  <a:cubicBezTo>
                    <a:pt x="0" y="53"/>
                    <a:pt x="0" y="58"/>
                    <a:pt x="3" y="58"/>
                  </a:cubicBezTo>
                  <a:cubicBezTo>
                    <a:pt x="8" y="59"/>
                    <a:pt x="10" y="52"/>
                    <a:pt x="12" y="45"/>
                  </a:cubicBezTo>
                  <a:cubicBezTo>
                    <a:pt x="13" y="39"/>
                    <a:pt x="16" y="36"/>
                    <a:pt x="18" y="33"/>
                  </a:cubicBezTo>
                  <a:cubicBezTo>
                    <a:pt x="18" y="33"/>
                    <a:pt x="18" y="33"/>
                    <a:pt x="18" y="33"/>
                  </a:cubicBezTo>
                  <a:cubicBezTo>
                    <a:pt x="19" y="32"/>
                    <a:pt x="19" y="32"/>
                    <a:pt x="20" y="31"/>
                  </a:cubicBezTo>
                  <a:cubicBezTo>
                    <a:pt x="22" y="28"/>
                    <a:pt x="26" y="27"/>
                    <a:pt x="29" y="26"/>
                  </a:cubicBezTo>
                  <a:cubicBezTo>
                    <a:pt x="30" y="25"/>
                    <a:pt x="30" y="25"/>
                    <a:pt x="31" y="25"/>
                  </a:cubicBezTo>
                  <a:cubicBezTo>
                    <a:pt x="34" y="27"/>
                    <a:pt x="38" y="29"/>
                    <a:pt x="40" y="30"/>
                  </a:cubicBezTo>
                  <a:cubicBezTo>
                    <a:pt x="40" y="30"/>
                    <a:pt x="40" y="30"/>
                    <a:pt x="40" y="30"/>
                  </a:cubicBezTo>
                  <a:cubicBezTo>
                    <a:pt x="37" y="33"/>
                    <a:pt x="32" y="38"/>
                    <a:pt x="25" y="42"/>
                  </a:cubicBezTo>
                  <a:cubicBezTo>
                    <a:pt x="23" y="43"/>
                    <a:pt x="10" y="51"/>
                    <a:pt x="14" y="59"/>
                  </a:cubicBezTo>
                  <a:cubicBezTo>
                    <a:pt x="15" y="60"/>
                    <a:pt x="16" y="61"/>
                    <a:pt x="19" y="61"/>
                  </a:cubicBezTo>
                  <a:cubicBezTo>
                    <a:pt x="22" y="61"/>
                    <a:pt x="28" y="59"/>
                    <a:pt x="31" y="57"/>
                  </a:cubicBezTo>
                  <a:cubicBezTo>
                    <a:pt x="37" y="53"/>
                    <a:pt x="50" y="46"/>
                    <a:pt x="57" y="43"/>
                  </a:cubicBezTo>
                  <a:cubicBezTo>
                    <a:pt x="62" y="40"/>
                    <a:pt x="65" y="37"/>
                    <a:pt x="68" y="35"/>
                  </a:cubicBezTo>
                  <a:cubicBezTo>
                    <a:pt x="69" y="34"/>
                    <a:pt x="70" y="33"/>
                    <a:pt x="70" y="33"/>
                  </a:cubicBezTo>
                  <a:cubicBezTo>
                    <a:pt x="70" y="32"/>
                    <a:pt x="70" y="31"/>
                    <a:pt x="7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64" name="Freeform 42">
              <a:extLst>
                <a:ext uri="{FF2B5EF4-FFF2-40B4-BE49-F238E27FC236}">
                  <a16:creationId xmlns:a16="http://schemas.microsoft.com/office/drawing/2014/main" id="{51E0D7BF-F7D7-4413-BEED-1E121808919F}"/>
                </a:ext>
              </a:extLst>
            </p:cNvPr>
            <p:cNvSpPr/>
            <p:nvPr/>
          </p:nvSpPr>
          <p:spPr bwMode="auto">
            <a:xfrm>
              <a:off x="3756025" y="4413250"/>
              <a:ext cx="49213" cy="127000"/>
            </a:xfrm>
            <a:custGeom>
              <a:avLst/>
              <a:gdLst>
                <a:gd name="T0" fmla="*/ 11 w 13"/>
                <a:gd name="T1" fmla="*/ 1 h 34"/>
                <a:gd name="T2" fmla="*/ 8 w 13"/>
                <a:gd name="T3" fmla="*/ 1 h 34"/>
                <a:gd name="T4" fmla="*/ 2 w 13"/>
                <a:gd name="T5" fmla="*/ 1 h 34"/>
                <a:gd name="T6" fmla="*/ 0 w 13"/>
                <a:gd name="T7" fmla="*/ 0 h 34"/>
                <a:gd name="T8" fmla="*/ 0 w 13"/>
                <a:gd name="T9" fmla="*/ 4 h 34"/>
                <a:gd name="T10" fmla="*/ 2 w 13"/>
                <a:gd name="T11" fmla="*/ 4 h 34"/>
                <a:gd name="T12" fmla="*/ 8 w 13"/>
                <a:gd name="T13" fmla="*/ 4 h 34"/>
                <a:gd name="T14" fmla="*/ 10 w 13"/>
                <a:gd name="T15" fmla="*/ 4 h 34"/>
                <a:gd name="T16" fmla="*/ 10 w 13"/>
                <a:gd name="T17" fmla="*/ 30 h 34"/>
                <a:gd name="T18" fmla="*/ 2 w 13"/>
                <a:gd name="T19" fmla="*/ 29 h 34"/>
                <a:gd name="T20" fmla="*/ 2 w 13"/>
                <a:gd name="T21" fmla="*/ 32 h 34"/>
                <a:gd name="T22" fmla="*/ 11 w 13"/>
                <a:gd name="T23" fmla="*/ 34 h 34"/>
                <a:gd name="T24" fmla="*/ 13 w 13"/>
                <a:gd name="T25" fmla="*/ 34 h 34"/>
                <a:gd name="T26" fmla="*/ 13 w 13"/>
                <a:gd name="T27" fmla="*/ 1 h 34"/>
                <a:gd name="T28" fmla="*/ 11 w 13"/>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34">
                  <a:moveTo>
                    <a:pt x="11" y="1"/>
                  </a:moveTo>
                  <a:cubicBezTo>
                    <a:pt x="10" y="1"/>
                    <a:pt x="9" y="1"/>
                    <a:pt x="8" y="1"/>
                  </a:cubicBezTo>
                  <a:cubicBezTo>
                    <a:pt x="6" y="1"/>
                    <a:pt x="4" y="1"/>
                    <a:pt x="2" y="1"/>
                  </a:cubicBezTo>
                  <a:cubicBezTo>
                    <a:pt x="2" y="1"/>
                    <a:pt x="1" y="1"/>
                    <a:pt x="0" y="0"/>
                  </a:cubicBezTo>
                  <a:cubicBezTo>
                    <a:pt x="0" y="4"/>
                    <a:pt x="0" y="4"/>
                    <a:pt x="0" y="4"/>
                  </a:cubicBezTo>
                  <a:cubicBezTo>
                    <a:pt x="1" y="4"/>
                    <a:pt x="2" y="4"/>
                    <a:pt x="2" y="4"/>
                  </a:cubicBezTo>
                  <a:cubicBezTo>
                    <a:pt x="3" y="4"/>
                    <a:pt x="5" y="4"/>
                    <a:pt x="8" y="4"/>
                  </a:cubicBezTo>
                  <a:cubicBezTo>
                    <a:pt x="9" y="4"/>
                    <a:pt x="9" y="4"/>
                    <a:pt x="10" y="4"/>
                  </a:cubicBezTo>
                  <a:cubicBezTo>
                    <a:pt x="10" y="30"/>
                    <a:pt x="10" y="30"/>
                    <a:pt x="10" y="30"/>
                  </a:cubicBezTo>
                  <a:cubicBezTo>
                    <a:pt x="7" y="30"/>
                    <a:pt x="5" y="29"/>
                    <a:pt x="2" y="29"/>
                  </a:cubicBezTo>
                  <a:cubicBezTo>
                    <a:pt x="2" y="32"/>
                    <a:pt x="2" y="32"/>
                    <a:pt x="2" y="32"/>
                  </a:cubicBezTo>
                  <a:cubicBezTo>
                    <a:pt x="5" y="33"/>
                    <a:pt x="8" y="33"/>
                    <a:pt x="11" y="34"/>
                  </a:cubicBezTo>
                  <a:cubicBezTo>
                    <a:pt x="13" y="34"/>
                    <a:pt x="13" y="34"/>
                    <a:pt x="13" y="34"/>
                  </a:cubicBezTo>
                  <a:cubicBezTo>
                    <a:pt x="13" y="1"/>
                    <a:pt x="13" y="1"/>
                    <a:pt x="13"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65" name="Freeform 43">
              <a:extLst>
                <a:ext uri="{FF2B5EF4-FFF2-40B4-BE49-F238E27FC236}">
                  <a16:creationId xmlns:a16="http://schemas.microsoft.com/office/drawing/2014/main" id="{90428664-B8AA-498C-A44D-EF6EC3567E94}"/>
                </a:ext>
              </a:extLst>
            </p:cNvPr>
            <p:cNvSpPr>
              <a:spLocks noEditPoints="1"/>
            </p:cNvSpPr>
            <p:nvPr/>
          </p:nvSpPr>
          <p:spPr bwMode="auto">
            <a:xfrm>
              <a:off x="3703638" y="4383088"/>
              <a:ext cx="138113" cy="195262"/>
            </a:xfrm>
            <a:custGeom>
              <a:avLst/>
              <a:gdLst>
                <a:gd name="T0" fmla="*/ 37 w 37"/>
                <a:gd name="T1" fmla="*/ 2 h 52"/>
                <a:gd name="T2" fmla="*/ 13 w 37"/>
                <a:gd name="T3" fmla="*/ 0 h 52"/>
                <a:gd name="T4" fmla="*/ 10 w 37"/>
                <a:gd name="T5" fmla="*/ 2 h 52"/>
                <a:gd name="T6" fmla="*/ 7 w 37"/>
                <a:gd name="T7" fmla="*/ 2 h 52"/>
                <a:gd name="T8" fmla="*/ 2 w 37"/>
                <a:gd name="T9" fmla="*/ 6 h 52"/>
                <a:gd name="T10" fmla="*/ 0 w 37"/>
                <a:gd name="T11" fmla="*/ 44 h 52"/>
                <a:gd name="T12" fmla="*/ 4 w 37"/>
                <a:gd name="T13" fmla="*/ 49 h 52"/>
                <a:gd name="T14" fmla="*/ 7 w 37"/>
                <a:gd name="T15" fmla="*/ 49 h 52"/>
                <a:gd name="T16" fmla="*/ 9 w 37"/>
                <a:gd name="T17" fmla="*/ 50 h 52"/>
                <a:gd name="T18" fmla="*/ 34 w 37"/>
                <a:gd name="T19" fmla="*/ 52 h 52"/>
                <a:gd name="T20" fmla="*/ 37 w 37"/>
                <a:gd name="T21" fmla="*/ 2 h 52"/>
                <a:gd name="T22" fmla="*/ 7 w 37"/>
                <a:gd name="T23" fmla="*/ 46 h 52"/>
                <a:gd name="T24" fmla="*/ 4 w 37"/>
                <a:gd name="T25" fmla="*/ 46 h 52"/>
                <a:gd name="T26" fmla="*/ 3 w 37"/>
                <a:gd name="T27" fmla="*/ 44 h 52"/>
                <a:gd name="T28" fmla="*/ 6 w 37"/>
                <a:gd name="T29" fmla="*/ 6 h 52"/>
                <a:gd name="T30" fmla="*/ 7 w 37"/>
                <a:gd name="T31" fmla="*/ 4 h 52"/>
                <a:gd name="T32" fmla="*/ 10 w 37"/>
                <a:gd name="T33" fmla="*/ 4 h 52"/>
                <a:gd name="T34" fmla="*/ 7 w 37"/>
                <a:gd name="T3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52">
                  <a:moveTo>
                    <a:pt x="37" y="2"/>
                  </a:moveTo>
                  <a:cubicBezTo>
                    <a:pt x="13" y="0"/>
                    <a:pt x="13" y="0"/>
                    <a:pt x="13" y="0"/>
                  </a:cubicBezTo>
                  <a:cubicBezTo>
                    <a:pt x="12" y="0"/>
                    <a:pt x="11" y="1"/>
                    <a:pt x="10" y="2"/>
                  </a:cubicBezTo>
                  <a:cubicBezTo>
                    <a:pt x="7" y="2"/>
                    <a:pt x="7" y="2"/>
                    <a:pt x="7" y="2"/>
                  </a:cubicBezTo>
                  <a:cubicBezTo>
                    <a:pt x="4" y="1"/>
                    <a:pt x="2" y="3"/>
                    <a:pt x="2" y="6"/>
                  </a:cubicBezTo>
                  <a:cubicBezTo>
                    <a:pt x="0" y="44"/>
                    <a:pt x="0" y="44"/>
                    <a:pt x="0" y="44"/>
                  </a:cubicBezTo>
                  <a:cubicBezTo>
                    <a:pt x="0" y="47"/>
                    <a:pt x="1" y="48"/>
                    <a:pt x="4" y="49"/>
                  </a:cubicBezTo>
                  <a:cubicBezTo>
                    <a:pt x="7" y="49"/>
                    <a:pt x="7" y="49"/>
                    <a:pt x="7" y="49"/>
                  </a:cubicBezTo>
                  <a:cubicBezTo>
                    <a:pt x="8" y="50"/>
                    <a:pt x="9" y="50"/>
                    <a:pt x="9" y="50"/>
                  </a:cubicBezTo>
                  <a:cubicBezTo>
                    <a:pt x="34" y="52"/>
                    <a:pt x="34" y="52"/>
                    <a:pt x="34" y="52"/>
                  </a:cubicBezTo>
                  <a:lnTo>
                    <a:pt x="37" y="2"/>
                  </a:lnTo>
                  <a:close/>
                  <a:moveTo>
                    <a:pt x="7" y="46"/>
                  </a:moveTo>
                  <a:cubicBezTo>
                    <a:pt x="4" y="46"/>
                    <a:pt x="4" y="46"/>
                    <a:pt x="4" y="46"/>
                  </a:cubicBezTo>
                  <a:cubicBezTo>
                    <a:pt x="4" y="46"/>
                    <a:pt x="3" y="45"/>
                    <a:pt x="3" y="44"/>
                  </a:cubicBezTo>
                  <a:cubicBezTo>
                    <a:pt x="6" y="6"/>
                    <a:pt x="6" y="6"/>
                    <a:pt x="6" y="6"/>
                  </a:cubicBezTo>
                  <a:cubicBezTo>
                    <a:pt x="6" y="5"/>
                    <a:pt x="6" y="4"/>
                    <a:pt x="7" y="4"/>
                  </a:cubicBezTo>
                  <a:cubicBezTo>
                    <a:pt x="10" y="4"/>
                    <a:pt x="10" y="4"/>
                    <a:pt x="10" y="4"/>
                  </a:cubicBezTo>
                  <a:lnTo>
                    <a:pt x="7"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grpSp>
      <p:sp>
        <p:nvSpPr>
          <p:cNvPr id="66" name="TextBox 54">
            <a:extLst>
              <a:ext uri="{FF2B5EF4-FFF2-40B4-BE49-F238E27FC236}">
                <a16:creationId xmlns:a16="http://schemas.microsoft.com/office/drawing/2014/main" id="{711521B9-4C3D-4A67-9FC2-54D66F8219D7}"/>
              </a:ext>
            </a:extLst>
          </p:cNvPr>
          <p:cNvSpPr txBox="1"/>
          <p:nvPr/>
        </p:nvSpPr>
        <p:spPr>
          <a:xfrm>
            <a:off x="1168009" y="1444288"/>
            <a:ext cx="5256186" cy="430845"/>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algn="ctr"/>
            <a:r>
              <a:rPr lang="zh-CN" altLang="en-US" sz="2200" b="1" dirty="0">
                <a:solidFill>
                  <a:schemeClr val="tx1"/>
                </a:solidFill>
                <a:latin typeface="+mn-ea"/>
                <a:ea typeface="+mn-ea"/>
              </a:rPr>
              <a:t>（</a:t>
            </a:r>
            <a:r>
              <a:rPr lang="en-US" altLang="zh-CN" sz="2200" b="1" dirty="0">
                <a:solidFill>
                  <a:schemeClr val="tx1"/>
                </a:solidFill>
                <a:latin typeface="+mn-ea"/>
                <a:ea typeface="+mn-ea"/>
              </a:rPr>
              <a:t>2</a:t>
            </a:r>
            <a:r>
              <a:rPr lang="zh-CN" altLang="en-US" sz="2200" b="1" dirty="0">
                <a:solidFill>
                  <a:schemeClr val="tx1"/>
                </a:solidFill>
                <a:latin typeface="+mn-ea"/>
                <a:ea typeface="+mn-ea"/>
              </a:rPr>
              <a:t>）梳理部门职责，融通学校工作流程。</a:t>
            </a:r>
          </a:p>
        </p:txBody>
      </p:sp>
      <p:sp>
        <p:nvSpPr>
          <p:cNvPr id="14" name="矩形 13">
            <a:extLst>
              <a:ext uri="{FF2B5EF4-FFF2-40B4-BE49-F238E27FC236}">
                <a16:creationId xmlns:a16="http://schemas.microsoft.com/office/drawing/2014/main" id="{5E34A62F-E286-4C93-8A27-DF5CFFCFB3A9}"/>
              </a:ext>
            </a:extLst>
          </p:cNvPr>
          <p:cNvSpPr/>
          <p:nvPr/>
        </p:nvSpPr>
        <p:spPr>
          <a:xfrm>
            <a:off x="7810354" y="1622444"/>
            <a:ext cx="1826141" cy="584647"/>
          </a:xfrm>
          <a:prstGeom prst="rect">
            <a:avLst/>
          </a:prstGeom>
        </p:spPr>
        <p:txBody>
          <a:bodyPr vert="horz" wrap="none">
            <a:spAutoFit/>
          </a:bodyPr>
          <a:lstStyle/>
          <a:p>
            <a:r>
              <a:rPr lang="zh-CN" altLang="en-US" sz="3199" dirty="0">
                <a:solidFill>
                  <a:srgbClr val="B24300"/>
                </a:solidFill>
              </a:rPr>
              <a:t>系统梳理</a:t>
            </a:r>
          </a:p>
        </p:txBody>
      </p:sp>
      <p:grpSp>
        <p:nvGrpSpPr>
          <p:cNvPr id="48" name="组合 47">
            <a:extLst>
              <a:ext uri="{FF2B5EF4-FFF2-40B4-BE49-F238E27FC236}">
                <a16:creationId xmlns:a16="http://schemas.microsoft.com/office/drawing/2014/main" id="{89D5593E-CACC-47D0-A933-520A575E43A5}"/>
              </a:ext>
            </a:extLst>
          </p:cNvPr>
          <p:cNvGrpSpPr/>
          <p:nvPr/>
        </p:nvGrpSpPr>
        <p:grpSpPr>
          <a:xfrm>
            <a:off x="5952606" y="3594889"/>
            <a:ext cx="1440244" cy="1241741"/>
            <a:chOff x="901468" y="2397367"/>
            <a:chExt cx="1035839" cy="893074"/>
          </a:xfrm>
        </p:grpSpPr>
        <p:sp>
          <p:nvSpPr>
            <p:cNvPr id="49" name="Hexagon 5">
              <a:extLst>
                <a:ext uri="{FF2B5EF4-FFF2-40B4-BE49-F238E27FC236}">
                  <a16:creationId xmlns:a16="http://schemas.microsoft.com/office/drawing/2014/main" id="{03242B14-FA23-44D1-8A88-1761EE56C299}"/>
                </a:ext>
              </a:extLst>
            </p:cNvPr>
            <p:cNvSpPr/>
            <p:nvPr/>
          </p:nvSpPr>
          <p:spPr>
            <a:xfrm>
              <a:off x="901468" y="2397367"/>
              <a:ext cx="1035839" cy="893074"/>
            </a:xfrm>
            <a:prstGeom prst="hexagon">
              <a:avLst>
                <a:gd name="adj" fmla="val 25000"/>
                <a:gd name="vf" fmla="val 115470"/>
              </a:avLst>
            </a:prstGeom>
            <a:solidFill>
              <a:srgbClr val="FFFFFF">
                <a:alpha val="90000"/>
                <a:hueOff val="0"/>
                <a:satOff val="0"/>
                <a:lumOff val="0"/>
                <a:alphaOff val="0"/>
              </a:srgbClr>
            </a:solidFill>
            <a:ln w="12700" cap="flat" cmpd="sng" algn="ctr">
              <a:solidFill>
                <a:srgbClr val="586371"/>
              </a:solidFill>
              <a:prstDash val="solid"/>
              <a:miter lim="800000"/>
            </a:ln>
            <a:effectLst/>
          </p:spPr>
          <p:txBody>
            <a:bodyPr anchor="ctr"/>
            <a:lstStyle/>
            <a:p>
              <a:pPr algn="ctr" defTabSz="457017">
                <a:defRPr/>
              </a:pPr>
              <a:endParaRPr sz="1799" kern="0">
                <a:solidFill>
                  <a:srgbClr val="000000">
                    <a:hueOff val="0"/>
                    <a:satOff val="0"/>
                    <a:lumOff val="0"/>
                    <a:alphaOff val="0"/>
                  </a:srgbClr>
                </a:solidFill>
                <a:latin typeface="Calibri" panose="020F0502020204030204"/>
              </a:endParaRPr>
            </a:p>
          </p:txBody>
        </p:sp>
        <p:sp>
          <p:nvSpPr>
            <p:cNvPr id="50" name="Freeform: Shape 14">
              <a:extLst>
                <a:ext uri="{FF2B5EF4-FFF2-40B4-BE49-F238E27FC236}">
                  <a16:creationId xmlns:a16="http://schemas.microsoft.com/office/drawing/2014/main" id="{AC1A6AD7-419C-4AD5-8A6F-4A6A1C095C56}"/>
                </a:ext>
              </a:extLst>
            </p:cNvPr>
            <p:cNvSpPr>
              <a:spLocks/>
            </p:cNvSpPr>
            <p:nvPr/>
          </p:nvSpPr>
          <p:spPr bwMode="auto">
            <a:xfrm>
              <a:off x="1242149" y="2662400"/>
              <a:ext cx="357427" cy="304420"/>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rgbClr val="586371"/>
            </a:solidFill>
            <a:ln>
              <a:noFill/>
            </a:ln>
          </p:spPr>
          <p:txBody>
            <a:bodyPr anchor="ctr"/>
            <a:lstStyle/>
            <a:p>
              <a:pPr algn="ctr" defTabSz="457017">
                <a:defRPr/>
              </a:pPr>
              <a:endParaRPr sz="1799" kern="0">
                <a:solidFill>
                  <a:srgbClr val="000000"/>
                </a:solidFill>
                <a:latin typeface="Calibri" panose="020F0502020204030204"/>
              </a:endParaRPr>
            </a:p>
          </p:txBody>
        </p:sp>
      </p:grpSp>
      <p:grpSp>
        <p:nvGrpSpPr>
          <p:cNvPr id="51" name="组合 50">
            <a:extLst>
              <a:ext uri="{FF2B5EF4-FFF2-40B4-BE49-F238E27FC236}">
                <a16:creationId xmlns:a16="http://schemas.microsoft.com/office/drawing/2014/main" id="{E4779330-6BA9-4F7A-89EF-EB6C512A9701}"/>
              </a:ext>
            </a:extLst>
          </p:cNvPr>
          <p:cNvGrpSpPr/>
          <p:nvPr/>
        </p:nvGrpSpPr>
        <p:grpSpPr>
          <a:xfrm>
            <a:off x="9550630" y="4248152"/>
            <a:ext cx="1440244" cy="1241741"/>
            <a:chOff x="3551891" y="2877055"/>
            <a:chExt cx="1035839" cy="893074"/>
          </a:xfrm>
        </p:grpSpPr>
        <p:sp>
          <p:nvSpPr>
            <p:cNvPr id="56" name="Hexagon 7">
              <a:extLst>
                <a:ext uri="{FF2B5EF4-FFF2-40B4-BE49-F238E27FC236}">
                  <a16:creationId xmlns:a16="http://schemas.microsoft.com/office/drawing/2014/main" id="{609D0A60-5AFD-4546-9A03-F6CE0BBCB58A}"/>
                </a:ext>
              </a:extLst>
            </p:cNvPr>
            <p:cNvSpPr/>
            <p:nvPr/>
          </p:nvSpPr>
          <p:spPr>
            <a:xfrm>
              <a:off x="3551891" y="2877055"/>
              <a:ext cx="1035839" cy="893074"/>
            </a:xfrm>
            <a:prstGeom prst="hexagon">
              <a:avLst>
                <a:gd name="adj" fmla="val 25000"/>
                <a:gd name="vf" fmla="val 115470"/>
              </a:avLst>
            </a:prstGeom>
            <a:solidFill>
              <a:srgbClr val="FFFFFF">
                <a:alpha val="90000"/>
                <a:hueOff val="0"/>
                <a:satOff val="0"/>
                <a:lumOff val="0"/>
                <a:alphaOff val="0"/>
              </a:srgbClr>
            </a:solidFill>
            <a:ln w="12700" cap="flat" cmpd="sng" algn="ctr">
              <a:solidFill>
                <a:srgbClr val="44546A"/>
              </a:solidFill>
              <a:prstDash val="solid"/>
              <a:miter lim="800000"/>
            </a:ln>
            <a:effectLst/>
          </p:spPr>
          <p:txBody>
            <a:bodyPr anchor="ctr"/>
            <a:lstStyle/>
            <a:p>
              <a:pPr algn="ctr" defTabSz="457017">
                <a:defRPr/>
              </a:pPr>
              <a:endParaRPr sz="1799" kern="0">
                <a:solidFill>
                  <a:srgbClr val="000000">
                    <a:hueOff val="0"/>
                    <a:satOff val="0"/>
                    <a:lumOff val="0"/>
                    <a:alphaOff val="0"/>
                  </a:srgbClr>
                </a:solidFill>
                <a:latin typeface="Calibri" panose="020F0502020204030204"/>
              </a:endParaRPr>
            </a:p>
          </p:txBody>
        </p:sp>
        <p:sp>
          <p:nvSpPr>
            <p:cNvPr id="67" name="Freeform: Shape 15">
              <a:extLst>
                <a:ext uri="{FF2B5EF4-FFF2-40B4-BE49-F238E27FC236}">
                  <a16:creationId xmlns:a16="http://schemas.microsoft.com/office/drawing/2014/main" id="{B8143060-6013-4B78-813F-92365A8CE62E}"/>
                </a:ext>
              </a:extLst>
            </p:cNvPr>
            <p:cNvSpPr>
              <a:spLocks/>
            </p:cNvSpPr>
            <p:nvPr/>
          </p:nvSpPr>
          <p:spPr bwMode="auto">
            <a:xfrm>
              <a:off x="3848073" y="3199335"/>
              <a:ext cx="443471" cy="248513"/>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rgbClr val="44546A"/>
            </a:solidFill>
            <a:ln>
              <a:noFill/>
            </a:ln>
          </p:spPr>
          <p:txBody>
            <a:bodyPr anchor="ctr"/>
            <a:lstStyle/>
            <a:p>
              <a:pPr algn="ctr" defTabSz="457017">
                <a:defRPr/>
              </a:pPr>
              <a:endParaRPr sz="1799" kern="0">
                <a:solidFill>
                  <a:srgbClr val="000000"/>
                </a:solidFill>
                <a:latin typeface="Calibri" panose="020F0502020204030204"/>
              </a:endParaRPr>
            </a:p>
          </p:txBody>
        </p:sp>
      </p:grpSp>
      <p:grpSp>
        <p:nvGrpSpPr>
          <p:cNvPr id="68" name="组合 67">
            <a:extLst>
              <a:ext uri="{FF2B5EF4-FFF2-40B4-BE49-F238E27FC236}">
                <a16:creationId xmlns:a16="http://schemas.microsoft.com/office/drawing/2014/main" id="{977E4975-6B3B-4DB6-BB98-67B276BDD881}"/>
              </a:ext>
            </a:extLst>
          </p:cNvPr>
          <p:cNvGrpSpPr/>
          <p:nvPr/>
        </p:nvGrpSpPr>
        <p:grpSpPr>
          <a:xfrm>
            <a:off x="8378051" y="2250567"/>
            <a:ext cx="1440244" cy="1241741"/>
            <a:chOff x="2669399" y="1410621"/>
            <a:chExt cx="1035839" cy="893074"/>
          </a:xfrm>
        </p:grpSpPr>
        <p:sp>
          <p:nvSpPr>
            <p:cNvPr id="69" name="Hexagon 9">
              <a:extLst>
                <a:ext uri="{FF2B5EF4-FFF2-40B4-BE49-F238E27FC236}">
                  <a16:creationId xmlns:a16="http://schemas.microsoft.com/office/drawing/2014/main" id="{89C90332-E681-48CF-9BCD-5A3AACBB8E74}"/>
                </a:ext>
              </a:extLst>
            </p:cNvPr>
            <p:cNvSpPr/>
            <p:nvPr/>
          </p:nvSpPr>
          <p:spPr>
            <a:xfrm>
              <a:off x="2669399" y="1410621"/>
              <a:ext cx="1035839" cy="893074"/>
            </a:xfrm>
            <a:prstGeom prst="hexagon">
              <a:avLst>
                <a:gd name="adj" fmla="val 25000"/>
                <a:gd name="vf" fmla="val 115470"/>
              </a:avLst>
            </a:prstGeom>
            <a:solidFill>
              <a:srgbClr val="FFFFFF">
                <a:alpha val="90000"/>
                <a:hueOff val="0"/>
                <a:satOff val="0"/>
                <a:lumOff val="0"/>
                <a:alphaOff val="0"/>
              </a:srgbClr>
            </a:solidFill>
            <a:ln w="12700" cap="flat" cmpd="sng" algn="ctr">
              <a:solidFill>
                <a:srgbClr val="44546A"/>
              </a:solidFill>
              <a:prstDash val="solid"/>
              <a:miter lim="800000"/>
            </a:ln>
            <a:effectLst/>
          </p:spPr>
          <p:txBody>
            <a:bodyPr anchor="ctr"/>
            <a:lstStyle/>
            <a:p>
              <a:pPr algn="ctr" defTabSz="457017">
                <a:defRPr/>
              </a:pPr>
              <a:endParaRPr sz="1799" kern="0">
                <a:solidFill>
                  <a:srgbClr val="000000">
                    <a:hueOff val="0"/>
                    <a:satOff val="0"/>
                    <a:lumOff val="0"/>
                    <a:alphaOff val="0"/>
                  </a:srgbClr>
                </a:solidFill>
                <a:latin typeface="Calibri" panose="020F0502020204030204"/>
              </a:endParaRPr>
            </a:p>
          </p:txBody>
        </p:sp>
        <p:sp>
          <p:nvSpPr>
            <p:cNvPr id="70" name="Freeform: Shape 16">
              <a:extLst>
                <a:ext uri="{FF2B5EF4-FFF2-40B4-BE49-F238E27FC236}">
                  <a16:creationId xmlns:a16="http://schemas.microsoft.com/office/drawing/2014/main" id="{C2702729-6C17-404F-9B8C-138BC47F213D}"/>
                </a:ext>
              </a:extLst>
            </p:cNvPr>
            <p:cNvSpPr>
              <a:spLocks/>
            </p:cNvSpPr>
            <p:nvPr/>
          </p:nvSpPr>
          <p:spPr bwMode="auto">
            <a:xfrm>
              <a:off x="3041793" y="1714911"/>
              <a:ext cx="284874" cy="28449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778495"/>
            </a:solidFill>
            <a:ln>
              <a:noFill/>
            </a:ln>
          </p:spPr>
          <p:txBody>
            <a:bodyPr anchor="ctr"/>
            <a:lstStyle/>
            <a:p>
              <a:pPr algn="ctr" defTabSz="457017">
                <a:defRPr/>
              </a:pPr>
              <a:endParaRPr sz="1799" kern="0">
                <a:solidFill>
                  <a:srgbClr val="000000"/>
                </a:solidFill>
                <a:latin typeface="Calibri" panose="020F0502020204030204"/>
              </a:endParaRPr>
            </a:p>
          </p:txBody>
        </p:sp>
      </p:grpSp>
      <p:grpSp>
        <p:nvGrpSpPr>
          <p:cNvPr id="71" name="组合 70">
            <a:extLst>
              <a:ext uri="{FF2B5EF4-FFF2-40B4-BE49-F238E27FC236}">
                <a16:creationId xmlns:a16="http://schemas.microsoft.com/office/drawing/2014/main" id="{F290385C-18AA-49A9-AE50-9E3541F199A2}"/>
              </a:ext>
            </a:extLst>
          </p:cNvPr>
          <p:cNvGrpSpPr/>
          <p:nvPr/>
        </p:nvGrpSpPr>
        <p:grpSpPr>
          <a:xfrm>
            <a:off x="7163098" y="2916573"/>
            <a:ext cx="1440244" cy="1241741"/>
            <a:chOff x="1786908" y="1898567"/>
            <a:chExt cx="1035839" cy="893074"/>
          </a:xfrm>
        </p:grpSpPr>
        <p:sp>
          <p:nvSpPr>
            <p:cNvPr id="72" name="Freeform: Shape 8">
              <a:extLst>
                <a:ext uri="{FF2B5EF4-FFF2-40B4-BE49-F238E27FC236}">
                  <a16:creationId xmlns:a16="http://schemas.microsoft.com/office/drawing/2014/main" id="{B7E514E3-7D78-4658-B403-26C80383470E}"/>
                </a:ext>
              </a:extLst>
            </p:cNvPr>
            <p:cNvSpPr/>
            <p:nvPr/>
          </p:nvSpPr>
          <p:spPr>
            <a:xfrm>
              <a:off x="1786908" y="1898567"/>
              <a:ext cx="1035839" cy="893074"/>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F38558"/>
            </a:solidFill>
            <a:ln w="12700" cap="flat" cmpd="sng" algn="ctr">
              <a:noFill/>
              <a:prstDash val="solid"/>
              <a:miter lim="800000"/>
            </a:ln>
            <a:effectLst/>
          </p:spPr>
          <p:txBody>
            <a:bodyPr spcFirstLastPara="0" vert="horz" wrap="none" lIns="0" tIns="0" rIns="0" bIns="0" anchor="ctr" anchorCtr="1">
              <a:normAutofit/>
            </a:bodyPr>
            <a:lstStyle/>
            <a:p>
              <a:pPr algn="ctr" defTabSz="457017">
                <a:defRPr/>
              </a:pPr>
              <a:endParaRPr lang="zh-CN" altLang="en-US" sz="1200" b="1" kern="0" dirty="0">
                <a:solidFill>
                  <a:srgbClr val="FFFFFF"/>
                </a:solidFill>
                <a:latin typeface="Calibri" panose="020F0502020204030204"/>
                <a:ea typeface="等线" panose="02010600030101010101" pitchFamily="2" charset="-122"/>
              </a:endParaRPr>
            </a:p>
          </p:txBody>
        </p:sp>
        <p:sp>
          <p:nvSpPr>
            <p:cNvPr id="73" name="文本框 72">
              <a:extLst>
                <a:ext uri="{FF2B5EF4-FFF2-40B4-BE49-F238E27FC236}">
                  <a16:creationId xmlns:a16="http://schemas.microsoft.com/office/drawing/2014/main" id="{6E864224-C46F-4C80-95C3-D65CC4F477F1}"/>
                </a:ext>
              </a:extLst>
            </p:cNvPr>
            <p:cNvSpPr txBox="1"/>
            <p:nvPr/>
          </p:nvSpPr>
          <p:spPr>
            <a:xfrm>
              <a:off x="1860633" y="1995845"/>
              <a:ext cx="885440" cy="707886"/>
            </a:xfrm>
            <a:prstGeom prst="rect">
              <a:avLst/>
            </a:prstGeom>
            <a:noFill/>
          </p:spPr>
          <p:txBody>
            <a:bodyPr wrap="square" rtlCol="0" anchor="ctr">
              <a:spAutoFit/>
            </a:bodyPr>
            <a:lstStyle/>
            <a:p>
              <a:pPr algn="ctr" defTabSz="457017">
                <a:defRPr/>
              </a:pPr>
              <a:r>
                <a:rPr lang="zh-CN" altLang="en-US" sz="1999" b="1" kern="0" dirty="0">
                  <a:solidFill>
                    <a:srgbClr val="FFFFFF"/>
                  </a:solidFill>
                  <a:latin typeface="微软雅黑" panose="020B0503020204020204" pitchFamily="34" charset="-122"/>
                  <a:ea typeface="微软雅黑" panose="020B0503020204020204" pitchFamily="34" charset="-122"/>
                </a:rPr>
                <a:t>组织</a:t>
              </a:r>
              <a:endParaRPr lang="en-US" altLang="zh-CN" sz="1999" b="1" kern="0" dirty="0">
                <a:solidFill>
                  <a:srgbClr val="FFFFFF"/>
                </a:solidFill>
                <a:latin typeface="微软雅黑" panose="020B0503020204020204" pitchFamily="34" charset="-122"/>
                <a:ea typeface="微软雅黑" panose="020B0503020204020204" pitchFamily="34" charset="-122"/>
              </a:endParaRPr>
            </a:p>
            <a:p>
              <a:pPr algn="ctr" defTabSz="457017">
                <a:defRPr/>
              </a:pPr>
              <a:r>
                <a:rPr lang="zh-CN" altLang="en-US" sz="1999" b="1" kern="0" dirty="0">
                  <a:solidFill>
                    <a:srgbClr val="FFFFFF"/>
                  </a:solidFill>
                  <a:latin typeface="微软雅黑" panose="020B0503020204020204" pitchFamily="34" charset="-122"/>
                  <a:ea typeface="微软雅黑" panose="020B0503020204020204" pitchFamily="34" charset="-122"/>
                </a:rPr>
                <a:t>机构</a:t>
              </a:r>
            </a:p>
          </p:txBody>
        </p:sp>
      </p:grpSp>
      <p:grpSp>
        <p:nvGrpSpPr>
          <p:cNvPr id="74" name="组合 73">
            <a:extLst>
              <a:ext uri="{FF2B5EF4-FFF2-40B4-BE49-F238E27FC236}">
                <a16:creationId xmlns:a16="http://schemas.microsoft.com/office/drawing/2014/main" id="{D143960B-29F0-4F3D-88AA-BEED1D0DCB58}"/>
              </a:ext>
            </a:extLst>
          </p:cNvPr>
          <p:cNvGrpSpPr/>
          <p:nvPr/>
        </p:nvGrpSpPr>
        <p:grpSpPr>
          <a:xfrm>
            <a:off x="7175662" y="4218059"/>
            <a:ext cx="1633489" cy="1241741"/>
            <a:chOff x="1786908" y="2877055"/>
            <a:chExt cx="1174823" cy="893074"/>
          </a:xfrm>
        </p:grpSpPr>
        <p:sp>
          <p:nvSpPr>
            <p:cNvPr id="75" name="Freeform: Shape 4">
              <a:extLst>
                <a:ext uri="{FF2B5EF4-FFF2-40B4-BE49-F238E27FC236}">
                  <a16:creationId xmlns:a16="http://schemas.microsoft.com/office/drawing/2014/main" id="{28D97629-69ED-4DE2-9880-9015CC0A17AE}"/>
                </a:ext>
              </a:extLst>
            </p:cNvPr>
            <p:cNvSpPr/>
            <p:nvPr/>
          </p:nvSpPr>
          <p:spPr>
            <a:xfrm>
              <a:off x="1786908" y="2877055"/>
              <a:ext cx="1035839" cy="893074"/>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5A6C90">
                <a:hueOff val="0"/>
                <a:satOff val="0"/>
                <a:lumOff val="0"/>
                <a:alphaOff val="0"/>
              </a:srgbClr>
            </a:solidFill>
            <a:ln w="12700" cap="flat" cmpd="sng" algn="ctr">
              <a:noFill/>
              <a:prstDash val="solid"/>
              <a:miter lim="800000"/>
            </a:ln>
            <a:effectLst/>
          </p:spPr>
          <p:txBody>
            <a:bodyPr spcFirstLastPara="0" vert="horz" wrap="none" lIns="172439" tIns="181680" rIns="172439" bIns="181680" anchor="ctr" anchorCtr="0">
              <a:normAutofit/>
            </a:bodyPr>
            <a:lstStyle/>
            <a:p>
              <a:pPr algn="r" defTabSz="457017">
                <a:defRPr/>
              </a:pPr>
              <a:endParaRPr lang="zh-CN" altLang="en-US" sz="1200" b="1" kern="0" dirty="0">
                <a:solidFill>
                  <a:srgbClr val="FFFFFF"/>
                </a:solidFill>
                <a:latin typeface="Calibri" panose="020F0502020204030204"/>
                <a:ea typeface="等线" panose="02010600030101010101" pitchFamily="2" charset="-122"/>
              </a:endParaRPr>
            </a:p>
          </p:txBody>
        </p:sp>
        <p:sp>
          <p:nvSpPr>
            <p:cNvPr id="76" name="文本框 75">
              <a:extLst>
                <a:ext uri="{FF2B5EF4-FFF2-40B4-BE49-F238E27FC236}">
                  <a16:creationId xmlns:a16="http://schemas.microsoft.com/office/drawing/2014/main" id="{234C24CE-17A1-47E0-905E-9A0B178B7774}"/>
                </a:ext>
              </a:extLst>
            </p:cNvPr>
            <p:cNvSpPr txBox="1"/>
            <p:nvPr/>
          </p:nvSpPr>
          <p:spPr>
            <a:xfrm>
              <a:off x="2076291" y="3069124"/>
              <a:ext cx="885440" cy="508935"/>
            </a:xfrm>
            <a:prstGeom prst="rect">
              <a:avLst/>
            </a:prstGeom>
            <a:noFill/>
          </p:spPr>
          <p:txBody>
            <a:bodyPr wrap="square" rtlCol="0">
              <a:spAutoFit/>
            </a:bodyPr>
            <a:lstStyle/>
            <a:p>
              <a:pPr defTabSz="457017">
                <a:defRPr/>
              </a:pPr>
              <a:r>
                <a:rPr lang="zh-CN" altLang="en-US" sz="1999" b="1" kern="0" dirty="0">
                  <a:solidFill>
                    <a:srgbClr val="FFFFFF"/>
                  </a:solidFill>
                  <a:latin typeface="微软雅黑" panose="020B0503020204020204" pitchFamily="34" charset="-122"/>
                  <a:ea typeface="微软雅黑" panose="020B0503020204020204" pitchFamily="34" charset="-122"/>
                </a:rPr>
                <a:t>规章</a:t>
              </a:r>
              <a:endParaRPr lang="en-US" altLang="zh-CN" sz="1999" b="1" kern="0" dirty="0">
                <a:solidFill>
                  <a:srgbClr val="FFFFFF"/>
                </a:solidFill>
                <a:latin typeface="微软雅黑" panose="020B0503020204020204" pitchFamily="34" charset="-122"/>
                <a:ea typeface="微软雅黑" panose="020B0503020204020204" pitchFamily="34" charset="-122"/>
              </a:endParaRPr>
            </a:p>
            <a:p>
              <a:pPr defTabSz="457017">
                <a:defRPr/>
              </a:pPr>
              <a:r>
                <a:rPr lang="zh-CN" altLang="en-US" sz="1999" b="1" kern="0" dirty="0">
                  <a:solidFill>
                    <a:srgbClr val="FFFFFF"/>
                  </a:solidFill>
                  <a:latin typeface="微软雅黑" panose="020B0503020204020204" pitchFamily="34" charset="-122"/>
                  <a:ea typeface="微软雅黑" panose="020B0503020204020204" pitchFamily="34" charset="-122"/>
                </a:rPr>
                <a:t>制度</a:t>
              </a:r>
            </a:p>
          </p:txBody>
        </p:sp>
      </p:grpSp>
      <p:grpSp>
        <p:nvGrpSpPr>
          <p:cNvPr id="77" name="组合 76">
            <a:extLst>
              <a:ext uri="{FF2B5EF4-FFF2-40B4-BE49-F238E27FC236}">
                <a16:creationId xmlns:a16="http://schemas.microsoft.com/office/drawing/2014/main" id="{0AAC37A1-6352-4B9A-93ED-A1B4AC14F403}"/>
              </a:ext>
            </a:extLst>
          </p:cNvPr>
          <p:cNvGrpSpPr/>
          <p:nvPr/>
        </p:nvGrpSpPr>
        <p:grpSpPr>
          <a:xfrm>
            <a:off x="8378051" y="3576411"/>
            <a:ext cx="1576502" cy="1241741"/>
            <a:chOff x="2669399" y="2386749"/>
            <a:chExt cx="1133837" cy="893074"/>
          </a:xfrm>
        </p:grpSpPr>
        <p:sp>
          <p:nvSpPr>
            <p:cNvPr id="78" name="Freeform: Shape 6">
              <a:extLst>
                <a:ext uri="{FF2B5EF4-FFF2-40B4-BE49-F238E27FC236}">
                  <a16:creationId xmlns:a16="http://schemas.microsoft.com/office/drawing/2014/main" id="{AAD665A2-7A9E-483E-B23A-93EC1969CB2F}"/>
                </a:ext>
              </a:extLst>
            </p:cNvPr>
            <p:cNvSpPr/>
            <p:nvPr/>
          </p:nvSpPr>
          <p:spPr>
            <a:xfrm>
              <a:off x="2669399" y="2386749"/>
              <a:ext cx="1035839" cy="893074"/>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778495">
                <a:lumMod val="100000"/>
              </a:srgbClr>
            </a:solidFill>
            <a:ln w="12700" cap="flat" cmpd="sng" algn="ctr">
              <a:noFill/>
              <a:prstDash val="solid"/>
              <a:miter lim="800000"/>
            </a:ln>
            <a:effectLst/>
          </p:spPr>
          <p:txBody>
            <a:bodyPr spcFirstLastPara="0" vert="horz" wrap="none" lIns="172439" tIns="181680" rIns="172439" bIns="181680" anchor="ctr" anchorCtr="0">
              <a:normAutofit/>
            </a:bodyPr>
            <a:lstStyle/>
            <a:p>
              <a:pPr algn="r" defTabSz="457017">
                <a:defRPr/>
              </a:pPr>
              <a:endParaRPr lang="zh-CN" altLang="en-US" sz="1200" b="1" kern="0" dirty="0">
                <a:solidFill>
                  <a:srgbClr val="FFFFFF"/>
                </a:solidFill>
                <a:latin typeface="Calibri" panose="020F0502020204030204"/>
                <a:ea typeface="等线" panose="02010600030101010101" pitchFamily="2" charset="-122"/>
              </a:endParaRPr>
            </a:p>
          </p:txBody>
        </p:sp>
        <p:sp>
          <p:nvSpPr>
            <p:cNvPr id="79" name="文本框 78">
              <a:extLst>
                <a:ext uri="{FF2B5EF4-FFF2-40B4-BE49-F238E27FC236}">
                  <a16:creationId xmlns:a16="http://schemas.microsoft.com/office/drawing/2014/main" id="{A2A6D1B4-256A-41DF-B82A-A61E47E4C220}"/>
                </a:ext>
              </a:extLst>
            </p:cNvPr>
            <p:cNvSpPr txBox="1"/>
            <p:nvPr/>
          </p:nvSpPr>
          <p:spPr>
            <a:xfrm>
              <a:off x="2917796" y="2616884"/>
              <a:ext cx="885440" cy="508935"/>
            </a:xfrm>
            <a:prstGeom prst="rect">
              <a:avLst/>
            </a:prstGeom>
            <a:noFill/>
          </p:spPr>
          <p:txBody>
            <a:bodyPr wrap="square" rtlCol="0">
              <a:spAutoFit/>
            </a:bodyPr>
            <a:lstStyle/>
            <a:p>
              <a:pPr defTabSz="457017">
                <a:defRPr/>
              </a:pPr>
              <a:r>
                <a:rPr lang="zh-CN" altLang="en-US" sz="1999" b="1" kern="0" dirty="0">
                  <a:solidFill>
                    <a:srgbClr val="FFFFFF"/>
                  </a:solidFill>
                  <a:latin typeface="微软雅黑" panose="020B0503020204020204" pitchFamily="34" charset="-122"/>
                  <a:ea typeface="微软雅黑" panose="020B0503020204020204" pitchFamily="34" charset="-122"/>
                </a:rPr>
                <a:t>岗位</a:t>
              </a:r>
              <a:endParaRPr lang="en-US" altLang="zh-CN" sz="1999" b="1" kern="0" dirty="0">
                <a:solidFill>
                  <a:srgbClr val="FFFFFF"/>
                </a:solidFill>
                <a:latin typeface="微软雅黑" panose="020B0503020204020204" pitchFamily="34" charset="-122"/>
                <a:ea typeface="微软雅黑" panose="020B0503020204020204" pitchFamily="34" charset="-122"/>
              </a:endParaRPr>
            </a:p>
            <a:p>
              <a:pPr defTabSz="457017">
                <a:defRPr/>
              </a:pPr>
              <a:r>
                <a:rPr lang="zh-CN" altLang="en-US" sz="1999" b="1" kern="0" dirty="0">
                  <a:solidFill>
                    <a:srgbClr val="FFFFFF"/>
                  </a:solidFill>
                  <a:latin typeface="微软雅黑" panose="020B0503020204020204" pitchFamily="34" charset="-122"/>
                  <a:ea typeface="微软雅黑" panose="020B0503020204020204" pitchFamily="34" charset="-122"/>
                </a:rPr>
                <a:t>设置</a:t>
              </a:r>
            </a:p>
          </p:txBody>
        </p:sp>
      </p:grpSp>
      <p:grpSp>
        <p:nvGrpSpPr>
          <p:cNvPr id="80" name="组合 79">
            <a:extLst>
              <a:ext uri="{FF2B5EF4-FFF2-40B4-BE49-F238E27FC236}">
                <a16:creationId xmlns:a16="http://schemas.microsoft.com/office/drawing/2014/main" id="{EA92CB80-B67A-4D4C-B109-AC779E561D5B}"/>
              </a:ext>
            </a:extLst>
          </p:cNvPr>
          <p:cNvGrpSpPr/>
          <p:nvPr/>
        </p:nvGrpSpPr>
        <p:grpSpPr>
          <a:xfrm>
            <a:off x="8364352" y="4869023"/>
            <a:ext cx="1440244" cy="1241741"/>
            <a:chOff x="1786908" y="1898567"/>
            <a:chExt cx="1035839" cy="893074"/>
          </a:xfrm>
        </p:grpSpPr>
        <p:sp>
          <p:nvSpPr>
            <p:cNvPr id="81" name="Freeform: Shape 8">
              <a:extLst>
                <a:ext uri="{FF2B5EF4-FFF2-40B4-BE49-F238E27FC236}">
                  <a16:creationId xmlns:a16="http://schemas.microsoft.com/office/drawing/2014/main" id="{1144794F-44E6-4652-BD97-D3953FC10152}"/>
                </a:ext>
              </a:extLst>
            </p:cNvPr>
            <p:cNvSpPr/>
            <p:nvPr/>
          </p:nvSpPr>
          <p:spPr>
            <a:xfrm>
              <a:off x="1786908" y="1898567"/>
              <a:ext cx="1035839" cy="893074"/>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F38558"/>
            </a:solidFill>
            <a:ln w="12700" cap="flat" cmpd="sng" algn="ctr">
              <a:noFill/>
              <a:prstDash val="solid"/>
              <a:miter lim="800000"/>
            </a:ln>
            <a:effectLst/>
          </p:spPr>
          <p:txBody>
            <a:bodyPr spcFirstLastPara="0" vert="horz" wrap="none" lIns="0" tIns="0" rIns="0" bIns="0" anchor="ctr" anchorCtr="1">
              <a:normAutofit/>
            </a:bodyPr>
            <a:lstStyle/>
            <a:p>
              <a:pPr algn="ctr" defTabSz="457017">
                <a:defRPr/>
              </a:pPr>
              <a:endParaRPr lang="zh-CN" altLang="en-US" sz="1200" b="1" kern="0" dirty="0">
                <a:solidFill>
                  <a:srgbClr val="FFFFFF"/>
                </a:solidFill>
                <a:latin typeface="Calibri" panose="020F0502020204030204"/>
                <a:ea typeface="等线" panose="02010600030101010101" pitchFamily="2" charset="-122"/>
              </a:endParaRPr>
            </a:p>
          </p:txBody>
        </p:sp>
        <p:sp>
          <p:nvSpPr>
            <p:cNvPr id="82" name="文本框 81">
              <a:extLst>
                <a:ext uri="{FF2B5EF4-FFF2-40B4-BE49-F238E27FC236}">
                  <a16:creationId xmlns:a16="http://schemas.microsoft.com/office/drawing/2014/main" id="{BD45CC33-0213-4AAF-A114-DA3D9EE01D64}"/>
                </a:ext>
              </a:extLst>
            </p:cNvPr>
            <p:cNvSpPr txBox="1"/>
            <p:nvPr/>
          </p:nvSpPr>
          <p:spPr>
            <a:xfrm>
              <a:off x="1860633" y="2095320"/>
              <a:ext cx="885440" cy="508935"/>
            </a:xfrm>
            <a:prstGeom prst="rect">
              <a:avLst/>
            </a:prstGeom>
            <a:noFill/>
          </p:spPr>
          <p:txBody>
            <a:bodyPr wrap="square" rtlCol="0" anchor="ctr">
              <a:spAutoFit/>
            </a:bodyPr>
            <a:lstStyle/>
            <a:p>
              <a:pPr algn="ctr" defTabSz="457017">
                <a:defRPr/>
              </a:pPr>
              <a:r>
                <a:rPr lang="zh-CN" altLang="en-US" sz="1999" b="1" kern="0" dirty="0">
                  <a:solidFill>
                    <a:srgbClr val="FFFFFF"/>
                  </a:solidFill>
                  <a:latin typeface="微软雅黑" panose="020B0503020204020204" pitchFamily="34" charset="-122"/>
                  <a:ea typeface="微软雅黑" panose="020B0503020204020204" pitchFamily="34" charset="-122"/>
                </a:rPr>
                <a:t>业务</a:t>
              </a:r>
              <a:endParaRPr lang="en-US" altLang="zh-CN" sz="1999" b="1" kern="0" dirty="0">
                <a:solidFill>
                  <a:srgbClr val="FFFFFF"/>
                </a:solidFill>
                <a:latin typeface="微软雅黑" panose="020B0503020204020204" pitchFamily="34" charset="-122"/>
                <a:ea typeface="微软雅黑" panose="020B0503020204020204" pitchFamily="34" charset="-122"/>
              </a:endParaRPr>
            </a:p>
            <a:p>
              <a:pPr algn="ctr" defTabSz="457017">
                <a:defRPr/>
              </a:pPr>
              <a:r>
                <a:rPr lang="zh-CN" altLang="en-US" sz="1999" b="1" kern="0" dirty="0">
                  <a:solidFill>
                    <a:srgbClr val="FFFFFF"/>
                  </a:solidFill>
                  <a:latin typeface="微软雅黑" panose="020B0503020204020204" pitchFamily="34" charset="-122"/>
                  <a:ea typeface="微软雅黑" panose="020B0503020204020204" pitchFamily="34" charset="-122"/>
                </a:rPr>
                <a:t>流程</a:t>
              </a:r>
            </a:p>
          </p:txBody>
        </p:sp>
      </p:grpSp>
      <p:pic>
        <p:nvPicPr>
          <p:cNvPr id="36" name="Picture 6" descr="http://down.tutu001.com/d/file/20120320/60beacd94aec5ead406c464464_560.jpg">
            <a:extLst>
              <a:ext uri="{FF2B5EF4-FFF2-40B4-BE49-F238E27FC236}">
                <a16:creationId xmlns:a16="http://schemas.microsoft.com/office/drawing/2014/main" id="{8E24D990-3001-4C89-BD76-A523019560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11">
            <a:extLst>
              <a:ext uri="{FF2B5EF4-FFF2-40B4-BE49-F238E27FC236}">
                <a16:creationId xmlns:a16="http://schemas.microsoft.com/office/drawing/2014/main" id="{CD16D386-DEDD-4AD6-A992-3E69D7DA7013}"/>
              </a:ext>
            </a:extLst>
          </p:cNvPr>
          <p:cNvSpPr txBox="1"/>
          <p:nvPr/>
        </p:nvSpPr>
        <p:spPr>
          <a:xfrm>
            <a:off x="419101" y="293241"/>
            <a:ext cx="588010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三、</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诊改工作的实施</a:t>
            </a:r>
            <a:endParaRPr lang="zh-CN" altLang="en-US" sz="32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974471111"/>
      </p:ext>
    </p:extLst>
  </p:cSld>
  <p:clrMapOvr>
    <a:masterClrMapping/>
  </p:clrMapOvr>
  <mc:AlternateContent xmlns:mc="http://schemas.openxmlformats.org/markup-compatibility/2006" xmlns:p14="http://schemas.microsoft.com/office/powerpoint/2010/main">
    <mc:Choice Requires="p14">
      <p:transition spd="med" p14:dur="700" advTm="6399">
        <p:fade/>
      </p:transition>
    </mc:Choice>
    <mc:Fallback xmlns="">
      <p:transition spd="med" advTm="63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up)">
                                      <p:cBhvr>
                                        <p:cTn id="24" dur="500"/>
                                        <p:tgtEl>
                                          <p:spTgt spid="60"/>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randombar(horizontal)">
                                      <p:cBhvr>
                                        <p:cTn id="28" dur="500"/>
                                        <p:tgtEl>
                                          <p:spTgt spid="48"/>
                                        </p:tgtEl>
                                      </p:cBhvr>
                                    </p:animEffect>
                                  </p:childTnLst>
                                </p:cTn>
                              </p:par>
                              <p:par>
                                <p:cTn id="29" presetID="14" presetClass="entr" presetSubtype="10" fill="hold" nodeType="withEffect">
                                  <p:stCondLst>
                                    <p:cond delay="250"/>
                                  </p:stCondLst>
                                  <p:childTnLst>
                                    <p:set>
                                      <p:cBhvr>
                                        <p:cTn id="30" dur="1" fill="hold">
                                          <p:stCondLst>
                                            <p:cond delay="0"/>
                                          </p:stCondLst>
                                        </p:cTn>
                                        <p:tgtEl>
                                          <p:spTgt spid="71"/>
                                        </p:tgtEl>
                                        <p:attrNameLst>
                                          <p:attrName>style.visibility</p:attrName>
                                        </p:attrNameLst>
                                      </p:cBhvr>
                                      <p:to>
                                        <p:strVal val="visible"/>
                                      </p:to>
                                    </p:set>
                                    <p:animEffect transition="in" filter="randombar(horizontal)">
                                      <p:cBhvr>
                                        <p:cTn id="31" dur="500"/>
                                        <p:tgtEl>
                                          <p:spTgt spid="71"/>
                                        </p:tgtEl>
                                      </p:cBhvr>
                                    </p:animEffect>
                                  </p:childTnLst>
                                </p:cTn>
                              </p:par>
                              <p:par>
                                <p:cTn id="32" presetID="14" presetClass="entr" presetSubtype="10" fill="hold" nodeType="withEffect">
                                  <p:stCondLst>
                                    <p:cond delay="500"/>
                                  </p:stCondLst>
                                  <p:childTnLst>
                                    <p:set>
                                      <p:cBhvr>
                                        <p:cTn id="33" dur="1" fill="hold">
                                          <p:stCondLst>
                                            <p:cond delay="0"/>
                                          </p:stCondLst>
                                        </p:cTn>
                                        <p:tgtEl>
                                          <p:spTgt spid="74"/>
                                        </p:tgtEl>
                                        <p:attrNameLst>
                                          <p:attrName>style.visibility</p:attrName>
                                        </p:attrNameLst>
                                      </p:cBhvr>
                                      <p:to>
                                        <p:strVal val="visible"/>
                                      </p:to>
                                    </p:set>
                                    <p:animEffect transition="in" filter="randombar(horizontal)">
                                      <p:cBhvr>
                                        <p:cTn id="34" dur="500"/>
                                        <p:tgtEl>
                                          <p:spTgt spid="74"/>
                                        </p:tgtEl>
                                      </p:cBhvr>
                                    </p:animEffect>
                                  </p:childTnLst>
                                </p:cTn>
                              </p:par>
                              <p:par>
                                <p:cTn id="35" presetID="14" presetClass="entr" presetSubtype="10" fill="hold" nodeType="withEffect">
                                  <p:stCondLst>
                                    <p:cond delay="750"/>
                                  </p:stCondLst>
                                  <p:childTnLst>
                                    <p:set>
                                      <p:cBhvr>
                                        <p:cTn id="36" dur="1" fill="hold">
                                          <p:stCondLst>
                                            <p:cond delay="0"/>
                                          </p:stCondLst>
                                        </p:cTn>
                                        <p:tgtEl>
                                          <p:spTgt spid="77"/>
                                        </p:tgtEl>
                                        <p:attrNameLst>
                                          <p:attrName>style.visibility</p:attrName>
                                        </p:attrNameLst>
                                      </p:cBhvr>
                                      <p:to>
                                        <p:strVal val="visible"/>
                                      </p:to>
                                    </p:set>
                                    <p:animEffect transition="in" filter="randombar(horizontal)">
                                      <p:cBhvr>
                                        <p:cTn id="37" dur="500"/>
                                        <p:tgtEl>
                                          <p:spTgt spid="77"/>
                                        </p:tgtEl>
                                      </p:cBhvr>
                                    </p:animEffect>
                                  </p:childTnLst>
                                </p:cTn>
                              </p:par>
                              <p:par>
                                <p:cTn id="38" presetID="14" presetClass="entr" presetSubtype="10" fill="hold" nodeType="withEffect">
                                  <p:stCondLst>
                                    <p:cond delay="1000"/>
                                  </p:stCondLst>
                                  <p:childTnLst>
                                    <p:set>
                                      <p:cBhvr>
                                        <p:cTn id="39" dur="1" fill="hold">
                                          <p:stCondLst>
                                            <p:cond delay="0"/>
                                          </p:stCondLst>
                                        </p:cTn>
                                        <p:tgtEl>
                                          <p:spTgt spid="68"/>
                                        </p:tgtEl>
                                        <p:attrNameLst>
                                          <p:attrName>style.visibility</p:attrName>
                                        </p:attrNameLst>
                                      </p:cBhvr>
                                      <p:to>
                                        <p:strVal val="visible"/>
                                      </p:to>
                                    </p:set>
                                    <p:animEffect transition="in" filter="randombar(horizontal)">
                                      <p:cBhvr>
                                        <p:cTn id="40" dur="500"/>
                                        <p:tgtEl>
                                          <p:spTgt spid="68"/>
                                        </p:tgtEl>
                                      </p:cBhvr>
                                    </p:animEffect>
                                  </p:childTnLst>
                                </p:cTn>
                              </p:par>
                              <p:par>
                                <p:cTn id="41" presetID="14" presetClass="entr" presetSubtype="10" fill="hold" nodeType="withEffect">
                                  <p:stCondLst>
                                    <p:cond delay="1250"/>
                                  </p:stCondLst>
                                  <p:childTnLst>
                                    <p:set>
                                      <p:cBhvr>
                                        <p:cTn id="42" dur="1" fill="hold">
                                          <p:stCondLst>
                                            <p:cond delay="0"/>
                                          </p:stCondLst>
                                        </p:cTn>
                                        <p:tgtEl>
                                          <p:spTgt spid="51"/>
                                        </p:tgtEl>
                                        <p:attrNameLst>
                                          <p:attrName>style.visibility</p:attrName>
                                        </p:attrNameLst>
                                      </p:cBhvr>
                                      <p:to>
                                        <p:strVal val="visible"/>
                                      </p:to>
                                    </p:set>
                                    <p:animEffect transition="in" filter="randombar(horizontal)">
                                      <p:cBhvr>
                                        <p:cTn id="43" dur="500"/>
                                        <p:tgtEl>
                                          <p:spTgt spid="51"/>
                                        </p:tgtEl>
                                      </p:cBhvr>
                                    </p:animEffect>
                                  </p:childTnLst>
                                </p:cTn>
                              </p:par>
                              <p:par>
                                <p:cTn id="44" presetID="14" presetClass="entr" presetSubtype="10" fill="hold" nodeType="withEffect">
                                  <p:stCondLst>
                                    <p:cond delay="250"/>
                                  </p:stCondLst>
                                  <p:childTnLst>
                                    <p:set>
                                      <p:cBhvr>
                                        <p:cTn id="45" dur="1" fill="hold">
                                          <p:stCondLst>
                                            <p:cond delay="0"/>
                                          </p:stCondLst>
                                        </p:cTn>
                                        <p:tgtEl>
                                          <p:spTgt spid="80"/>
                                        </p:tgtEl>
                                        <p:attrNameLst>
                                          <p:attrName>style.visibility</p:attrName>
                                        </p:attrNameLst>
                                      </p:cBhvr>
                                      <p:to>
                                        <p:strVal val="visible"/>
                                      </p:to>
                                    </p:set>
                                    <p:animEffect transition="in" filter="randombar(horizontal)">
                                      <p:cBhvr>
                                        <p:cTn id="4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build="p"/>
      <p:bldP spid="66"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62D9661-0CED-4CC0-8CF6-488607C7E958}"/>
              </a:ext>
            </a:extLst>
          </p:cNvPr>
          <p:cNvSpPr/>
          <p:nvPr/>
        </p:nvSpPr>
        <p:spPr>
          <a:xfrm>
            <a:off x="1030038" y="1965439"/>
            <a:ext cx="9986375" cy="1323439"/>
          </a:xfrm>
          <a:prstGeom prst="rect">
            <a:avLst/>
          </a:prstGeom>
        </p:spPr>
        <p:txBody>
          <a:bodyPr wrap="square">
            <a:spAutoFit/>
          </a:bodyPr>
          <a:lstStyle/>
          <a:p>
            <a:pPr>
              <a:lnSpc>
                <a:spcPts val="3200"/>
              </a:lnSpc>
            </a:pPr>
            <a:r>
              <a:rPr lang="zh-CN" altLang="en-US" sz="2400" b="1" dirty="0">
                <a:latin typeface="+mn-ea"/>
              </a:rPr>
              <a:t>（</a:t>
            </a:r>
            <a:r>
              <a:rPr lang="en-US" altLang="zh-CN" sz="2400" b="1" dirty="0">
                <a:latin typeface="+mn-ea"/>
              </a:rPr>
              <a:t>1</a:t>
            </a:r>
            <a:r>
              <a:rPr lang="zh-CN" altLang="en-US" sz="2400" b="1" dirty="0">
                <a:latin typeface="+mn-ea"/>
              </a:rPr>
              <a:t>）目标和标准的确定：</a:t>
            </a:r>
            <a:endParaRPr lang="en-US" altLang="zh-CN" sz="2400" b="1" dirty="0">
              <a:latin typeface="+mn-ea"/>
            </a:endParaRPr>
          </a:p>
          <a:p>
            <a:pPr>
              <a:lnSpc>
                <a:spcPts val="3200"/>
              </a:lnSpc>
            </a:pPr>
            <a:r>
              <a:rPr lang="en-US" altLang="zh-CN" sz="2400" dirty="0">
                <a:latin typeface="+mn-ea"/>
              </a:rPr>
              <a:t>         </a:t>
            </a:r>
            <a:r>
              <a:rPr lang="zh-CN" altLang="en-US" sz="2200" dirty="0">
                <a:latin typeface="+mn-ea"/>
              </a:rPr>
              <a:t>依据现状定目标；横向比较定目标；着眼发展定目标；遵循规律定目标  </a:t>
            </a:r>
            <a:endParaRPr lang="en-US" altLang="zh-CN" sz="2200" dirty="0">
              <a:latin typeface="+mn-ea"/>
            </a:endParaRPr>
          </a:p>
          <a:p>
            <a:pPr>
              <a:lnSpc>
                <a:spcPts val="3200"/>
              </a:lnSpc>
            </a:pPr>
            <a:r>
              <a:rPr lang="en-US" altLang="zh-CN" sz="2200" dirty="0">
                <a:latin typeface="+mn-ea"/>
              </a:rPr>
              <a:t>        </a:t>
            </a:r>
            <a:r>
              <a:rPr lang="zh-CN" altLang="en-US" sz="2200" dirty="0">
                <a:latin typeface="+mn-ea"/>
              </a:rPr>
              <a:t>（最近发展区理论）。</a:t>
            </a:r>
            <a:endParaRPr lang="en-US" altLang="zh-CN" sz="2200" dirty="0">
              <a:latin typeface="+mn-ea"/>
            </a:endParaRPr>
          </a:p>
        </p:txBody>
      </p:sp>
      <p:pic>
        <p:nvPicPr>
          <p:cNvPr id="6" name="Picture 6" descr="http://down.tutu001.com/d/file/20120320/60beacd94aec5ead406c464464_560.jpg">
            <a:extLst>
              <a:ext uri="{FF2B5EF4-FFF2-40B4-BE49-F238E27FC236}">
                <a16:creationId xmlns:a16="http://schemas.microsoft.com/office/drawing/2014/main" id="{3594E148-4C98-4B0B-A14A-D8BDB33E3D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1">
            <a:extLst>
              <a:ext uri="{FF2B5EF4-FFF2-40B4-BE49-F238E27FC236}">
                <a16:creationId xmlns:a16="http://schemas.microsoft.com/office/drawing/2014/main" id="{93E877C3-11A9-486B-A056-AE9D24E89495}"/>
              </a:ext>
            </a:extLst>
          </p:cNvPr>
          <p:cNvSpPr txBox="1"/>
          <p:nvPr/>
        </p:nvSpPr>
        <p:spPr>
          <a:xfrm>
            <a:off x="419101" y="293241"/>
            <a:ext cx="588010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三、</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诊改工作的实施</a:t>
            </a:r>
            <a:endParaRPr lang="zh-CN" altLang="en-US" sz="3200" dirty="0">
              <a:solidFill>
                <a:schemeClr val="bg1"/>
              </a:solidFill>
              <a:effectLst>
                <a:outerShdw blurRad="50800" dist="38100" dir="2700000" algn="tl" rotWithShape="0">
                  <a:prstClr val="black">
                    <a:alpha val="40000"/>
                  </a:prstClr>
                </a:outerShdw>
              </a:effectLst>
            </a:endParaRPr>
          </a:p>
        </p:txBody>
      </p:sp>
      <p:sp>
        <p:nvSpPr>
          <p:cNvPr id="5" name="矩形 4">
            <a:extLst>
              <a:ext uri="{FF2B5EF4-FFF2-40B4-BE49-F238E27FC236}">
                <a16:creationId xmlns:a16="http://schemas.microsoft.com/office/drawing/2014/main" id="{623C1EA2-B84D-4C66-B70D-644A31507FD5}"/>
              </a:ext>
            </a:extLst>
          </p:cNvPr>
          <p:cNvSpPr/>
          <p:nvPr/>
        </p:nvSpPr>
        <p:spPr>
          <a:xfrm>
            <a:off x="1259553" y="1266387"/>
            <a:ext cx="5780750" cy="523220"/>
          </a:xfrm>
          <a:prstGeom prst="rect">
            <a:avLst/>
          </a:prstGeom>
        </p:spPr>
        <p:txBody>
          <a:bodyPr wrap="none">
            <a:spAutoFit/>
          </a:bodyPr>
          <a:lstStyle/>
          <a:p>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、打造“目标链”和“标准链”：</a:t>
            </a:r>
            <a:endParaRPr lang="en-US" altLang="zh-CN" sz="28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ECCF70A7-0187-4F90-ADAF-3B8889ABB724}"/>
              </a:ext>
            </a:extLst>
          </p:cNvPr>
          <p:cNvSpPr/>
          <p:nvPr/>
        </p:nvSpPr>
        <p:spPr>
          <a:xfrm>
            <a:off x="1070703" y="3397711"/>
            <a:ext cx="10958527" cy="913070"/>
          </a:xfrm>
          <a:prstGeom prst="rect">
            <a:avLst/>
          </a:prstGeom>
        </p:spPr>
        <p:txBody>
          <a:bodyPr wrap="square">
            <a:spAutoFit/>
          </a:bodyPr>
          <a:lstStyle/>
          <a:p>
            <a:pPr>
              <a:lnSpc>
                <a:spcPts val="3200"/>
              </a:lnSpc>
            </a:pPr>
            <a:r>
              <a:rPr lang="zh-CN" altLang="en-US" sz="2400" b="1" dirty="0">
                <a:latin typeface="+mn-ea"/>
              </a:rPr>
              <a:t>（</a:t>
            </a:r>
            <a:r>
              <a:rPr lang="en-US" altLang="zh-CN" sz="2400" b="1" dirty="0">
                <a:latin typeface="+mn-ea"/>
              </a:rPr>
              <a:t>2</a:t>
            </a:r>
            <a:r>
              <a:rPr lang="zh-CN" altLang="en-US" sz="2400" b="1" dirty="0">
                <a:latin typeface="+mn-ea"/>
              </a:rPr>
              <a:t>）对学校现状做</a:t>
            </a:r>
            <a:r>
              <a:rPr lang="en-US" altLang="zh-CN" sz="2400" b="1" dirty="0">
                <a:latin typeface="+mn-ea"/>
              </a:rPr>
              <a:t>SWOT</a:t>
            </a:r>
            <a:r>
              <a:rPr lang="zh-CN" altLang="en-US" sz="2400" b="1" dirty="0">
                <a:latin typeface="+mn-ea"/>
              </a:rPr>
              <a:t>分析和定位：</a:t>
            </a:r>
            <a:endParaRPr lang="en-US" altLang="zh-CN" sz="2400" b="1" dirty="0">
              <a:latin typeface="+mn-ea"/>
            </a:endParaRPr>
          </a:p>
          <a:p>
            <a:pPr>
              <a:lnSpc>
                <a:spcPts val="3200"/>
              </a:lnSpc>
            </a:pPr>
            <a:r>
              <a:rPr lang="en-US" altLang="zh-CN" sz="2200" dirty="0">
                <a:latin typeface="+mn-ea"/>
              </a:rPr>
              <a:t>          </a:t>
            </a:r>
            <a:r>
              <a:rPr lang="en-US" altLang="zh-CN" sz="2200" b="1" dirty="0">
                <a:latin typeface="+mn-ea"/>
              </a:rPr>
              <a:t>S</a:t>
            </a:r>
            <a:r>
              <a:rPr lang="zh-CN" altLang="en-US" sz="2200" b="1" dirty="0">
                <a:latin typeface="+mn-ea"/>
              </a:rPr>
              <a:t>：</a:t>
            </a:r>
            <a:r>
              <a:rPr lang="en-US" altLang="zh-CN" sz="2200" dirty="0">
                <a:latin typeface="+mn-ea"/>
              </a:rPr>
              <a:t>strengths,</a:t>
            </a:r>
            <a:r>
              <a:rPr lang="zh-CN" altLang="en-US" sz="2200" dirty="0">
                <a:latin typeface="+mn-ea"/>
              </a:rPr>
              <a:t>优势；</a:t>
            </a:r>
            <a:r>
              <a:rPr lang="en-US" altLang="zh-CN" sz="2200" b="1" dirty="0">
                <a:latin typeface="+mn-ea"/>
              </a:rPr>
              <a:t>W:</a:t>
            </a:r>
            <a:r>
              <a:rPr lang="en-US" altLang="zh-CN" sz="2200" dirty="0">
                <a:latin typeface="+mn-ea"/>
              </a:rPr>
              <a:t>weaknesses,</a:t>
            </a:r>
            <a:r>
              <a:rPr lang="zh-CN" altLang="en-US" sz="2200" dirty="0">
                <a:latin typeface="+mn-ea"/>
              </a:rPr>
              <a:t>劣势；</a:t>
            </a:r>
            <a:r>
              <a:rPr lang="en-US" altLang="zh-CN" sz="2200" b="1" dirty="0">
                <a:latin typeface="+mn-ea"/>
              </a:rPr>
              <a:t>O:</a:t>
            </a:r>
            <a:r>
              <a:rPr lang="en-US" altLang="zh-CN" sz="2200" dirty="0">
                <a:latin typeface="+mn-ea"/>
              </a:rPr>
              <a:t>opportunities,</a:t>
            </a:r>
            <a:r>
              <a:rPr lang="zh-CN" altLang="en-US" sz="2200" dirty="0">
                <a:latin typeface="+mn-ea"/>
              </a:rPr>
              <a:t>机会；</a:t>
            </a:r>
            <a:r>
              <a:rPr lang="en-US" altLang="zh-CN" sz="2200" b="1" dirty="0">
                <a:latin typeface="+mn-ea"/>
              </a:rPr>
              <a:t>T:</a:t>
            </a:r>
            <a:r>
              <a:rPr lang="en-US" altLang="zh-CN" sz="2200" dirty="0">
                <a:latin typeface="+mn-ea"/>
              </a:rPr>
              <a:t>threats,</a:t>
            </a:r>
            <a:r>
              <a:rPr lang="zh-CN" altLang="en-US" sz="2200" dirty="0">
                <a:latin typeface="+mn-ea"/>
              </a:rPr>
              <a:t>威胁。</a:t>
            </a:r>
            <a:endParaRPr lang="en-US" altLang="zh-CN" sz="2200" dirty="0">
              <a:latin typeface="+mn-ea"/>
            </a:endParaRPr>
          </a:p>
        </p:txBody>
      </p:sp>
      <p:sp>
        <p:nvSpPr>
          <p:cNvPr id="8" name="矩形 7">
            <a:extLst>
              <a:ext uri="{FF2B5EF4-FFF2-40B4-BE49-F238E27FC236}">
                <a16:creationId xmlns:a16="http://schemas.microsoft.com/office/drawing/2014/main" id="{ACDFEAFC-B248-44BF-A01F-4DE2570D90D7}"/>
              </a:ext>
            </a:extLst>
          </p:cNvPr>
          <p:cNvSpPr/>
          <p:nvPr/>
        </p:nvSpPr>
        <p:spPr>
          <a:xfrm>
            <a:off x="1109203" y="4515864"/>
            <a:ext cx="10716127" cy="1323439"/>
          </a:xfrm>
          <a:prstGeom prst="rect">
            <a:avLst/>
          </a:prstGeom>
        </p:spPr>
        <p:txBody>
          <a:bodyPr wrap="square">
            <a:spAutoFit/>
          </a:bodyPr>
          <a:lstStyle/>
          <a:p>
            <a:pPr>
              <a:lnSpc>
                <a:spcPts val="3200"/>
              </a:lnSpc>
            </a:pPr>
            <a:r>
              <a:rPr lang="zh-CN" altLang="en-US" sz="2400" b="1" dirty="0">
                <a:latin typeface="+mn-ea"/>
              </a:rPr>
              <a:t>（</a:t>
            </a:r>
            <a:r>
              <a:rPr lang="en-US" altLang="zh-CN" sz="2400" b="1" dirty="0">
                <a:latin typeface="+mn-ea"/>
              </a:rPr>
              <a:t>3</a:t>
            </a:r>
            <a:r>
              <a:rPr lang="zh-CN" altLang="en-US" sz="2400" b="1" dirty="0">
                <a:latin typeface="+mn-ea"/>
              </a:rPr>
              <a:t>）诊改的起点从找问题开始：</a:t>
            </a:r>
            <a:endParaRPr lang="en-US" altLang="zh-CN" sz="2400" b="1" dirty="0">
              <a:latin typeface="+mn-ea"/>
            </a:endParaRPr>
          </a:p>
          <a:p>
            <a:pPr>
              <a:lnSpc>
                <a:spcPts val="3200"/>
              </a:lnSpc>
            </a:pPr>
            <a:r>
              <a:rPr lang="en-US" altLang="zh-CN" sz="2400" dirty="0">
                <a:latin typeface="+mn-ea"/>
              </a:rPr>
              <a:t>         </a:t>
            </a:r>
            <a:r>
              <a:rPr lang="zh-CN" altLang="en-US" sz="2200" dirty="0">
                <a:latin typeface="+mn-ea"/>
              </a:rPr>
              <a:t>诊改实施目标引领下的问题导向：即依据现状定目标，根据目标找问题，根据  </a:t>
            </a:r>
            <a:endParaRPr lang="en-US" altLang="zh-CN" sz="2200" dirty="0">
              <a:latin typeface="+mn-ea"/>
            </a:endParaRPr>
          </a:p>
          <a:p>
            <a:pPr>
              <a:lnSpc>
                <a:spcPts val="3200"/>
              </a:lnSpc>
            </a:pPr>
            <a:r>
              <a:rPr lang="en-US" altLang="zh-CN" sz="2200" dirty="0">
                <a:latin typeface="+mn-ea"/>
              </a:rPr>
              <a:t>          </a:t>
            </a:r>
            <a:r>
              <a:rPr lang="zh-CN" altLang="en-US" sz="2200" dirty="0">
                <a:latin typeface="+mn-ea"/>
              </a:rPr>
              <a:t>问题定措施。</a:t>
            </a:r>
            <a:endParaRPr lang="en-US" altLang="zh-CN" sz="2200" dirty="0">
              <a:latin typeface="+mn-ea"/>
            </a:endParaRPr>
          </a:p>
        </p:txBody>
      </p:sp>
      <p:sp>
        <p:nvSpPr>
          <p:cNvPr id="15" name="矩形 14">
            <a:extLst>
              <a:ext uri="{FF2B5EF4-FFF2-40B4-BE49-F238E27FC236}">
                <a16:creationId xmlns:a16="http://schemas.microsoft.com/office/drawing/2014/main" id="{804AB755-77A9-4698-BF72-870C33D8BF5A}"/>
              </a:ext>
            </a:extLst>
          </p:cNvPr>
          <p:cNvSpPr/>
          <p:nvPr/>
        </p:nvSpPr>
        <p:spPr>
          <a:xfrm>
            <a:off x="857163" y="1306299"/>
            <a:ext cx="288000" cy="2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a:extLst>
              <a:ext uri="{FF2B5EF4-FFF2-40B4-BE49-F238E27FC236}">
                <a16:creationId xmlns:a16="http://schemas.microsoft.com/office/drawing/2014/main" id="{E2BD473A-5A5D-4F0C-8D2D-53595D89D403}"/>
              </a:ext>
            </a:extLst>
          </p:cNvPr>
          <p:cNvSpPr/>
          <p:nvPr/>
        </p:nvSpPr>
        <p:spPr>
          <a:xfrm>
            <a:off x="1001203" y="1450339"/>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a:extLst>
              <a:ext uri="{FF2B5EF4-FFF2-40B4-BE49-F238E27FC236}">
                <a16:creationId xmlns:a16="http://schemas.microsoft.com/office/drawing/2014/main" id="{084722D8-82F9-458A-B642-151D0118086A}"/>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649129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out)">
                                      <p:cBhvr>
                                        <p:cTn id="10" dur="500"/>
                                        <p:tgtEl>
                                          <p:spTgt spid="1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P spid="8" grpId="0"/>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a:extLst>
              <a:ext uri="{FF2B5EF4-FFF2-40B4-BE49-F238E27FC236}">
                <a16:creationId xmlns:a16="http://schemas.microsoft.com/office/drawing/2014/main" id="{8B741524-6494-41F5-8B5F-45B5FB1A4AB5}"/>
              </a:ext>
            </a:extLst>
          </p:cNvPr>
          <p:cNvSpPr/>
          <p:nvPr/>
        </p:nvSpPr>
        <p:spPr>
          <a:xfrm>
            <a:off x="4129915" y="4313837"/>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57C0B20A-1197-465E-9F5A-D2D1494AB43F}"/>
              </a:ext>
            </a:extLst>
          </p:cNvPr>
          <p:cNvGrpSpPr/>
          <p:nvPr/>
        </p:nvGrpSpPr>
        <p:grpSpPr>
          <a:xfrm>
            <a:off x="2194561" y="2299967"/>
            <a:ext cx="9997439" cy="1885681"/>
            <a:chOff x="2479061" y="1910828"/>
            <a:chExt cx="6664939" cy="1257117"/>
          </a:xfrm>
        </p:grpSpPr>
        <p:sp>
          <p:nvSpPr>
            <p:cNvPr id="14" name="矩形 13">
              <a:extLst>
                <a:ext uri="{FF2B5EF4-FFF2-40B4-BE49-F238E27FC236}">
                  <a16:creationId xmlns:a16="http://schemas.microsoft.com/office/drawing/2014/main" id="{A1EC4457-6534-41F4-99DA-F87DB42AD45C}"/>
                </a:ext>
              </a:extLst>
            </p:cNvPr>
            <p:cNvSpPr/>
            <p:nvPr/>
          </p:nvSpPr>
          <p:spPr>
            <a:xfrm>
              <a:off x="2479061" y="1910828"/>
              <a:ext cx="6664939" cy="1257117"/>
            </a:xfrm>
            <a:prstGeom prst="rect">
              <a:avLst/>
            </a:prstGeom>
            <a:solidFill>
              <a:srgbClr val="1A5889"/>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latin typeface="华文中宋" panose="02010600040101010101" pitchFamily="2" charset="-122"/>
                <a:ea typeface="华文中宋" panose="02010600040101010101" pitchFamily="2" charset="-122"/>
                <a:cs typeface="+mj-cs"/>
              </a:endParaRPr>
            </a:p>
          </p:txBody>
        </p:sp>
        <p:sp>
          <p:nvSpPr>
            <p:cNvPr id="17" name="矩形 16">
              <a:extLst>
                <a:ext uri="{FF2B5EF4-FFF2-40B4-BE49-F238E27FC236}">
                  <a16:creationId xmlns:a16="http://schemas.microsoft.com/office/drawing/2014/main" id="{D467C4B2-ABF5-4001-BB0E-95B5FAC3718E}"/>
                </a:ext>
              </a:extLst>
            </p:cNvPr>
            <p:cNvSpPr/>
            <p:nvPr/>
          </p:nvSpPr>
          <p:spPr>
            <a:xfrm>
              <a:off x="3622813" y="2262755"/>
              <a:ext cx="5201408" cy="615551"/>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sym typeface="华文隶书" panose="02010800040101010101" pitchFamily="2" charset="-122"/>
                </a:rPr>
                <a:t>中职教学诊改的特质认知</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a:extLst>
              <a:ext uri="{FF2B5EF4-FFF2-40B4-BE49-F238E27FC236}">
                <a16:creationId xmlns:a16="http://schemas.microsoft.com/office/drawing/2014/main" id="{FAA02FFB-6870-47A5-AED4-3C199338E4C9}"/>
              </a:ext>
            </a:extLst>
          </p:cNvPr>
          <p:cNvGrpSpPr/>
          <p:nvPr/>
        </p:nvGrpSpPr>
        <p:grpSpPr>
          <a:xfrm>
            <a:off x="1310606" y="2228960"/>
            <a:ext cx="2042594" cy="2042594"/>
            <a:chOff x="4317568" y="644069"/>
            <a:chExt cx="540000" cy="540000"/>
          </a:xfrm>
        </p:grpSpPr>
        <p:sp>
          <p:nvSpPr>
            <p:cNvPr id="30" name="椭圆 29">
              <a:extLst>
                <a:ext uri="{FF2B5EF4-FFF2-40B4-BE49-F238E27FC236}">
                  <a16:creationId xmlns:a16="http://schemas.microsoft.com/office/drawing/2014/main" id="{2BF35268-3B3A-4782-BF5C-968A73CA1144}"/>
                </a:ext>
              </a:extLst>
            </p:cNvPr>
            <p:cNvSpPr/>
            <p:nvPr/>
          </p:nvSpPr>
          <p:spPr>
            <a:xfrm>
              <a:off x="4317568" y="644069"/>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4A0B996E-28B4-4511-B895-6B653E4C5ABD}"/>
                </a:ext>
              </a:extLst>
            </p:cNvPr>
            <p:cNvSpPr/>
            <p:nvPr/>
          </p:nvSpPr>
          <p:spPr>
            <a:xfrm>
              <a:off x="4362992" y="689537"/>
              <a:ext cx="449152" cy="449064"/>
            </a:xfrm>
            <a:prstGeom prst="ellipse">
              <a:avLst/>
            </a:prstGeom>
            <a:solidFill>
              <a:srgbClr val="1F4E7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23">
              <a:extLst>
                <a:ext uri="{FF2B5EF4-FFF2-40B4-BE49-F238E27FC236}">
                  <a16:creationId xmlns:a16="http://schemas.microsoft.com/office/drawing/2014/main" id="{B48B2DA9-027B-4A45-A112-9C7512420EE0}"/>
                </a:ext>
              </a:extLst>
            </p:cNvPr>
            <p:cNvSpPr txBox="1"/>
            <p:nvPr/>
          </p:nvSpPr>
          <p:spPr>
            <a:xfrm>
              <a:off x="4451400" y="753716"/>
              <a:ext cx="390203" cy="292921"/>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一</a:t>
              </a:r>
            </a:p>
          </p:txBody>
        </p:sp>
      </p:grpSp>
      <p:sp>
        <p:nvSpPr>
          <p:cNvPr id="33" name="文本框 10">
            <a:extLst>
              <a:ext uri="{FF2B5EF4-FFF2-40B4-BE49-F238E27FC236}">
                <a16:creationId xmlns:a16="http://schemas.microsoft.com/office/drawing/2014/main" id="{AFA047BF-6DB1-4FD6-8EA4-013E8F09493F}"/>
              </a:ext>
            </a:extLst>
          </p:cNvPr>
          <p:cNvSpPr txBox="1">
            <a:spLocks noChangeArrowheads="1"/>
          </p:cNvSpPr>
          <p:nvPr/>
        </p:nvSpPr>
        <p:spPr bwMode="auto">
          <a:xfrm>
            <a:off x="7033893" y="4226119"/>
            <a:ext cx="2049501" cy="492442"/>
          </a:xfrm>
          <a:prstGeom prst="rect">
            <a:avLst/>
          </a:prstGeom>
          <a:noFill/>
          <a:ln w="9525">
            <a:noFill/>
            <a:miter lim="800000"/>
          </a:ln>
        </p:spPr>
        <p:txBody>
          <a:bodyPr wrap="square">
            <a:spAutoFit/>
          </a:bodyPr>
          <a:lstStyle/>
          <a:p>
            <a:pPr eaLnBrk="1" hangingPunct="1">
              <a:lnSpc>
                <a:spcPct val="130000"/>
              </a:lnSpc>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、诊改的关键？</a:t>
            </a:r>
          </a:p>
        </p:txBody>
      </p:sp>
      <p:sp>
        <p:nvSpPr>
          <p:cNvPr id="34" name="文本框 10">
            <a:extLst>
              <a:ext uri="{FF2B5EF4-FFF2-40B4-BE49-F238E27FC236}">
                <a16:creationId xmlns:a16="http://schemas.microsoft.com/office/drawing/2014/main" id="{1D44EAE4-9580-4BE0-9D62-3CBA75946142}"/>
              </a:ext>
            </a:extLst>
          </p:cNvPr>
          <p:cNvSpPr txBox="1">
            <a:spLocks noChangeArrowheads="1"/>
          </p:cNvSpPr>
          <p:nvPr/>
        </p:nvSpPr>
        <p:spPr bwMode="auto">
          <a:xfrm>
            <a:off x="4129915" y="4205799"/>
            <a:ext cx="2049501" cy="453457"/>
          </a:xfrm>
          <a:prstGeom prst="rect">
            <a:avLst/>
          </a:prstGeom>
          <a:noFill/>
          <a:ln w="9525">
            <a:noFill/>
            <a:miter lim="800000"/>
          </a:ln>
        </p:spPr>
        <p:txBody>
          <a:bodyPr wrap="square">
            <a:spAutoFit/>
          </a:bodyPr>
          <a:lstStyle/>
          <a:p>
            <a:pPr eaLnBrk="1" hangingPunct="1">
              <a:lnSpc>
                <a:spcPct val="130000"/>
              </a:lnSpc>
            </a:pPr>
            <a:r>
              <a:rPr lang="en-US" altLang="zh-CN" sz="2000" dirty="0">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、诊改是什么？</a:t>
            </a:r>
          </a:p>
        </p:txBody>
      </p:sp>
      <p:sp>
        <p:nvSpPr>
          <p:cNvPr id="25" name="椭圆 24">
            <a:extLst>
              <a:ext uri="{FF2B5EF4-FFF2-40B4-BE49-F238E27FC236}">
                <a16:creationId xmlns:a16="http://schemas.microsoft.com/office/drawing/2014/main" id="{3D00402A-0C70-4140-A2C6-276965D18455}"/>
              </a:ext>
            </a:extLst>
          </p:cNvPr>
          <p:cNvSpPr/>
          <p:nvPr/>
        </p:nvSpPr>
        <p:spPr>
          <a:xfrm>
            <a:off x="7033893" y="4313837"/>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864309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p:bldP spid="34" grpId="0"/>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FB4A96-8B7D-4D56-BDE6-DACA3935F160}"/>
              </a:ext>
            </a:extLst>
          </p:cNvPr>
          <p:cNvSpPr>
            <a:spLocks noGrp="1"/>
          </p:cNvSpPr>
          <p:nvPr>
            <p:ph type="title" idx="4294967295"/>
          </p:nvPr>
        </p:nvSpPr>
        <p:spPr>
          <a:xfrm>
            <a:off x="1041401" y="1315516"/>
            <a:ext cx="4088864" cy="571035"/>
          </a:xfrm>
          <a:prstGeom prst="rect">
            <a:avLst/>
          </a:prstGeom>
        </p:spPr>
        <p:txBody>
          <a:bodyPr>
            <a:normAutofit/>
          </a:bodyPr>
          <a:lstStyle/>
          <a:p>
            <a:r>
              <a:rPr lang="zh-CN" altLang="en-US" sz="2400" b="1" dirty="0">
                <a:latin typeface="+mn-ea"/>
                <a:ea typeface="+mn-ea"/>
              </a:rPr>
              <a:t>（</a:t>
            </a:r>
            <a:r>
              <a:rPr lang="en-US" altLang="zh-CN" sz="2400" b="1" dirty="0">
                <a:latin typeface="+mn-ea"/>
                <a:ea typeface="+mn-ea"/>
              </a:rPr>
              <a:t>4</a:t>
            </a:r>
            <a:r>
              <a:rPr lang="zh-CN" altLang="en-US" sz="2400" b="1" dirty="0">
                <a:latin typeface="+mn-ea"/>
                <a:ea typeface="+mn-ea"/>
              </a:rPr>
              <a:t>）目标链和标准链的打造</a:t>
            </a:r>
          </a:p>
        </p:txBody>
      </p:sp>
      <p:sp>
        <p:nvSpPr>
          <p:cNvPr id="3" name="内容占位符 2">
            <a:extLst>
              <a:ext uri="{FF2B5EF4-FFF2-40B4-BE49-F238E27FC236}">
                <a16:creationId xmlns:a16="http://schemas.microsoft.com/office/drawing/2014/main" id="{44BC3EFF-BDD7-4D50-874E-A4A10271026C}"/>
              </a:ext>
            </a:extLst>
          </p:cNvPr>
          <p:cNvSpPr>
            <a:spLocks noGrp="1"/>
          </p:cNvSpPr>
          <p:nvPr>
            <p:ph idx="4294967295"/>
          </p:nvPr>
        </p:nvSpPr>
        <p:spPr>
          <a:xfrm>
            <a:off x="1890563" y="1996858"/>
            <a:ext cx="4205437" cy="390697"/>
          </a:xfrm>
          <a:prstGeom prst="rect">
            <a:avLst/>
          </a:prstGeom>
        </p:spPr>
        <p:txBody>
          <a:bodyPr>
            <a:normAutofit/>
          </a:bodyPr>
          <a:lstStyle/>
          <a:p>
            <a:pPr marL="0" indent="0">
              <a:buNone/>
            </a:pP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、要特别注意链条的融通和衔接</a:t>
            </a:r>
          </a:p>
        </p:txBody>
      </p:sp>
      <p:pic>
        <p:nvPicPr>
          <p:cNvPr id="4" name="Picture 6" descr="http://down.tutu001.com/d/file/20120320/60beacd94aec5ead406c464464_560.jpg">
            <a:extLst>
              <a:ext uri="{FF2B5EF4-FFF2-40B4-BE49-F238E27FC236}">
                <a16:creationId xmlns:a16="http://schemas.microsoft.com/office/drawing/2014/main" id="{072B908A-54DF-43C0-88AE-DA085AF97F1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1">
            <a:extLst>
              <a:ext uri="{FF2B5EF4-FFF2-40B4-BE49-F238E27FC236}">
                <a16:creationId xmlns:a16="http://schemas.microsoft.com/office/drawing/2014/main" id="{AB1FD400-A84F-424D-947E-1B5780A9562E}"/>
              </a:ext>
            </a:extLst>
          </p:cNvPr>
          <p:cNvSpPr txBox="1"/>
          <p:nvPr/>
        </p:nvSpPr>
        <p:spPr>
          <a:xfrm>
            <a:off x="419101" y="293241"/>
            <a:ext cx="588010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三、</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诊改工作的实施</a:t>
            </a:r>
            <a:endParaRPr lang="zh-CN" altLang="en-US" sz="3200" dirty="0">
              <a:solidFill>
                <a:schemeClr val="bg1"/>
              </a:solidFill>
              <a:effectLst>
                <a:outerShdw blurRad="50800" dist="38100" dir="2700000" algn="tl" rotWithShape="0">
                  <a:prstClr val="black">
                    <a:alpha val="40000"/>
                  </a:prstClr>
                </a:outerShdw>
              </a:effectLst>
            </a:endParaRPr>
          </a:p>
        </p:txBody>
      </p:sp>
      <p:sp>
        <p:nvSpPr>
          <p:cNvPr id="7" name="TextBox 54">
            <a:extLst>
              <a:ext uri="{FF2B5EF4-FFF2-40B4-BE49-F238E27FC236}">
                <a16:creationId xmlns:a16="http://schemas.microsoft.com/office/drawing/2014/main" id="{9739A786-8D9B-4EEC-B469-3AA144824998}"/>
              </a:ext>
            </a:extLst>
          </p:cNvPr>
          <p:cNvSpPr txBox="1"/>
          <p:nvPr/>
        </p:nvSpPr>
        <p:spPr>
          <a:xfrm>
            <a:off x="1890563" y="2428660"/>
            <a:ext cx="3854367" cy="399939"/>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algn="dist"/>
            <a:r>
              <a:rPr lang="en-US" altLang="zh-CN" sz="1999" dirty="0">
                <a:solidFill>
                  <a:schemeClr val="tx1"/>
                </a:solidFill>
                <a:latin typeface="微软雅黑" panose="020B0503020204020204" pitchFamily="34" charset="-122"/>
                <a:ea typeface="微软雅黑" panose="020B0503020204020204" pitchFamily="34" charset="-122"/>
              </a:rPr>
              <a:t>B</a:t>
            </a:r>
            <a:r>
              <a:rPr lang="zh-CN" altLang="en-US" sz="1999" dirty="0">
                <a:solidFill>
                  <a:schemeClr val="tx1"/>
                </a:solidFill>
                <a:latin typeface="微软雅黑" panose="020B0503020204020204" pitchFamily="34" charset="-122"/>
                <a:ea typeface="微软雅黑" panose="020B0503020204020204" pitchFamily="34" charset="-122"/>
              </a:rPr>
              <a:t>、结合学校实际建立目标链条</a:t>
            </a:r>
          </a:p>
        </p:txBody>
      </p:sp>
      <p:sp>
        <p:nvSpPr>
          <p:cNvPr id="8" name="矩形 7">
            <a:extLst>
              <a:ext uri="{FF2B5EF4-FFF2-40B4-BE49-F238E27FC236}">
                <a16:creationId xmlns:a16="http://schemas.microsoft.com/office/drawing/2014/main" id="{6F55DE81-0CC2-42F2-9558-B4FBAE8AF86A}"/>
              </a:ext>
            </a:extLst>
          </p:cNvPr>
          <p:cNvSpPr/>
          <p:nvPr/>
        </p:nvSpPr>
        <p:spPr>
          <a:xfrm>
            <a:off x="2994322" y="3331836"/>
            <a:ext cx="6592440" cy="523092"/>
          </a:xfrm>
          <a:prstGeom prst="rect">
            <a:avLst/>
          </a:prstGeom>
        </p:spPr>
        <p:txBody>
          <a:bodyPr wrap="square">
            <a:spAutoFit/>
          </a:bodyPr>
          <a:lstStyle/>
          <a:p>
            <a:pPr algn="just"/>
            <a:r>
              <a:rPr lang="zh-CN" altLang="en-US" sz="2799" b="1" kern="0" dirty="0">
                <a:solidFill>
                  <a:schemeClr val="accent1"/>
                </a:solidFill>
                <a:latin typeface="+mn-ea"/>
                <a:cs typeface="Arial" panose="020B0604020202020204" pitchFamily="34" charset="0"/>
              </a:rPr>
              <a:t>调整学校“十三五”发展规划及专项规划</a:t>
            </a:r>
            <a:endParaRPr lang="en-US" altLang="zh-CN" sz="2799" b="1" kern="0" dirty="0">
              <a:solidFill>
                <a:schemeClr val="accent1"/>
              </a:solidFill>
              <a:latin typeface="+mn-ea"/>
              <a:cs typeface="Arial" panose="020B0604020202020204" pitchFamily="34" charset="0"/>
            </a:endParaRPr>
          </a:p>
        </p:txBody>
      </p:sp>
      <p:sp>
        <p:nvSpPr>
          <p:cNvPr id="9" name="矩形 8">
            <a:extLst>
              <a:ext uri="{FF2B5EF4-FFF2-40B4-BE49-F238E27FC236}">
                <a16:creationId xmlns:a16="http://schemas.microsoft.com/office/drawing/2014/main" id="{DB10A20D-E2AB-445C-A814-E6D0F2801BFF}"/>
              </a:ext>
            </a:extLst>
          </p:cNvPr>
          <p:cNvSpPr/>
          <p:nvPr/>
        </p:nvSpPr>
        <p:spPr>
          <a:xfrm>
            <a:off x="4400663" y="4303306"/>
            <a:ext cx="2646879" cy="584775"/>
          </a:xfrm>
          <a:prstGeom prst="rect">
            <a:avLst/>
          </a:prstGeom>
        </p:spPr>
        <p:txBody>
          <a:bodyPr wrap="none">
            <a:spAutoFit/>
          </a:bodyPr>
          <a:lstStyle/>
          <a:p>
            <a:pPr algn="ctr"/>
            <a:r>
              <a:rPr lang="zh-CN" altLang="en-US" sz="3200" b="1" kern="0" dirty="0">
                <a:solidFill>
                  <a:srgbClr val="C00000"/>
                </a:solidFill>
                <a:latin typeface="+mn-ea"/>
                <a:cs typeface="Arial" panose="020B0604020202020204" pitchFamily="34" charset="0"/>
              </a:rPr>
              <a:t>重构规划体系</a:t>
            </a:r>
            <a:endParaRPr lang="zh-CN" altLang="en-US" sz="3200" b="1" kern="100" dirty="0">
              <a:solidFill>
                <a:srgbClr val="C00000"/>
              </a:solidFill>
              <a:latin typeface="+mn-ea"/>
              <a:cs typeface="Times New Roman" panose="02020603050405020304" pitchFamily="18" charset="0"/>
            </a:endParaRPr>
          </a:p>
        </p:txBody>
      </p:sp>
      <p:grpSp>
        <p:nvGrpSpPr>
          <p:cNvPr id="10" name="组合 9">
            <a:extLst>
              <a:ext uri="{FF2B5EF4-FFF2-40B4-BE49-F238E27FC236}">
                <a16:creationId xmlns:a16="http://schemas.microsoft.com/office/drawing/2014/main" id="{17B26139-BA36-4366-A562-64426D691C1B}"/>
              </a:ext>
            </a:extLst>
          </p:cNvPr>
          <p:cNvGrpSpPr/>
          <p:nvPr/>
        </p:nvGrpSpPr>
        <p:grpSpPr>
          <a:xfrm>
            <a:off x="1604680" y="5342623"/>
            <a:ext cx="9147587" cy="604429"/>
            <a:chOff x="1142939" y="4396393"/>
            <a:chExt cx="9151160" cy="604665"/>
          </a:xfrm>
        </p:grpSpPr>
        <p:sp>
          <p:nvSpPr>
            <p:cNvPr id="11" name="MH_SubTitle_1">
              <a:extLst>
                <a:ext uri="{FF2B5EF4-FFF2-40B4-BE49-F238E27FC236}">
                  <a16:creationId xmlns:a16="http://schemas.microsoft.com/office/drawing/2014/main" id="{FD7E6900-0CDF-416C-9DE0-979AD92C9148}"/>
                </a:ext>
              </a:extLst>
            </p:cNvPr>
            <p:cNvSpPr>
              <a:spLocks noChangeArrowheads="1"/>
            </p:cNvSpPr>
            <p:nvPr>
              <p:custDataLst>
                <p:tags r:id="rId1"/>
              </p:custDataLst>
            </p:nvPr>
          </p:nvSpPr>
          <p:spPr bwMode="auto">
            <a:xfrm>
              <a:off x="1142939" y="4396393"/>
              <a:ext cx="1390185" cy="604665"/>
            </a:xfrm>
            <a:prstGeom prst="rect">
              <a:avLst/>
            </a:prstGeom>
            <a:solidFill>
              <a:schemeClr val="accent2"/>
            </a:solidFill>
            <a:ln w="12700">
              <a:solidFill>
                <a:srgbClr val="C00000"/>
              </a:solidFill>
              <a:prstDash val="solid"/>
              <a:miter lim="800000"/>
            </a:ln>
          </p:spPr>
          <p:txBody>
            <a:bodyPr lIns="71972" rIns="71972" anchor="ctr" anchorCtr="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999" b="1" dirty="0">
                  <a:solidFill>
                    <a:srgbClr val="C00000"/>
                  </a:solidFill>
                  <a:latin typeface="Arial" panose="020B0604020202020204" pitchFamily="34" charset="0"/>
                  <a:ea typeface="幼圆" panose="02010509060101010101" pitchFamily="49" charset="-122"/>
                  <a:cs typeface="Arial" panose="020B0604020202020204" pitchFamily="34" charset="0"/>
                </a:rPr>
                <a:t>学校总规</a:t>
              </a:r>
              <a:endParaRPr lang="da-DK" altLang="zh-CN" sz="1999" b="1" dirty="0">
                <a:solidFill>
                  <a:srgbClr val="C00000"/>
                </a:solidFill>
                <a:latin typeface="Arial" panose="020B0604020202020204" pitchFamily="34" charset="0"/>
                <a:ea typeface="幼圆" panose="02010509060101010101" pitchFamily="49" charset="-122"/>
                <a:cs typeface="Arial" panose="020B0604020202020204" pitchFamily="34" charset="0"/>
              </a:endParaRPr>
            </a:p>
          </p:txBody>
        </p:sp>
        <p:sp>
          <p:nvSpPr>
            <p:cNvPr id="12" name="MH_SubTitle_1">
              <a:extLst>
                <a:ext uri="{FF2B5EF4-FFF2-40B4-BE49-F238E27FC236}">
                  <a16:creationId xmlns:a16="http://schemas.microsoft.com/office/drawing/2014/main" id="{BB038AB0-E24D-4C83-9903-6FFE505A1E03}"/>
                </a:ext>
              </a:extLst>
            </p:cNvPr>
            <p:cNvSpPr>
              <a:spLocks noChangeArrowheads="1"/>
            </p:cNvSpPr>
            <p:nvPr>
              <p:custDataLst>
                <p:tags r:id="rId2"/>
              </p:custDataLst>
            </p:nvPr>
          </p:nvSpPr>
          <p:spPr bwMode="auto">
            <a:xfrm>
              <a:off x="2938554" y="4396393"/>
              <a:ext cx="1390185" cy="604665"/>
            </a:xfrm>
            <a:prstGeom prst="rect">
              <a:avLst/>
            </a:prstGeom>
            <a:solidFill>
              <a:schemeClr val="accent2"/>
            </a:solidFill>
            <a:ln w="12700">
              <a:solidFill>
                <a:srgbClr val="C00000"/>
              </a:solidFill>
              <a:prstDash val="solid"/>
              <a:miter lim="800000"/>
            </a:ln>
          </p:spPr>
          <p:txBody>
            <a:bodyPr lIns="71972" rIns="71972" anchor="ctr" anchorCtr="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999" b="1" dirty="0">
                  <a:solidFill>
                    <a:srgbClr val="C00000"/>
                  </a:solidFill>
                  <a:latin typeface="Arial" panose="020B0604020202020204" pitchFamily="34" charset="0"/>
                  <a:ea typeface="幼圆" panose="02010509060101010101" pitchFamily="49" charset="-122"/>
                  <a:cs typeface="Arial" panose="020B0604020202020204" pitchFamily="34" charset="0"/>
                </a:rPr>
                <a:t>专项规划</a:t>
              </a:r>
              <a:endParaRPr lang="da-DK" altLang="zh-CN" sz="1999" b="1" dirty="0">
                <a:solidFill>
                  <a:srgbClr val="C00000"/>
                </a:solidFill>
                <a:latin typeface="Arial" panose="020B0604020202020204" pitchFamily="34" charset="0"/>
                <a:ea typeface="幼圆" panose="02010509060101010101" pitchFamily="49" charset="-122"/>
                <a:cs typeface="Arial" panose="020B0604020202020204" pitchFamily="34" charset="0"/>
              </a:endParaRPr>
            </a:p>
          </p:txBody>
        </p:sp>
        <p:sp>
          <p:nvSpPr>
            <p:cNvPr id="13" name="MH_SubTitle_1">
              <a:extLst>
                <a:ext uri="{FF2B5EF4-FFF2-40B4-BE49-F238E27FC236}">
                  <a16:creationId xmlns:a16="http://schemas.microsoft.com/office/drawing/2014/main" id="{C72C17F7-82ED-48D4-B727-9B58CD38310F}"/>
                </a:ext>
              </a:extLst>
            </p:cNvPr>
            <p:cNvSpPr>
              <a:spLocks noChangeArrowheads="1"/>
            </p:cNvSpPr>
            <p:nvPr>
              <p:custDataLst>
                <p:tags r:id="rId3"/>
              </p:custDataLst>
            </p:nvPr>
          </p:nvSpPr>
          <p:spPr bwMode="auto">
            <a:xfrm>
              <a:off x="4734169" y="4409401"/>
              <a:ext cx="3111658" cy="591657"/>
            </a:xfrm>
            <a:prstGeom prst="rect">
              <a:avLst/>
            </a:prstGeom>
            <a:solidFill>
              <a:schemeClr val="accent2"/>
            </a:solidFill>
            <a:ln w="12700">
              <a:solidFill>
                <a:srgbClr val="C00000"/>
              </a:solidFill>
              <a:prstDash val="solid"/>
              <a:miter lim="800000"/>
            </a:ln>
          </p:spPr>
          <p:txBody>
            <a:bodyPr lIns="71972" rIns="71972" anchor="ctr" anchorCtr="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999" b="1" dirty="0">
                  <a:solidFill>
                    <a:srgbClr val="C00000"/>
                  </a:solidFill>
                  <a:latin typeface="Arial" panose="020B0604020202020204" pitchFamily="34" charset="0"/>
                  <a:ea typeface="幼圆" panose="02010509060101010101" pitchFamily="49" charset="-122"/>
                  <a:cs typeface="Arial" panose="020B0604020202020204" pitchFamily="34" charset="0"/>
                </a:rPr>
                <a:t>专项子规划</a:t>
              </a:r>
              <a:r>
                <a:rPr lang="en-US" altLang="zh-CN" sz="1999" b="1" dirty="0">
                  <a:solidFill>
                    <a:srgbClr val="C00000"/>
                  </a:solidFill>
                  <a:latin typeface="Arial" panose="020B0604020202020204" pitchFamily="34" charset="0"/>
                  <a:ea typeface="幼圆" panose="02010509060101010101" pitchFamily="49" charset="-122"/>
                  <a:cs typeface="Arial" panose="020B0604020202020204" pitchFamily="34" charset="0"/>
                </a:rPr>
                <a:t>/</a:t>
              </a:r>
              <a:r>
                <a:rPr lang="zh-CN" altLang="en-US" sz="1999" b="1" dirty="0">
                  <a:solidFill>
                    <a:srgbClr val="C00000"/>
                  </a:solidFill>
                  <a:latin typeface="Arial" panose="020B0604020202020204" pitchFamily="34" charset="0"/>
                  <a:ea typeface="幼圆" panose="02010509060101010101" pitchFamily="49" charset="-122"/>
                  <a:cs typeface="Arial" panose="020B0604020202020204" pitchFamily="34" charset="0"/>
                </a:rPr>
                <a:t>部门工作规划</a:t>
              </a:r>
              <a:endParaRPr lang="da-DK" altLang="zh-CN" sz="1999" b="1" dirty="0">
                <a:solidFill>
                  <a:srgbClr val="C00000"/>
                </a:solidFill>
                <a:latin typeface="Arial" panose="020B0604020202020204" pitchFamily="34" charset="0"/>
                <a:ea typeface="幼圆" panose="02010509060101010101" pitchFamily="49" charset="-122"/>
                <a:cs typeface="Arial" panose="020B0604020202020204" pitchFamily="34" charset="0"/>
              </a:endParaRPr>
            </a:p>
          </p:txBody>
        </p:sp>
        <p:sp>
          <p:nvSpPr>
            <p:cNvPr id="14" name="MH_SubTitle_1">
              <a:extLst>
                <a:ext uri="{FF2B5EF4-FFF2-40B4-BE49-F238E27FC236}">
                  <a16:creationId xmlns:a16="http://schemas.microsoft.com/office/drawing/2014/main" id="{6CA17AC3-4732-4DE3-A524-419CF1B1906B}"/>
                </a:ext>
              </a:extLst>
            </p:cNvPr>
            <p:cNvSpPr>
              <a:spLocks noChangeArrowheads="1"/>
            </p:cNvSpPr>
            <p:nvPr>
              <p:custDataLst>
                <p:tags r:id="rId4"/>
              </p:custDataLst>
            </p:nvPr>
          </p:nvSpPr>
          <p:spPr bwMode="auto">
            <a:xfrm>
              <a:off x="8278259" y="4396394"/>
              <a:ext cx="2015840" cy="604664"/>
            </a:xfrm>
            <a:prstGeom prst="rect">
              <a:avLst/>
            </a:prstGeom>
            <a:solidFill>
              <a:schemeClr val="accent2"/>
            </a:solidFill>
            <a:ln w="12700">
              <a:solidFill>
                <a:srgbClr val="C00000"/>
              </a:solidFill>
              <a:prstDash val="solid"/>
              <a:miter lim="800000"/>
            </a:ln>
          </p:spPr>
          <p:txBody>
            <a:bodyPr lIns="71972" rIns="71972" anchor="ctr" anchorCtr="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999" b="1" dirty="0">
                  <a:solidFill>
                    <a:srgbClr val="C00000"/>
                  </a:solidFill>
                  <a:latin typeface="Arial" panose="020B0604020202020204" pitchFamily="34" charset="0"/>
                  <a:ea typeface="幼圆" panose="02010509060101010101" pitchFamily="49" charset="-122"/>
                  <a:cs typeface="Arial" panose="020B0604020202020204" pitchFamily="34" charset="0"/>
                </a:rPr>
                <a:t>年度工作计划</a:t>
              </a:r>
              <a:endParaRPr lang="da-DK" altLang="zh-CN" sz="1999" b="1" dirty="0">
                <a:solidFill>
                  <a:srgbClr val="C00000"/>
                </a:solidFill>
                <a:latin typeface="Arial" panose="020B0604020202020204" pitchFamily="34" charset="0"/>
                <a:ea typeface="幼圆" panose="02010509060101010101" pitchFamily="49" charset="-122"/>
                <a:cs typeface="Arial" panose="020B0604020202020204" pitchFamily="34" charset="0"/>
              </a:endParaRPr>
            </a:p>
          </p:txBody>
        </p:sp>
        <p:sp>
          <p:nvSpPr>
            <p:cNvPr id="15" name="MH_Other_3">
              <a:extLst>
                <a:ext uri="{FF2B5EF4-FFF2-40B4-BE49-F238E27FC236}">
                  <a16:creationId xmlns:a16="http://schemas.microsoft.com/office/drawing/2014/main" id="{28D79489-0DE5-4D0A-B7BF-56C40487C9A3}"/>
                </a:ext>
              </a:extLst>
            </p:cNvPr>
            <p:cNvSpPr>
              <a:spLocks noEditPoints="1"/>
            </p:cNvSpPr>
            <p:nvPr>
              <p:custDataLst>
                <p:tags r:id="rId5"/>
              </p:custDataLst>
            </p:nvPr>
          </p:nvSpPr>
          <p:spPr bwMode="auto">
            <a:xfrm rot="2696110">
              <a:off x="2523375" y="4523787"/>
              <a:ext cx="424930" cy="411815"/>
            </a:xfrm>
            <a:custGeom>
              <a:avLst/>
              <a:gdLst>
                <a:gd name="T0" fmla="*/ 2147483646 w 127"/>
                <a:gd name="T1" fmla="*/ 2147483646 h 127"/>
                <a:gd name="T2" fmla="*/ 2147483646 w 127"/>
                <a:gd name="T3" fmla="*/ 2147483646 h 127"/>
                <a:gd name="T4" fmla="*/ 2147483646 w 127"/>
                <a:gd name="T5" fmla="*/ 2147483646 h 127"/>
                <a:gd name="T6" fmla="*/ 2147483646 w 127"/>
                <a:gd name="T7" fmla="*/ 2147483646 h 127"/>
                <a:gd name="T8" fmla="*/ 2147483646 w 127"/>
                <a:gd name="T9" fmla="*/ 2147483646 h 127"/>
                <a:gd name="T10" fmla="*/ 2147483646 w 127"/>
                <a:gd name="T11" fmla="*/ 2147483646 h 127"/>
                <a:gd name="T12" fmla="*/ 2147483646 w 127"/>
                <a:gd name="T13" fmla="*/ 2147483646 h 127"/>
                <a:gd name="T14" fmla="*/ 2147483646 w 127"/>
                <a:gd name="T15" fmla="*/ 2147483646 h 127"/>
                <a:gd name="T16" fmla="*/ 2147483646 w 127"/>
                <a:gd name="T17" fmla="*/ 2147483646 h 127"/>
                <a:gd name="T18" fmla="*/ 2147483646 w 127"/>
                <a:gd name="T19" fmla="*/ 2147483646 h 127"/>
                <a:gd name="T20" fmla="*/ 2147483646 w 127"/>
                <a:gd name="T21" fmla="*/ 2147483646 h 127"/>
                <a:gd name="T22" fmla="*/ 2147483646 w 127"/>
                <a:gd name="T23" fmla="*/ 2147483646 h 127"/>
                <a:gd name="T24" fmla="*/ 2147483646 w 127"/>
                <a:gd name="T25" fmla="*/ 2147483646 h 127"/>
                <a:gd name="T26" fmla="*/ 2147483646 w 127"/>
                <a:gd name="T27" fmla="*/ 2147483646 h 127"/>
                <a:gd name="T28" fmla="*/ 2147483646 w 127"/>
                <a:gd name="T29" fmla="*/ 2147483646 h 127"/>
                <a:gd name="T30" fmla="*/ 2147483646 w 127"/>
                <a:gd name="T31" fmla="*/ 2147483646 h 127"/>
                <a:gd name="T32" fmla="*/ 2147483646 w 127"/>
                <a:gd name="T33" fmla="*/ 2147483646 h 127"/>
                <a:gd name="T34" fmla="*/ 2147483646 w 127"/>
                <a:gd name="T35" fmla="*/ 2147483646 h 127"/>
                <a:gd name="T36" fmla="*/ 2147483646 w 127"/>
                <a:gd name="T37" fmla="*/ 2147483646 h 127"/>
                <a:gd name="T38" fmla="*/ 2147483646 w 127"/>
                <a:gd name="T39" fmla="*/ 2147483646 h 127"/>
                <a:gd name="T40" fmla="*/ 2147483646 w 127"/>
                <a:gd name="T41" fmla="*/ 2147483646 h 127"/>
                <a:gd name="T42" fmla="*/ 2147483646 w 127"/>
                <a:gd name="T43" fmla="*/ 2147483646 h 127"/>
                <a:gd name="T44" fmla="*/ 2147483646 w 127"/>
                <a:gd name="T45" fmla="*/ 2147483646 h 127"/>
                <a:gd name="T46" fmla="*/ 2147483646 w 127"/>
                <a:gd name="T47" fmla="*/ 2147483646 h 127"/>
                <a:gd name="T48" fmla="*/ 2147483646 w 127"/>
                <a:gd name="T49" fmla="*/ 2147483646 h 127"/>
                <a:gd name="T50" fmla="*/ 2147483646 w 127"/>
                <a:gd name="T51" fmla="*/ 2147483646 h 127"/>
                <a:gd name="T52" fmla="*/ 2147483646 w 127"/>
                <a:gd name="T53" fmla="*/ 2147483646 h 127"/>
                <a:gd name="T54" fmla="*/ 2147483646 w 127"/>
                <a:gd name="T55" fmla="*/ 2147483646 h 127"/>
                <a:gd name="T56" fmla="*/ 2147483646 w 127"/>
                <a:gd name="T57" fmla="*/ 2147483646 h 127"/>
                <a:gd name="T58" fmla="*/ 2147483646 w 127"/>
                <a:gd name="T59" fmla="*/ 2147483646 h 127"/>
                <a:gd name="T60" fmla="*/ 2147483646 w 127"/>
                <a:gd name="T61" fmla="*/ 2147483646 h 127"/>
                <a:gd name="T62" fmla="*/ 2147483646 w 127"/>
                <a:gd name="T63" fmla="*/ 2147483646 h 127"/>
                <a:gd name="T64" fmla="*/ 2147483646 w 127"/>
                <a:gd name="T65" fmla="*/ 214748364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1"/>
            </a:solidFill>
            <a:ln w="9525">
              <a:solidFill>
                <a:srgbClr val="4D606F"/>
              </a:solidFill>
              <a:round/>
            </a:ln>
          </p:spPr>
          <p:txBody>
            <a:bodyPr/>
            <a:lstStyle/>
            <a:p>
              <a:endParaRPr lang="zh-CN" altLang="en-US" sz="2799"/>
            </a:p>
          </p:txBody>
        </p:sp>
        <p:sp>
          <p:nvSpPr>
            <p:cNvPr id="16" name="MH_Other_3">
              <a:extLst>
                <a:ext uri="{FF2B5EF4-FFF2-40B4-BE49-F238E27FC236}">
                  <a16:creationId xmlns:a16="http://schemas.microsoft.com/office/drawing/2014/main" id="{C6C29597-DDAC-44FF-BDDF-D21F67636B47}"/>
                </a:ext>
              </a:extLst>
            </p:cNvPr>
            <p:cNvSpPr>
              <a:spLocks noEditPoints="1"/>
            </p:cNvSpPr>
            <p:nvPr>
              <p:custDataLst>
                <p:tags r:id="rId6"/>
              </p:custDataLst>
            </p:nvPr>
          </p:nvSpPr>
          <p:spPr bwMode="auto">
            <a:xfrm rot="2696110">
              <a:off x="4326126" y="4523787"/>
              <a:ext cx="424930" cy="411815"/>
            </a:xfrm>
            <a:custGeom>
              <a:avLst/>
              <a:gdLst>
                <a:gd name="T0" fmla="*/ 2147483646 w 127"/>
                <a:gd name="T1" fmla="*/ 2147483646 h 127"/>
                <a:gd name="T2" fmla="*/ 2147483646 w 127"/>
                <a:gd name="T3" fmla="*/ 2147483646 h 127"/>
                <a:gd name="T4" fmla="*/ 2147483646 w 127"/>
                <a:gd name="T5" fmla="*/ 2147483646 h 127"/>
                <a:gd name="T6" fmla="*/ 2147483646 w 127"/>
                <a:gd name="T7" fmla="*/ 2147483646 h 127"/>
                <a:gd name="T8" fmla="*/ 2147483646 w 127"/>
                <a:gd name="T9" fmla="*/ 2147483646 h 127"/>
                <a:gd name="T10" fmla="*/ 2147483646 w 127"/>
                <a:gd name="T11" fmla="*/ 2147483646 h 127"/>
                <a:gd name="T12" fmla="*/ 2147483646 w 127"/>
                <a:gd name="T13" fmla="*/ 2147483646 h 127"/>
                <a:gd name="T14" fmla="*/ 2147483646 w 127"/>
                <a:gd name="T15" fmla="*/ 2147483646 h 127"/>
                <a:gd name="T16" fmla="*/ 2147483646 w 127"/>
                <a:gd name="T17" fmla="*/ 2147483646 h 127"/>
                <a:gd name="T18" fmla="*/ 2147483646 w 127"/>
                <a:gd name="T19" fmla="*/ 2147483646 h 127"/>
                <a:gd name="T20" fmla="*/ 2147483646 w 127"/>
                <a:gd name="T21" fmla="*/ 2147483646 h 127"/>
                <a:gd name="T22" fmla="*/ 2147483646 w 127"/>
                <a:gd name="T23" fmla="*/ 2147483646 h 127"/>
                <a:gd name="T24" fmla="*/ 2147483646 w 127"/>
                <a:gd name="T25" fmla="*/ 2147483646 h 127"/>
                <a:gd name="T26" fmla="*/ 2147483646 w 127"/>
                <a:gd name="T27" fmla="*/ 2147483646 h 127"/>
                <a:gd name="T28" fmla="*/ 2147483646 w 127"/>
                <a:gd name="T29" fmla="*/ 2147483646 h 127"/>
                <a:gd name="T30" fmla="*/ 2147483646 w 127"/>
                <a:gd name="T31" fmla="*/ 2147483646 h 127"/>
                <a:gd name="T32" fmla="*/ 2147483646 w 127"/>
                <a:gd name="T33" fmla="*/ 2147483646 h 127"/>
                <a:gd name="T34" fmla="*/ 2147483646 w 127"/>
                <a:gd name="T35" fmla="*/ 2147483646 h 127"/>
                <a:gd name="T36" fmla="*/ 2147483646 w 127"/>
                <a:gd name="T37" fmla="*/ 2147483646 h 127"/>
                <a:gd name="T38" fmla="*/ 2147483646 w 127"/>
                <a:gd name="T39" fmla="*/ 2147483646 h 127"/>
                <a:gd name="T40" fmla="*/ 2147483646 w 127"/>
                <a:gd name="T41" fmla="*/ 2147483646 h 127"/>
                <a:gd name="T42" fmla="*/ 2147483646 w 127"/>
                <a:gd name="T43" fmla="*/ 2147483646 h 127"/>
                <a:gd name="T44" fmla="*/ 2147483646 w 127"/>
                <a:gd name="T45" fmla="*/ 2147483646 h 127"/>
                <a:gd name="T46" fmla="*/ 2147483646 w 127"/>
                <a:gd name="T47" fmla="*/ 2147483646 h 127"/>
                <a:gd name="T48" fmla="*/ 2147483646 w 127"/>
                <a:gd name="T49" fmla="*/ 2147483646 h 127"/>
                <a:gd name="T50" fmla="*/ 2147483646 w 127"/>
                <a:gd name="T51" fmla="*/ 2147483646 h 127"/>
                <a:gd name="T52" fmla="*/ 2147483646 w 127"/>
                <a:gd name="T53" fmla="*/ 2147483646 h 127"/>
                <a:gd name="T54" fmla="*/ 2147483646 w 127"/>
                <a:gd name="T55" fmla="*/ 2147483646 h 127"/>
                <a:gd name="T56" fmla="*/ 2147483646 w 127"/>
                <a:gd name="T57" fmla="*/ 2147483646 h 127"/>
                <a:gd name="T58" fmla="*/ 2147483646 w 127"/>
                <a:gd name="T59" fmla="*/ 2147483646 h 127"/>
                <a:gd name="T60" fmla="*/ 2147483646 w 127"/>
                <a:gd name="T61" fmla="*/ 2147483646 h 127"/>
                <a:gd name="T62" fmla="*/ 2147483646 w 127"/>
                <a:gd name="T63" fmla="*/ 2147483646 h 127"/>
                <a:gd name="T64" fmla="*/ 2147483646 w 127"/>
                <a:gd name="T65" fmla="*/ 214748364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1"/>
            </a:solidFill>
            <a:ln w="9525">
              <a:solidFill>
                <a:srgbClr val="4D606F"/>
              </a:solidFill>
              <a:round/>
            </a:ln>
          </p:spPr>
          <p:txBody>
            <a:bodyPr/>
            <a:lstStyle/>
            <a:p>
              <a:endParaRPr lang="zh-CN" altLang="en-US" sz="2799"/>
            </a:p>
          </p:txBody>
        </p:sp>
        <p:sp>
          <p:nvSpPr>
            <p:cNvPr id="17" name="MH_Other_3">
              <a:extLst>
                <a:ext uri="{FF2B5EF4-FFF2-40B4-BE49-F238E27FC236}">
                  <a16:creationId xmlns:a16="http://schemas.microsoft.com/office/drawing/2014/main" id="{2E91BEC7-E741-43E8-A377-F5341B45A52A}"/>
                </a:ext>
              </a:extLst>
            </p:cNvPr>
            <p:cNvSpPr>
              <a:spLocks noEditPoints="1"/>
            </p:cNvSpPr>
            <p:nvPr>
              <p:custDataLst>
                <p:tags r:id="rId7"/>
              </p:custDataLst>
            </p:nvPr>
          </p:nvSpPr>
          <p:spPr bwMode="auto">
            <a:xfrm rot="2696110">
              <a:off x="7863080" y="4523788"/>
              <a:ext cx="424930" cy="411815"/>
            </a:xfrm>
            <a:custGeom>
              <a:avLst/>
              <a:gdLst>
                <a:gd name="T0" fmla="*/ 2147483646 w 127"/>
                <a:gd name="T1" fmla="*/ 2147483646 h 127"/>
                <a:gd name="T2" fmla="*/ 2147483646 w 127"/>
                <a:gd name="T3" fmla="*/ 2147483646 h 127"/>
                <a:gd name="T4" fmla="*/ 2147483646 w 127"/>
                <a:gd name="T5" fmla="*/ 2147483646 h 127"/>
                <a:gd name="T6" fmla="*/ 2147483646 w 127"/>
                <a:gd name="T7" fmla="*/ 2147483646 h 127"/>
                <a:gd name="T8" fmla="*/ 2147483646 w 127"/>
                <a:gd name="T9" fmla="*/ 2147483646 h 127"/>
                <a:gd name="T10" fmla="*/ 2147483646 w 127"/>
                <a:gd name="T11" fmla="*/ 2147483646 h 127"/>
                <a:gd name="T12" fmla="*/ 2147483646 w 127"/>
                <a:gd name="T13" fmla="*/ 2147483646 h 127"/>
                <a:gd name="T14" fmla="*/ 2147483646 w 127"/>
                <a:gd name="T15" fmla="*/ 2147483646 h 127"/>
                <a:gd name="T16" fmla="*/ 2147483646 w 127"/>
                <a:gd name="T17" fmla="*/ 2147483646 h 127"/>
                <a:gd name="T18" fmla="*/ 2147483646 w 127"/>
                <a:gd name="T19" fmla="*/ 2147483646 h 127"/>
                <a:gd name="T20" fmla="*/ 2147483646 w 127"/>
                <a:gd name="T21" fmla="*/ 2147483646 h 127"/>
                <a:gd name="T22" fmla="*/ 2147483646 w 127"/>
                <a:gd name="T23" fmla="*/ 2147483646 h 127"/>
                <a:gd name="T24" fmla="*/ 2147483646 w 127"/>
                <a:gd name="T25" fmla="*/ 2147483646 h 127"/>
                <a:gd name="T26" fmla="*/ 2147483646 w 127"/>
                <a:gd name="T27" fmla="*/ 2147483646 h 127"/>
                <a:gd name="T28" fmla="*/ 2147483646 w 127"/>
                <a:gd name="T29" fmla="*/ 2147483646 h 127"/>
                <a:gd name="T30" fmla="*/ 2147483646 w 127"/>
                <a:gd name="T31" fmla="*/ 2147483646 h 127"/>
                <a:gd name="T32" fmla="*/ 2147483646 w 127"/>
                <a:gd name="T33" fmla="*/ 2147483646 h 127"/>
                <a:gd name="T34" fmla="*/ 2147483646 w 127"/>
                <a:gd name="T35" fmla="*/ 2147483646 h 127"/>
                <a:gd name="T36" fmla="*/ 2147483646 w 127"/>
                <a:gd name="T37" fmla="*/ 2147483646 h 127"/>
                <a:gd name="T38" fmla="*/ 2147483646 w 127"/>
                <a:gd name="T39" fmla="*/ 2147483646 h 127"/>
                <a:gd name="T40" fmla="*/ 2147483646 w 127"/>
                <a:gd name="T41" fmla="*/ 2147483646 h 127"/>
                <a:gd name="T42" fmla="*/ 2147483646 w 127"/>
                <a:gd name="T43" fmla="*/ 2147483646 h 127"/>
                <a:gd name="T44" fmla="*/ 2147483646 w 127"/>
                <a:gd name="T45" fmla="*/ 2147483646 h 127"/>
                <a:gd name="T46" fmla="*/ 2147483646 w 127"/>
                <a:gd name="T47" fmla="*/ 2147483646 h 127"/>
                <a:gd name="T48" fmla="*/ 2147483646 w 127"/>
                <a:gd name="T49" fmla="*/ 2147483646 h 127"/>
                <a:gd name="T50" fmla="*/ 2147483646 w 127"/>
                <a:gd name="T51" fmla="*/ 2147483646 h 127"/>
                <a:gd name="T52" fmla="*/ 2147483646 w 127"/>
                <a:gd name="T53" fmla="*/ 2147483646 h 127"/>
                <a:gd name="T54" fmla="*/ 2147483646 w 127"/>
                <a:gd name="T55" fmla="*/ 2147483646 h 127"/>
                <a:gd name="T56" fmla="*/ 2147483646 w 127"/>
                <a:gd name="T57" fmla="*/ 2147483646 h 127"/>
                <a:gd name="T58" fmla="*/ 2147483646 w 127"/>
                <a:gd name="T59" fmla="*/ 2147483646 h 127"/>
                <a:gd name="T60" fmla="*/ 2147483646 w 127"/>
                <a:gd name="T61" fmla="*/ 2147483646 h 127"/>
                <a:gd name="T62" fmla="*/ 2147483646 w 127"/>
                <a:gd name="T63" fmla="*/ 2147483646 h 127"/>
                <a:gd name="T64" fmla="*/ 2147483646 w 127"/>
                <a:gd name="T65" fmla="*/ 214748364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127">
                  <a:moveTo>
                    <a:pt x="30" y="115"/>
                  </a:moveTo>
                  <a:cubicBezTo>
                    <a:pt x="26" y="119"/>
                    <a:pt x="21" y="119"/>
                    <a:pt x="18" y="115"/>
                  </a:cubicBezTo>
                  <a:cubicBezTo>
                    <a:pt x="12" y="110"/>
                    <a:pt x="12" y="110"/>
                    <a:pt x="12" y="110"/>
                  </a:cubicBezTo>
                  <a:cubicBezTo>
                    <a:pt x="9" y="107"/>
                    <a:pt x="9" y="101"/>
                    <a:pt x="12" y="98"/>
                  </a:cubicBezTo>
                  <a:cubicBezTo>
                    <a:pt x="51" y="60"/>
                    <a:pt x="51" y="60"/>
                    <a:pt x="51" y="60"/>
                  </a:cubicBezTo>
                  <a:cubicBezTo>
                    <a:pt x="46" y="58"/>
                    <a:pt x="40" y="60"/>
                    <a:pt x="35" y="64"/>
                  </a:cubicBezTo>
                  <a:cubicBezTo>
                    <a:pt x="7" y="93"/>
                    <a:pt x="7" y="93"/>
                    <a:pt x="7" y="93"/>
                  </a:cubicBezTo>
                  <a:cubicBezTo>
                    <a:pt x="0" y="99"/>
                    <a:pt x="0" y="109"/>
                    <a:pt x="7" y="115"/>
                  </a:cubicBezTo>
                  <a:cubicBezTo>
                    <a:pt x="12" y="121"/>
                    <a:pt x="12" y="121"/>
                    <a:pt x="12" y="121"/>
                  </a:cubicBezTo>
                  <a:cubicBezTo>
                    <a:pt x="19" y="127"/>
                    <a:pt x="29" y="127"/>
                    <a:pt x="35" y="121"/>
                  </a:cubicBezTo>
                  <a:cubicBezTo>
                    <a:pt x="64" y="93"/>
                    <a:pt x="64" y="93"/>
                    <a:pt x="64" y="93"/>
                  </a:cubicBezTo>
                  <a:cubicBezTo>
                    <a:pt x="68" y="88"/>
                    <a:pt x="69" y="82"/>
                    <a:pt x="68" y="77"/>
                  </a:cubicBezTo>
                  <a:lnTo>
                    <a:pt x="30" y="115"/>
                  </a:lnTo>
                  <a:close/>
                  <a:moveTo>
                    <a:pt x="121" y="12"/>
                  </a:moveTo>
                  <a:cubicBezTo>
                    <a:pt x="115" y="7"/>
                    <a:pt x="115" y="7"/>
                    <a:pt x="115" y="7"/>
                  </a:cubicBezTo>
                  <a:cubicBezTo>
                    <a:pt x="109" y="0"/>
                    <a:pt x="99" y="0"/>
                    <a:pt x="93" y="7"/>
                  </a:cubicBezTo>
                  <a:cubicBezTo>
                    <a:pt x="64" y="35"/>
                    <a:pt x="64" y="35"/>
                    <a:pt x="64" y="35"/>
                  </a:cubicBezTo>
                  <a:cubicBezTo>
                    <a:pt x="60" y="40"/>
                    <a:pt x="58" y="46"/>
                    <a:pt x="60" y="51"/>
                  </a:cubicBezTo>
                  <a:cubicBezTo>
                    <a:pt x="98" y="12"/>
                    <a:pt x="98" y="12"/>
                    <a:pt x="98" y="12"/>
                  </a:cubicBezTo>
                  <a:cubicBezTo>
                    <a:pt x="101" y="9"/>
                    <a:pt x="107" y="9"/>
                    <a:pt x="110" y="12"/>
                  </a:cubicBezTo>
                  <a:cubicBezTo>
                    <a:pt x="115" y="18"/>
                    <a:pt x="115" y="18"/>
                    <a:pt x="115" y="18"/>
                  </a:cubicBezTo>
                  <a:cubicBezTo>
                    <a:pt x="119" y="21"/>
                    <a:pt x="119" y="26"/>
                    <a:pt x="115" y="30"/>
                  </a:cubicBezTo>
                  <a:cubicBezTo>
                    <a:pt x="77" y="68"/>
                    <a:pt x="77" y="68"/>
                    <a:pt x="77" y="68"/>
                  </a:cubicBezTo>
                  <a:cubicBezTo>
                    <a:pt x="82" y="69"/>
                    <a:pt x="88" y="68"/>
                    <a:pt x="93" y="64"/>
                  </a:cubicBezTo>
                  <a:cubicBezTo>
                    <a:pt x="121" y="35"/>
                    <a:pt x="121" y="35"/>
                    <a:pt x="121" y="35"/>
                  </a:cubicBezTo>
                  <a:cubicBezTo>
                    <a:pt x="127" y="29"/>
                    <a:pt x="127" y="19"/>
                    <a:pt x="121" y="12"/>
                  </a:cubicBezTo>
                  <a:close/>
                  <a:moveTo>
                    <a:pt x="77" y="51"/>
                  </a:moveTo>
                  <a:cubicBezTo>
                    <a:pt x="75" y="50"/>
                    <a:pt x="73" y="50"/>
                    <a:pt x="71" y="51"/>
                  </a:cubicBezTo>
                  <a:cubicBezTo>
                    <a:pt x="51" y="71"/>
                    <a:pt x="51" y="71"/>
                    <a:pt x="51" y="71"/>
                  </a:cubicBezTo>
                  <a:cubicBezTo>
                    <a:pt x="49" y="73"/>
                    <a:pt x="49" y="75"/>
                    <a:pt x="51" y="77"/>
                  </a:cubicBezTo>
                  <a:cubicBezTo>
                    <a:pt x="53" y="78"/>
                    <a:pt x="55" y="78"/>
                    <a:pt x="57" y="77"/>
                  </a:cubicBezTo>
                  <a:cubicBezTo>
                    <a:pt x="77" y="57"/>
                    <a:pt x="77" y="57"/>
                    <a:pt x="77" y="57"/>
                  </a:cubicBezTo>
                  <a:cubicBezTo>
                    <a:pt x="78" y="55"/>
                    <a:pt x="78" y="53"/>
                    <a:pt x="77" y="51"/>
                  </a:cubicBezTo>
                  <a:close/>
                </a:path>
              </a:pathLst>
            </a:custGeom>
            <a:solidFill>
              <a:schemeClr val="accent1"/>
            </a:solidFill>
            <a:ln w="9525">
              <a:solidFill>
                <a:srgbClr val="4D606F"/>
              </a:solidFill>
              <a:round/>
            </a:ln>
          </p:spPr>
          <p:txBody>
            <a:bodyPr/>
            <a:lstStyle/>
            <a:p>
              <a:endParaRPr lang="zh-CN" altLang="en-US" sz="2799"/>
            </a:p>
          </p:txBody>
        </p:sp>
      </p:grpSp>
      <p:sp>
        <p:nvSpPr>
          <p:cNvPr id="18" name="KSO_Shape">
            <a:extLst>
              <a:ext uri="{FF2B5EF4-FFF2-40B4-BE49-F238E27FC236}">
                <a16:creationId xmlns:a16="http://schemas.microsoft.com/office/drawing/2014/main" id="{15B80078-FEAD-4742-A16F-D854582C749B}"/>
              </a:ext>
            </a:extLst>
          </p:cNvPr>
          <p:cNvSpPr/>
          <p:nvPr/>
        </p:nvSpPr>
        <p:spPr bwMode="auto">
          <a:xfrm>
            <a:off x="7047542" y="3944785"/>
            <a:ext cx="1334411" cy="1245452"/>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2">
              <a:lumMod val="10000"/>
            </a:schemeClr>
          </a:solidFill>
          <a:ln>
            <a:noFill/>
          </a:ln>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dirty="0">
              <a:ea typeface="宋体" panose="02010600030101010101" pitchFamily="2" charset="-122"/>
            </a:endParaRPr>
          </a:p>
        </p:txBody>
      </p:sp>
      <p:sp>
        <p:nvSpPr>
          <p:cNvPr id="19" name="任意多边形: 形状 21">
            <a:extLst>
              <a:ext uri="{FF2B5EF4-FFF2-40B4-BE49-F238E27FC236}">
                <a16:creationId xmlns:a16="http://schemas.microsoft.com/office/drawing/2014/main" id="{96DB779D-0F78-4175-9222-AB12911419DA}"/>
              </a:ext>
            </a:extLst>
          </p:cNvPr>
          <p:cNvSpPr/>
          <p:nvPr/>
        </p:nvSpPr>
        <p:spPr>
          <a:xfrm>
            <a:off x="1051319" y="3109576"/>
            <a:ext cx="10254311" cy="59480"/>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0" name="任意多边形: 形状 21">
            <a:extLst>
              <a:ext uri="{FF2B5EF4-FFF2-40B4-BE49-F238E27FC236}">
                <a16:creationId xmlns:a16="http://schemas.microsoft.com/office/drawing/2014/main" id="{D8205C64-EFDC-4EE0-A7BD-FC74816D3E68}"/>
              </a:ext>
            </a:extLst>
          </p:cNvPr>
          <p:cNvSpPr/>
          <p:nvPr/>
        </p:nvSpPr>
        <p:spPr>
          <a:xfrm>
            <a:off x="1172045" y="5214693"/>
            <a:ext cx="10254311" cy="59480"/>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rgbClr val="EA843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1" name="任意多边形: 形状 21">
            <a:extLst>
              <a:ext uri="{FF2B5EF4-FFF2-40B4-BE49-F238E27FC236}">
                <a16:creationId xmlns:a16="http://schemas.microsoft.com/office/drawing/2014/main" id="{C4CED43C-25A2-4FC9-AD38-567C96E83538}"/>
              </a:ext>
            </a:extLst>
          </p:cNvPr>
          <p:cNvSpPr/>
          <p:nvPr/>
        </p:nvSpPr>
        <p:spPr>
          <a:xfrm>
            <a:off x="1172044" y="6090159"/>
            <a:ext cx="10254311" cy="59480"/>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rgbClr val="EA843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0" name="矩形 39">
            <a:extLst>
              <a:ext uri="{FF2B5EF4-FFF2-40B4-BE49-F238E27FC236}">
                <a16:creationId xmlns:a16="http://schemas.microsoft.com/office/drawing/2014/main" id="{E029C64D-F93D-4231-AB02-F9166E0E2091}"/>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174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P spid="9" grpId="0"/>
      <p:bldP spid="18" grpId="0" animBg="1"/>
      <p:bldP spid="19"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141">
            <a:extLst>
              <a:ext uri="{FF2B5EF4-FFF2-40B4-BE49-F238E27FC236}">
                <a16:creationId xmlns:a16="http://schemas.microsoft.com/office/drawing/2014/main" id="{D38AD8AE-A2B6-488B-8656-0B1EE2EBD63E}"/>
              </a:ext>
            </a:extLst>
          </p:cNvPr>
          <p:cNvSpPr txBox="1"/>
          <p:nvPr/>
        </p:nvSpPr>
        <p:spPr>
          <a:xfrm>
            <a:off x="1180377" y="3223718"/>
            <a:ext cx="1943161" cy="954107"/>
          </a:xfrm>
          <a:prstGeom prst="rect">
            <a:avLst/>
          </a:prstGeom>
          <a:solidFill>
            <a:srgbClr val="A4050E"/>
          </a:solidFill>
          <a:ln>
            <a:noFill/>
          </a:ln>
          <a:effectLst>
            <a:outerShdw blurRad="76200" dir="18900000" sy="23000" kx="-1200000" algn="bl"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defTabSz="1219078">
              <a:defRPr/>
            </a:pPr>
            <a:r>
              <a:rPr lang="en-US" altLang="zh-CN" sz="2800" b="1" dirty="0">
                <a:effectLst>
                  <a:outerShdw blurRad="38100" dist="38100" dir="2700000" algn="tl">
                    <a:srgbClr val="000000">
                      <a:alpha val="43137"/>
                    </a:srgbClr>
                  </a:outerShdw>
                </a:effectLst>
                <a:latin typeface="微软雅黑" panose="020B0503020204020204" pitchFamily="34" charset="-122"/>
              </a:rPr>
              <a:t>“</a:t>
            </a:r>
            <a:r>
              <a:rPr lang="zh-CN" altLang="en-US" sz="2800" b="1" dirty="0">
                <a:effectLst>
                  <a:outerShdw blurRad="38100" dist="38100" dir="2700000" algn="tl">
                    <a:srgbClr val="000000">
                      <a:alpha val="43137"/>
                    </a:srgbClr>
                  </a:outerShdw>
                </a:effectLst>
                <a:latin typeface="微软雅黑" panose="020B0503020204020204" pitchFamily="34" charset="-122"/>
              </a:rPr>
              <a:t>十三五</a:t>
            </a:r>
            <a:r>
              <a:rPr lang="en-US" altLang="zh-CN" sz="2800" b="1" dirty="0">
                <a:effectLst>
                  <a:outerShdw blurRad="38100" dist="38100" dir="2700000" algn="tl">
                    <a:srgbClr val="000000">
                      <a:alpha val="43137"/>
                    </a:srgbClr>
                  </a:outerShdw>
                </a:effectLst>
                <a:latin typeface="微软雅黑" panose="020B0503020204020204" pitchFamily="34" charset="-122"/>
              </a:rPr>
              <a:t>”</a:t>
            </a:r>
          </a:p>
          <a:p>
            <a:pPr algn="ctr" defTabSz="1219078">
              <a:defRPr/>
            </a:pPr>
            <a:r>
              <a:rPr lang="zh-CN" altLang="en-US" sz="2800" b="1" dirty="0">
                <a:effectLst>
                  <a:outerShdw blurRad="38100" dist="38100" dir="2700000" algn="tl">
                    <a:srgbClr val="000000">
                      <a:alpha val="43137"/>
                    </a:srgbClr>
                  </a:outerShdw>
                </a:effectLst>
                <a:latin typeface="微软雅黑" panose="020B0503020204020204" pitchFamily="34" charset="-122"/>
              </a:rPr>
              <a:t>发展规划</a:t>
            </a:r>
          </a:p>
        </p:txBody>
      </p:sp>
      <p:cxnSp>
        <p:nvCxnSpPr>
          <p:cNvPr id="27" name="直接箭头连接符 26">
            <a:extLst>
              <a:ext uri="{FF2B5EF4-FFF2-40B4-BE49-F238E27FC236}">
                <a16:creationId xmlns:a16="http://schemas.microsoft.com/office/drawing/2014/main" id="{35D899B4-8154-4273-A916-F5BDEB11F6D8}"/>
              </a:ext>
            </a:extLst>
          </p:cNvPr>
          <p:cNvCxnSpPr/>
          <p:nvPr/>
        </p:nvCxnSpPr>
        <p:spPr>
          <a:xfrm flipV="1">
            <a:off x="3970350" y="4758101"/>
            <a:ext cx="478304" cy="0"/>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直接箭头连接符 27">
            <a:extLst>
              <a:ext uri="{FF2B5EF4-FFF2-40B4-BE49-F238E27FC236}">
                <a16:creationId xmlns:a16="http://schemas.microsoft.com/office/drawing/2014/main" id="{DA320782-4A4F-4183-B54A-039F0B36D444}"/>
              </a:ext>
            </a:extLst>
          </p:cNvPr>
          <p:cNvCxnSpPr/>
          <p:nvPr/>
        </p:nvCxnSpPr>
        <p:spPr>
          <a:xfrm flipV="1">
            <a:off x="3970350" y="3655462"/>
            <a:ext cx="478304" cy="0"/>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9" name="直接箭头连接符 28">
            <a:extLst>
              <a:ext uri="{FF2B5EF4-FFF2-40B4-BE49-F238E27FC236}">
                <a16:creationId xmlns:a16="http://schemas.microsoft.com/office/drawing/2014/main" id="{D9A8E3A2-070D-4B27-BFE1-7C7E70D8D4C6}"/>
              </a:ext>
            </a:extLst>
          </p:cNvPr>
          <p:cNvCxnSpPr/>
          <p:nvPr/>
        </p:nvCxnSpPr>
        <p:spPr>
          <a:xfrm flipV="1">
            <a:off x="3970350" y="2542240"/>
            <a:ext cx="478304" cy="0"/>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0" name="直接连接符 29">
            <a:extLst>
              <a:ext uri="{FF2B5EF4-FFF2-40B4-BE49-F238E27FC236}">
                <a16:creationId xmlns:a16="http://schemas.microsoft.com/office/drawing/2014/main" id="{9AC25DBD-DE34-4627-836A-068859B92E29}"/>
              </a:ext>
            </a:extLst>
          </p:cNvPr>
          <p:cNvCxnSpPr/>
          <p:nvPr/>
        </p:nvCxnSpPr>
        <p:spPr>
          <a:xfrm flipV="1">
            <a:off x="3970349" y="2502028"/>
            <a:ext cx="0" cy="225607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1C1AFE2E-4A6E-486A-A010-BF51C75EEB60}"/>
              </a:ext>
            </a:extLst>
          </p:cNvPr>
          <p:cNvCxnSpPr/>
          <p:nvPr/>
        </p:nvCxnSpPr>
        <p:spPr>
          <a:xfrm flipV="1">
            <a:off x="6575627" y="4567626"/>
            <a:ext cx="480420" cy="0"/>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2" name="直接箭头连接符 31">
            <a:extLst>
              <a:ext uri="{FF2B5EF4-FFF2-40B4-BE49-F238E27FC236}">
                <a16:creationId xmlns:a16="http://schemas.microsoft.com/office/drawing/2014/main" id="{CCE1011E-DE04-4043-9CA0-3F9FFB91B42A}"/>
              </a:ext>
            </a:extLst>
          </p:cNvPr>
          <p:cNvCxnSpPr/>
          <p:nvPr/>
        </p:nvCxnSpPr>
        <p:spPr>
          <a:xfrm flipV="1">
            <a:off x="6575627" y="3670276"/>
            <a:ext cx="480420" cy="0"/>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3" name="直接箭头连接符 32">
            <a:extLst>
              <a:ext uri="{FF2B5EF4-FFF2-40B4-BE49-F238E27FC236}">
                <a16:creationId xmlns:a16="http://schemas.microsoft.com/office/drawing/2014/main" id="{70CA40A7-7BAC-4DE9-A844-29C1320984C9}"/>
              </a:ext>
            </a:extLst>
          </p:cNvPr>
          <p:cNvCxnSpPr/>
          <p:nvPr/>
        </p:nvCxnSpPr>
        <p:spPr>
          <a:xfrm flipV="1">
            <a:off x="6575627" y="2648060"/>
            <a:ext cx="480420" cy="0"/>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4" name="直接箭头连接符 33">
            <a:extLst>
              <a:ext uri="{FF2B5EF4-FFF2-40B4-BE49-F238E27FC236}">
                <a16:creationId xmlns:a16="http://schemas.microsoft.com/office/drawing/2014/main" id="{4A5E4BAF-25AD-4818-BA75-EA7D7E23007E}"/>
              </a:ext>
            </a:extLst>
          </p:cNvPr>
          <p:cNvCxnSpPr/>
          <p:nvPr/>
        </p:nvCxnSpPr>
        <p:spPr>
          <a:xfrm flipV="1">
            <a:off x="6575627" y="1754942"/>
            <a:ext cx="480420" cy="0"/>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5" name="直接连接符 34">
            <a:extLst>
              <a:ext uri="{FF2B5EF4-FFF2-40B4-BE49-F238E27FC236}">
                <a16:creationId xmlns:a16="http://schemas.microsoft.com/office/drawing/2014/main" id="{6F498CC8-7C08-4852-8200-5919870F56CB}"/>
              </a:ext>
            </a:extLst>
          </p:cNvPr>
          <p:cNvCxnSpPr/>
          <p:nvPr/>
        </p:nvCxnSpPr>
        <p:spPr>
          <a:xfrm flipV="1">
            <a:off x="6575627" y="1714731"/>
            <a:ext cx="0" cy="390897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8E712D5F-9B86-4B6E-B488-F2703CC43CD2}"/>
              </a:ext>
            </a:extLst>
          </p:cNvPr>
          <p:cNvCxnSpPr/>
          <p:nvPr/>
        </p:nvCxnSpPr>
        <p:spPr>
          <a:xfrm flipV="1">
            <a:off x="8590432" y="4620536"/>
            <a:ext cx="480420" cy="0"/>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7" name="直接箭头连接符 36">
            <a:extLst>
              <a:ext uri="{FF2B5EF4-FFF2-40B4-BE49-F238E27FC236}">
                <a16:creationId xmlns:a16="http://schemas.microsoft.com/office/drawing/2014/main" id="{4D5545A9-076E-4356-BE5B-68BF6AEEAE78}"/>
              </a:ext>
            </a:extLst>
          </p:cNvPr>
          <p:cNvCxnSpPr/>
          <p:nvPr/>
        </p:nvCxnSpPr>
        <p:spPr>
          <a:xfrm flipV="1">
            <a:off x="8598897" y="3655462"/>
            <a:ext cx="480420" cy="0"/>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38" name="直接连接符 37">
            <a:extLst>
              <a:ext uri="{FF2B5EF4-FFF2-40B4-BE49-F238E27FC236}">
                <a16:creationId xmlns:a16="http://schemas.microsoft.com/office/drawing/2014/main" id="{85DBDBCF-1D4A-4489-AE55-F558E31B93BD}"/>
              </a:ext>
            </a:extLst>
          </p:cNvPr>
          <p:cNvCxnSpPr>
            <a:cxnSpLocks/>
          </p:cNvCxnSpPr>
          <p:nvPr/>
        </p:nvCxnSpPr>
        <p:spPr>
          <a:xfrm>
            <a:off x="3123538" y="3655462"/>
            <a:ext cx="95051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82F8FFE2-C3B8-4116-8553-16D1A8331AF6}"/>
              </a:ext>
            </a:extLst>
          </p:cNvPr>
          <p:cNvCxnSpPr/>
          <p:nvPr/>
        </p:nvCxnSpPr>
        <p:spPr>
          <a:xfrm flipV="1">
            <a:off x="5985154" y="3655462"/>
            <a:ext cx="59047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41125882-9132-4BBD-AE69-8E781F55E566}"/>
              </a:ext>
            </a:extLst>
          </p:cNvPr>
          <p:cNvCxnSpPr/>
          <p:nvPr/>
        </p:nvCxnSpPr>
        <p:spPr>
          <a:xfrm flipV="1">
            <a:off x="6575627" y="5606774"/>
            <a:ext cx="480420" cy="0"/>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1" name="矩形 40">
            <a:extLst>
              <a:ext uri="{FF2B5EF4-FFF2-40B4-BE49-F238E27FC236}">
                <a16:creationId xmlns:a16="http://schemas.microsoft.com/office/drawing/2014/main" id="{3E00BB1E-1B3A-47D4-96BC-1142E5907D69}"/>
              </a:ext>
            </a:extLst>
          </p:cNvPr>
          <p:cNvSpPr>
            <a:spLocks noChangeArrowheads="1"/>
          </p:cNvSpPr>
          <p:nvPr/>
        </p:nvSpPr>
        <p:spPr bwMode="auto">
          <a:xfrm>
            <a:off x="4448654" y="2074517"/>
            <a:ext cx="1525919" cy="863488"/>
          </a:xfrm>
          <a:prstGeom prst="rect">
            <a:avLst/>
          </a:prstGeom>
          <a:solidFill>
            <a:schemeClr val="bg1"/>
          </a:solidFill>
          <a:ln w="28575" algn="ctr">
            <a:solidFill>
              <a:schemeClr val="accent1">
                <a:lumMod val="60000"/>
                <a:lumOff val="40000"/>
              </a:schemeClr>
            </a:solidFill>
            <a:round/>
            <a:headEnd/>
            <a:tailEnd/>
          </a:ln>
        </p:spPr>
        <p:txBody>
          <a:bodyPr anchor="ctr"/>
          <a:lstStyle/>
          <a:p>
            <a:pPr algn="ctr" defTabSz="1219078">
              <a:lnSpc>
                <a:spcPts val="3000"/>
              </a:lnSpc>
            </a:pPr>
            <a:r>
              <a:rPr lang="zh-CN" altLang="en-US" sz="2200" dirty="0">
                <a:latin typeface="微软雅黑" pitchFamily="34" charset="-122"/>
                <a:ea typeface="微软雅黑" pitchFamily="34" charset="-122"/>
              </a:rPr>
              <a:t>事业发展规划</a:t>
            </a:r>
          </a:p>
        </p:txBody>
      </p:sp>
      <p:sp>
        <p:nvSpPr>
          <p:cNvPr id="42" name="矩形 41">
            <a:extLst>
              <a:ext uri="{FF2B5EF4-FFF2-40B4-BE49-F238E27FC236}">
                <a16:creationId xmlns:a16="http://schemas.microsoft.com/office/drawing/2014/main" id="{4C2BE8A8-C9CA-48E2-8551-3FB9E09D986D}"/>
              </a:ext>
            </a:extLst>
          </p:cNvPr>
          <p:cNvSpPr>
            <a:spLocks noChangeArrowheads="1"/>
          </p:cNvSpPr>
          <p:nvPr/>
        </p:nvSpPr>
        <p:spPr bwMode="auto">
          <a:xfrm>
            <a:off x="4448654" y="3223718"/>
            <a:ext cx="1525919" cy="863488"/>
          </a:xfrm>
          <a:prstGeom prst="rect">
            <a:avLst/>
          </a:prstGeom>
          <a:solidFill>
            <a:schemeClr val="bg1"/>
          </a:solidFill>
          <a:ln w="28575" algn="ctr">
            <a:solidFill>
              <a:schemeClr val="accent1">
                <a:lumMod val="60000"/>
                <a:lumOff val="40000"/>
              </a:schemeClr>
            </a:solidFill>
            <a:round/>
            <a:headEnd/>
            <a:tailEnd/>
          </a:ln>
        </p:spPr>
        <p:txBody>
          <a:bodyPr anchor="ctr"/>
          <a:lstStyle/>
          <a:p>
            <a:pPr algn="ctr" defTabSz="1219078">
              <a:lnSpc>
                <a:spcPts val="3000"/>
              </a:lnSpc>
            </a:pPr>
            <a:r>
              <a:rPr lang="zh-CN" altLang="en-US" sz="2200" dirty="0">
                <a:latin typeface="微软雅黑" pitchFamily="34" charset="-122"/>
                <a:ea typeface="微软雅黑" pitchFamily="34" charset="-122"/>
              </a:rPr>
              <a:t>专项规划</a:t>
            </a:r>
          </a:p>
        </p:txBody>
      </p:sp>
      <p:sp>
        <p:nvSpPr>
          <p:cNvPr id="44" name="矩形 43">
            <a:extLst>
              <a:ext uri="{FF2B5EF4-FFF2-40B4-BE49-F238E27FC236}">
                <a16:creationId xmlns:a16="http://schemas.microsoft.com/office/drawing/2014/main" id="{C4CA5373-D372-4B59-A4EA-2A1A5CD1B42F}"/>
              </a:ext>
            </a:extLst>
          </p:cNvPr>
          <p:cNvSpPr>
            <a:spLocks noChangeArrowheads="1"/>
          </p:cNvSpPr>
          <p:nvPr/>
        </p:nvSpPr>
        <p:spPr bwMode="auto">
          <a:xfrm>
            <a:off x="4448654" y="4360219"/>
            <a:ext cx="1525919" cy="863488"/>
          </a:xfrm>
          <a:prstGeom prst="rect">
            <a:avLst/>
          </a:prstGeom>
          <a:solidFill>
            <a:schemeClr val="bg1"/>
          </a:solidFill>
          <a:ln w="28575" algn="ctr">
            <a:solidFill>
              <a:schemeClr val="accent1">
                <a:lumMod val="60000"/>
                <a:lumOff val="40000"/>
              </a:schemeClr>
            </a:solidFill>
            <a:round/>
            <a:headEnd/>
            <a:tailEnd/>
          </a:ln>
        </p:spPr>
        <p:txBody>
          <a:bodyPr anchor="ctr"/>
          <a:lstStyle/>
          <a:p>
            <a:pPr algn="ctr" defTabSz="1219078">
              <a:lnSpc>
                <a:spcPts val="3000"/>
              </a:lnSpc>
            </a:pPr>
            <a:r>
              <a:rPr lang="zh-CN" altLang="en-US" sz="2200" dirty="0">
                <a:latin typeface="微软雅黑" pitchFamily="34" charset="-122"/>
                <a:ea typeface="微软雅黑" pitchFamily="34" charset="-122"/>
                <a:sym typeface="Arial" pitchFamily="34" charset="0"/>
              </a:rPr>
              <a:t> 部门（系）    发展规划</a:t>
            </a:r>
            <a:endParaRPr lang="zh-CN" altLang="en-US" sz="2200" dirty="0">
              <a:latin typeface="微软雅黑" pitchFamily="34" charset="-122"/>
              <a:ea typeface="微软雅黑" pitchFamily="34" charset="-122"/>
            </a:endParaRPr>
          </a:p>
        </p:txBody>
      </p:sp>
      <p:sp>
        <p:nvSpPr>
          <p:cNvPr id="45" name="矩形 44">
            <a:extLst>
              <a:ext uri="{FF2B5EF4-FFF2-40B4-BE49-F238E27FC236}">
                <a16:creationId xmlns:a16="http://schemas.microsoft.com/office/drawing/2014/main" id="{61CB0190-27DD-4E1F-AC3C-B36790DB051C}"/>
              </a:ext>
            </a:extLst>
          </p:cNvPr>
          <p:cNvSpPr>
            <a:spLocks noChangeArrowheads="1"/>
          </p:cNvSpPr>
          <p:nvPr/>
        </p:nvSpPr>
        <p:spPr bwMode="auto">
          <a:xfrm>
            <a:off x="7047582" y="1223727"/>
            <a:ext cx="1525919" cy="863488"/>
          </a:xfrm>
          <a:prstGeom prst="rect">
            <a:avLst/>
          </a:prstGeom>
          <a:solidFill>
            <a:schemeClr val="bg1"/>
          </a:solidFill>
          <a:ln w="28575" algn="ctr">
            <a:solidFill>
              <a:schemeClr val="accent1">
                <a:lumMod val="60000"/>
                <a:lumOff val="40000"/>
              </a:schemeClr>
            </a:solidFill>
            <a:round/>
            <a:headEnd/>
            <a:tailEnd/>
          </a:ln>
        </p:spPr>
        <p:txBody>
          <a:bodyPr anchor="ctr"/>
          <a:lstStyle/>
          <a:p>
            <a:pPr algn="ctr" defTabSz="1219078">
              <a:lnSpc>
                <a:spcPts val="3000"/>
              </a:lnSpc>
            </a:pPr>
            <a:r>
              <a:rPr lang="zh-CN" altLang="en-US" sz="2200" dirty="0">
                <a:latin typeface="微软雅黑" pitchFamily="34" charset="-122"/>
                <a:ea typeface="微软雅黑" pitchFamily="34" charset="-122"/>
                <a:sym typeface="Arial" pitchFamily="34" charset="0"/>
              </a:rPr>
              <a:t>专业建设规划</a:t>
            </a:r>
            <a:endParaRPr lang="zh-CN" altLang="en-US" sz="2200" dirty="0">
              <a:latin typeface="微软雅黑" pitchFamily="34" charset="-122"/>
              <a:ea typeface="微软雅黑" pitchFamily="34" charset="-122"/>
            </a:endParaRPr>
          </a:p>
        </p:txBody>
      </p:sp>
      <p:sp>
        <p:nvSpPr>
          <p:cNvPr id="46" name="矩形 45">
            <a:extLst>
              <a:ext uri="{FF2B5EF4-FFF2-40B4-BE49-F238E27FC236}">
                <a16:creationId xmlns:a16="http://schemas.microsoft.com/office/drawing/2014/main" id="{9B641E3B-FF75-4AB0-A425-07C166DC70A1}"/>
              </a:ext>
            </a:extLst>
          </p:cNvPr>
          <p:cNvSpPr>
            <a:spLocks noChangeArrowheads="1"/>
          </p:cNvSpPr>
          <p:nvPr/>
        </p:nvSpPr>
        <p:spPr bwMode="auto">
          <a:xfrm>
            <a:off x="7047582" y="2216316"/>
            <a:ext cx="1525919" cy="863488"/>
          </a:xfrm>
          <a:prstGeom prst="rect">
            <a:avLst/>
          </a:prstGeom>
          <a:solidFill>
            <a:schemeClr val="bg1"/>
          </a:solidFill>
          <a:ln w="28575" algn="ctr">
            <a:solidFill>
              <a:schemeClr val="accent1">
                <a:lumMod val="60000"/>
                <a:lumOff val="40000"/>
              </a:schemeClr>
            </a:solidFill>
            <a:round/>
            <a:headEnd/>
            <a:tailEnd/>
          </a:ln>
        </p:spPr>
        <p:txBody>
          <a:bodyPr anchor="ctr"/>
          <a:lstStyle/>
          <a:p>
            <a:pPr algn="ctr" defTabSz="1219078">
              <a:lnSpc>
                <a:spcPts val="3000"/>
              </a:lnSpc>
            </a:pPr>
            <a:r>
              <a:rPr lang="zh-CN" altLang="en-US" sz="2200" dirty="0">
                <a:latin typeface="微软雅黑" pitchFamily="34" charset="-122"/>
                <a:ea typeface="微软雅黑" pitchFamily="34" charset="-122"/>
                <a:sym typeface="Arial" pitchFamily="34" charset="0"/>
              </a:rPr>
              <a:t>课程建设规划</a:t>
            </a:r>
            <a:endParaRPr lang="zh-CN" altLang="en-US" sz="2200" dirty="0">
              <a:latin typeface="微软雅黑" pitchFamily="34" charset="-122"/>
              <a:ea typeface="微软雅黑" pitchFamily="34" charset="-122"/>
            </a:endParaRPr>
          </a:p>
        </p:txBody>
      </p:sp>
      <p:sp>
        <p:nvSpPr>
          <p:cNvPr id="47" name="矩形 46">
            <a:extLst>
              <a:ext uri="{FF2B5EF4-FFF2-40B4-BE49-F238E27FC236}">
                <a16:creationId xmlns:a16="http://schemas.microsoft.com/office/drawing/2014/main" id="{CCF3E11D-37EB-4B1A-A921-9A8D3539E89D}"/>
              </a:ext>
            </a:extLst>
          </p:cNvPr>
          <p:cNvSpPr>
            <a:spLocks noChangeArrowheads="1"/>
          </p:cNvSpPr>
          <p:nvPr/>
        </p:nvSpPr>
        <p:spPr bwMode="auto">
          <a:xfrm>
            <a:off x="7047582" y="3225833"/>
            <a:ext cx="1525919" cy="863488"/>
          </a:xfrm>
          <a:prstGeom prst="rect">
            <a:avLst/>
          </a:prstGeom>
          <a:solidFill>
            <a:schemeClr val="bg1"/>
          </a:solidFill>
          <a:ln w="28575" algn="ctr">
            <a:solidFill>
              <a:schemeClr val="accent1">
                <a:lumMod val="60000"/>
                <a:lumOff val="40000"/>
              </a:schemeClr>
            </a:solidFill>
            <a:round/>
            <a:headEnd/>
            <a:tailEnd/>
          </a:ln>
        </p:spPr>
        <p:txBody>
          <a:bodyPr anchor="ctr"/>
          <a:lstStyle/>
          <a:p>
            <a:pPr algn="ctr" defTabSz="1219078">
              <a:lnSpc>
                <a:spcPts val="3000"/>
              </a:lnSpc>
            </a:pPr>
            <a:r>
              <a:rPr lang="zh-CN" altLang="en-US" sz="2200" dirty="0">
                <a:latin typeface="微软雅黑" pitchFamily="34" charset="-122"/>
                <a:ea typeface="微软雅黑" pitchFamily="34" charset="-122"/>
                <a:sym typeface="Arial" pitchFamily="34" charset="0"/>
              </a:rPr>
              <a:t>师资队伍建设规划</a:t>
            </a:r>
            <a:endParaRPr lang="zh-CN" altLang="en-US" sz="2200" dirty="0">
              <a:latin typeface="微软雅黑" pitchFamily="34" charset="-122"/>
              <a:ea typeface="微软雅黑" pitchFamily="34" charset="-122"/>
            </a:endParaRPr>
          </a:p>
        </p:txBody>
      </p:sp>
      <p:sp>
        <p:nvSpPr>
          <p:cNvPr id="48" name="矩形 47">
            <a:extLst>
              <a:ext uri="{FF2B5EF4-FFF2-40B4-BE49-F238E27FC236}">
                <a16:creationId xmlns:a16="http://schemas.microsoft.com/office/drawing/2014/main" id="{1E965780-6C14-4D35-8F76-13175C4654DD}"/>
              </a:ext>
            </a:extLst>
          </p:cNvPr>
          <p:cNvSpPr>
            <a:spLocks noChangeArrowheads="1"/>
          </p:cNvSpPr>
          <p:nvPr/>
        </p:nvSpPr>
        <p:spPr bwMode="auto">
          <a:xfrm>
            <a:off x="7047582" y="4207839"/>
            <a:ext cx="1525919" cy="863488"/>
          </a:xfrm>
          <a:prstGeom prst="rect">
            <a:avLst/>
          </a:prstGeom>
          <a:solidFill>
            <a:schemeClr val="bg1"/>
          </a:solidFill>
          <a:ln w="28575" algn="ctr">
            <a:solidFill>
              <a:schemeClr val="accent1">
                <a:lumMod val="60000"/>
                <a:lumOff val="40000"/>
              </a:schemeClr>
            </a:solidFill>
            <a:round/>
            <a:headEnd/>
            <a:tailEnd/>
          </a:ln>
        </p:spPr>
        <p:txBody>
          <a:bodyPr anchor="ctr"/>
          <a:lstStyle/>
          <a:p>
            <a:pPr algn="ctr" defTabSz="1219078">
              <a:lnSpc>
                <a:spcPts val="3000"/>
              </a:lnSpc>
            </a:pPr>
            <a:r>
              <a:rPr lang="zh-CN" altLang="en-US" sz="2200" dirty="0">
                <a:latin typeface="微软雅黑" pitchFamily="34" charset="-122"/>
                <a:ea typeface="微软雅黑" pitchFamily="34" charset="-122"/>
                <a:sym typeface="Arial" pitchFamily="34" charset="0"/>
              </a:rPr>
              <a:t>学生发展规划</a:t>
            </a:r>
            <a:endParaRPr lang="zh-CN" altLang="en-US" sz="2200" dirty="0">
              <a:latin typeface="微软雅黑" pitchFamily="34" charset="-122"/>
              <a:ea typeface="微软雅黑" pitchFamily="34" charset="-122"/>
            </a:endParaRPr>
          </a:p>
        </p:txBody>
      </p:sp>
      <p:sp>
        <p:nvSpPr>
          <p:cNvPr id="49" name="矩形 48">
            <a:extLst>
              <a:ext uri="{FF2B5EF4-FFF2-40B4-BE49-F238E27FC236}">
                <a16:creationId xmlns:a16="http://schemas.microsoft.com/office/drawing/2014/main" id="{4FBF1CA7-A710-4485-AF5B-6CCCC38F29AE}"/>
              </a:ext>
            </a:extLst>
          </p:cNvPr>
          <p:cNvSpPr>
            <a:spLocks noChangeArrowheads="1"/>
          </p:cNvSpPr>
          <p:nvPr/>
        </p:nvSpPr>
        <p:spPr bwMode="auto">
          <a:xfrm>
            <a:off x="7047582" y="5223707"/>
            <a:ext cx="1525919" cy="863488"/>
          </a:xfrm>
          <a:prstGeom prst="rect">
            <a:avLst/>
          </a:prstGeom>
          <a:solidFill>
            <a:schemeClr val="bg1"/>
          </a:solidFill>
          <a:ln w="28575" algn="ctr">
            <a:solidFill>
              <a:schemeClr val="accent1">
                <a:lumMod val="60000"/>
                <a:lumOff val="40000"/>
              </a:schemeClr>
            </a:solidFill>
            <a:round/>
            <a:headEnd/>
            <a:tailEnd/>
          </a:ln>
        </p:spPr>
        <p:txBody>
          <a:bodyPr anchor="ctr"/>
          <a:lstStyle/>
          <a:p>
            <a:pPr algn="ctr" defTabSz="1219078">
              <a:lnSpc>
                <a:spcPts val="3000"/>
              </a:lnSpc>
            </a:pPr>
            <a:r>
              <a:rPr lang="zh-CN" altLang="en-US" sz="2200" dirty="0">
                <a:latin typeface="微软雅黑" pitchFamily="34" charset="-122"/>
                <a:ea typeface="微软雅黑" pitchFamily="34" charset="-122"/>
                <a:sym typeface="Arial" pitchFamily="34" charset="0"/>
              </a:rPr>
              <a:t>信息化建设规划</a:t>
            </a:r>
            <a:endParaRPr lang="zh-CN" altLang="en-US" sz="2200" dirty="0">
              <a:latin typeface="微软雅黑" pitchFamily="34" charset="-122"/>
              <a:ea typeface="微软雅黑" pitchFamily="34" charset="-122"/>
            </a:endParaRPr>
          </a:p>
        </p:txBody>
      </p:sp>
      <p:sp>
        <p:nvSpPr>
          <p:cNvPr id="50" name="矩形 49">
            <a:extLst>
              <a:ext uri="{FF2B5EF4-FFF2-40B4-BE49-F238E27FC236}">
                <a16:creationId xmlns:a16="http://schemas.microsoft.com/office/drawing/2014/main" id="{AC29A52E-48AA-4B4A-89B4-B3FAA3CBE02F}"/>
              </a:ext>
            </a:extLst>
          </p:cNvPr>
          <p:cNvSpPr>
            <a:spLocks noChangeArrowheads="1"/>
          </p:cNvSpPr>
          <p:nvPr/>
        </p:nvSpPr>
        <p:spPr bwMode="auto">
          <a:xfrm>
            <a:off x="9046513" y="3223718"/>
            <a:ext cx="1906869" cy="847242"/>
          </a:xfrm>
          <a:prstGeom prst="rect">
            <a:avLst/>
          </a:prstGeom>
          <a:solidFill>
            <a:schemeClr val="bg1"/>
          </a:solidFill>
          <a:ln w="28575" algn="ctr">
            <a:solidFill>
              <a:schemeClr val="accent1">
                <a:lumMod val="60000"/>
                <a:lumOff val="40000"/>
              </a:schemeClr>
            </a:solidFill>
            <a:round/>
            <a:headEnd/>
            <a:tailEnd/>
          </a:ln>
        </p:spPr>
        <p:txBody>
          <a:bodyPr anchor="ctr"/>
          <a:lstStyle/>
          <a:p>
            <a:pPr algn="ctr" defTabSz="1219078">
              <a:lnSpc>
                <a:spcPts val="3000"/>
              </a:lnSpc>
            </a:pPr>
            <a:r>
              <a:rPr lang="zh-CN" altLang="en-US" sz="2200" dirty="0">
                <a:latin typeface="微软雅黑" pitchFamily="34" charset="-122"/>
                <a:ea typeface="微软雅黑" pitchFamily="34" charset="-122"/>
                <a:sym typeface="Arial" pitchFamily="34" charset="0"/>
              </a:rPr>
              <a:t>教师编制个人</a:t>
            </a:r>
            <a:endParaRPr lang="en-US" altLang="zh-CN" sz="2200" dirty="0">
              <a:latin typeface="微软雅黑" pitchFamily="34" charset="-122"/>
              <a:ea typeface="微软雅黑" pitchFamily="34" charset="-122"/>
              <a:sym typeface="Arial" pitchFamily="34" charset="0"/>
            </a:endParaRPr>
          </a:p>
          <a:p>
            <a:pPr algn="ctr" defTabSz="1219078">
              <a:lnSpc>
                <a:spcPts val="3000"/>
              </a:lnSpc>
            </a:pPr>
            <a:r>
              <a:rPr lang="zh-CN" altLang="en-US" sz="2200" dirty="0">
                <a:latin typeface="微软雅黑" pitchFamily="34" charset="-122"/>
                <a:ea typeface="微软雅黑" pitchFamily="34" charset="-122"/>
                <a:sym typeface="Arial" pitchFamily="34" charset="0"/>
              </a:rPr>
              <a:t>成长发展规划</a:t>
            </a:r>
            <a:endParaRPr lang="zh-CN" altLang="en-US" sz="2200" dirty="0">
              <a:latin typeface="微软雅黑" pitchFamily="34" charset="-122"/>
              <a:ea typeface="微软雅黑" pitchFamily="34" charset="-122"/>
            </a:endParaRPr>
          </a:p>
        </p:txBody>
      </p:sp>
      <p:sp>
        <p:nvSpPr>
          <p:cNvPr id="51" name="矩形 50">
            <a:extLst>
              <a:ext uri="{FF2B5EF4-FFF2-40B4-BE49-F238E27FC236}">
                <a16:creationId xmlns:a16="http://schemas.microsoft.com/office/drawing/2014/main" id="{FA8377F6-BC8F-4866-B9CB-607091E417FC}"/>
              </a:ext>
            </a:extLst>
          </p:cNvPr>
          <p:cNvSpPr>
            <a:spLocks noChangeArrowheads="1"/>
          </p:cNvSpPr>
          <p:nvPr/>
        </p:nvSpPr>
        <p:spPr bwMode="auto">
          <a:xfrm>
            <a:off x="9047572" y="4207839"/>
            <a:ext cx="1904752" cy="847240"/>
          </a:xfrm>
          <a:prstGeom prst="rect">
            <a:avLst/>
          </a:prstGeom>
          <a:solidFill>
            <a:schemeClr val="bg1"/>
          </a:solidFill>
          <a:ln w="28575" algn="ctr">
            <a:solidFill>
              <a:schemeClr val="accent1">
                <a:lumMod val="60000"/>
                <a:lumOff val="40000"/>
              </a:schemeClr>
            </a:solidFill>
            <a:round/>
            <a:headEnd/>
            <a:tailEnd/>
          </a:ln>
        </p:spPr>
        <p:txBody>
          <a:bodyPr anchor="ctr"/>
          <a:lstStyle/>
          <a:p>
            <a:pPr algn="ctr" defTabSz="1219078">
              <a:lnSpc>
                <a:spcPts val="3000"/>
              </a:lnSpc>
            </a:pPr>
            <a:r>
              <a:rPr lang="zh-CN" altLang="en-US" sz="2200" dirty="0">
                <a:latin typeface="微软雅黑" pitchFamily="34" charset="-122"/>
                <a:ea typeface="微软雅黑" pitchFamily="34" charset="-122"/>
              </a:rPr>
              <a:t>学生编制个人</a:t>
            </a:r>
            <a:endParaRPr lang="en-US" altLang="zh-CN" sz="2200" dirty="0">
              <a:latin typeface="微软雅黑" pitchFamily="34" charset="-122"/>
              <a:ea typeface="微软雅黑" pitchFamily="34" charset="-122"/>
            </a:endParaRPr>
          </a:p>
          <a:p>
            <a:pPr algn="ctr" defTabSz="1219078">
              <a:lnSpc>
                <a:spcPts val="3000"/>
              </a:lnSpc>
            </a:pPr>
            <a:r>
              <a:rPr lang="zh-CN" altLang="en-US" sz="2200" dirty="0">
                <a:latin typeface="微软雅黑" pitchFamily="34" charset="-122"/>
                <a:ea typeface="微软雅黑" pitchFamily="34" charset="-122"/>
              </a:rPr>
              <a:t>成长发展规划</a:t>
            </a:r>
          </a:p>
        </p:txBody>
      </p:sp>
      <p:sp>
        <p:nvSpPr>
          <p:cNvPr id="52" name="矩形 51">
            <a:extLst>
              <a:ext uri="{FF2B5EF4-FFF2-40B4-BE49-F238E27FC236}">
                <a16:creationId xmlns:a16="http://schemas.microsoft.com/office/drawing/2014/main" id="{3C1998B9-BF1D-426E-9EC0-731989919DAA}"/>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3" name="矩形 52">
            <a:extLst>
              <a:ext uri="{FF2B5EF4-FFF2-40B4-BE49-F238E27FC236}">
                <a16:creationId xmlns:a16="http://schemas.microsoft.com/office/drawing/2014/main" id="{107EEDF5-0137-4BBE-9B24-A8AC44B245F0}"/>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6CE25913-5D82-4216-B3EA-6863C565CBAE}"/>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 name="矩形 54">
            <a:extLst>
              <a:ext uri="{FF2B5EF4-FFF2-40B4-BE49-F238E27FC236}">
                <a16:creationId xmlns:a16="http://schemas.microsoft.com/office/drawing/2014/main" id="{7F41EEEC-45EB-422B-9DC3-3C808B929E3E}"/>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 name="标题 1">
            <a:extLst>
              <a:ext uri="{FF2B5EF4-FFF2-40B4-BE49-F238E27FC236}">
                <a16:creationId xmlns:a16="http://schemas.microsoft.com/office/drawing/2014/main" id="{20106B3B-794D-44DE-921B-8BF4AAF68C57}"/>
              </a:ext>
            </a:extLst>
          </p:cNvPr>
          <p:cNvSpPr txBox="1">
            <a:spLocks/>
          </p:cNvSpPr>
          <p:nvPr/>
        </p:nvSpPr>
        <p:spPr>
          <a:xfrm>
            <a:off x="982756" y="64880"/>
            <a:ext cx="381784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河北工程技术学校</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8" name="矩形 57">
            <a:extLst>
              <a:ext uri="{FF2B5EF4-FFF2-40B4-BE49-F238E27FC236}">
                <a16:creationId xmlns:a16="http://schemas.microsoft.com/office/drawing/2014/main" id="{1CEC1088-AF60-4BFF-BC84-C70F1A7B6095}"/>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43" name="矩形 42">
            <a:extLst>
              <a:ext uri="{FF2B5EF4-FFF2-40B4-BE49-F238E27FC236}">
                <a16:creationId xmlns:a16="http://schemas.microsoft.com/office/drawing/2014/main" id="{D1C3A9F9-896B-4F62-8D96-7C530BF537FB}"/>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2149956"/>
      </p:ext>
    </p:extLst>
  </p:cSld>
  <p:clrMapOvr>
    <a:masterClrMapping/>
  </p:clrMapOvr>
  <p:transition spd="slow" advTm="2310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ox(out)">
                                      <p:cBhvr>
                                        <p:cTn id="7" dur="500"/>
                                        <p:tgtEl>
                                          <p:spTgt spid="5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ox(out)">
                                      <p:cBhvr>
                                        <p:cTn id="10" dur="500"/>
                                        <p:tgtEl>
                                          <p:spTgt spid="55"/>
                                        </p:tgtEl>
                                      </p:cBhvr>
                                    </p:animEffect>
                                  </p:childTnLst>
                                </p:cTn>
                              </p:par>
                              <p:par>
                                <p:cTn id="11" presetID="23" presetClass="entr" presetSubtype="16" fill="hold" grpId="0" nodeType="withEffect">
                                  <p:stCondLst>
                                    <p:cond delay="0"/>
                                  </p:stCondLst>
                                  <p:iterate type="lt">
                                    <p:tmPct val="10000"/>
                                  </p:iterate>
                                  <p:childTnLst>
                                    <p:set>
                                      <p:cBhvr>
                                        <p:cTn id="12" dur="1" fill="hold">
                                          <p:stCondLst>
                                            <p:cond delay="0"/>
                                          </p:stCondLst>
                                        </p:cTn>
                                        <p:tgtEl>
                                          <p:spTgt spid="58"/>
                                        </p:tgtEl>
                                        <p:attrNameLst>
                                          <p:attrName>style.visibility</p:attrName>
                                        </p:attrNameLst>
                                      </p:cBhvr>
                                      <p:to>
                                        <p:strVal val="visible"/>
                                      </p:to>
                                    </p:set>
                                    <p:anim calcmode="lin" valueType="num">
                                      <p:cBhvr>
                                        <p:cTn id="13" dur="500" fill="hold"/>
                                        <p:tgtEl>
                                          <p:spTgt spid="58"/>
                                        </p:tgtEl>
                                        <p:attrNameLst>
                                          <p:attrName>ppt_w</p:attrName>
                                        </p:attrNameLst>
                                      </p:cBhvr>
                                      <p:tavLst>
                                        <p:tav tm="0">
                                          <p:val>
                                            <p:fltVal val="0"/>
                                          </p:val>
                                        </p:tav>
                                        <p:tav tm="100000">
                                          <p:val>
                                            <p:strVal val="#ppt_w"/>
                                          </p:val>
                                        </p:tav>
                                      </p:tavLst>
                                    </p:anim>
                                    <p:anim calcmode="lin" valueType="num">
                                      <p:cBhvr>
                                        <p:cTn id="14" dur="500" fill="hold"/>
                                        <p:tgtEl>
                                          <p:spTgt spid="58"/>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iterate type="lt">
                                    <p:tmPct val="10000"/>
                                  </p:iterate>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2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par>
                                <p:cTn id="55" presetID="22" presetClass="entr" presetSubtype="8"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par>
                                <p:cTn id="58" presetID="22" presetClass="entr" presetSubtype="8"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500"/>
                                        <p:tgtEl>
                                          <p:spTgt spid="34"/>
                                        </p:tgtEl>
                                      </p:cBhvr>
                                    </p:animEffect>
                                  </p:childTnLst>
                                </p:cTn>
                              </p:par>
                              <p:par>
                                <p:cTn id="61" presetID="22" presetClass="entr" presetSubtype="8"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par>
                                <p:cTn id="64" presetID="22" presetClass="entr" presetSubtype="8"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par>
                                <p:cTn id="67" presetID="22" presetClass="entr" presetSubtype="8"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par>
                                <p:cTn id="70" presetID="22" presetClass="entr" presetSubtype="8"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left)">
                                      <p:cBhvr>
                                        <p:cTn id="72" dur="500"/>
                                        <p:tgtEl>
                                          <p:spTgt spid="40"/>
                                        </p:tgtEl>
                                      </p:cBhvr>
                                    </p:animEffect>
                                  </p:childTnLst>
                                </p:cTn>
                              </p:par>
                            </p:childTnLst>
                          </p:cTn>
                        </p:par>
                        <p:par>
                          <p:cTn id="73" fill="hold">
                            <p:stCondLst>
                              <p:cond delay="2500"/>
                            </p:stCondLst>
                            <p:childTnLst>
                              <p:par>
                                <p:cTn id="74" presetID="22" presetClass="entr" presetSubtype="8"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left)">
                                      <p:cBhvr>
                                        <p:cTn id="76" dur="500"/>
                                        <p:tgtEl>
                                          <p:spTgt spid="46"/>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500"/>
                                        <p:tgtEl>
                                          <p:spTgt spid="4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left)">
                                      <p:cBhvr>
                                        <p:cTn id="85" dur="500"/>
                                        <p:tgtEl>
                                          <p:spTgt spid="4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left)">
                                      <p:cBhvr>
                                        <p:cTn id="88" dur="500"/>
                                        <p:tgtEl>
                                          <p:spTgt spid="49"/>
                                        </p:tgtEl>
                                      </p:cBhvr>
                                    </p:animEffect>
                                  </p:childTnLst>
                                </p:cTn>
                              </p:par>
                            </p:childTnLst>
                          </p:cTn>
                        </p:par>
                        <p:par>
                          <p:cTn id="89" fill="hold">
                            <p:stCondLst>
                              <p:cond delay="3000"/>
                            </p:stCondLst>
                            <p:childTnLst>
                              <p:par>
                                <p:cTn id="90" presetID="22" presetClass="entr" presetSubtype="8" fill="hold"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left)">
                                      <p:cBhvr>
                                        <p:cTn id="92" dur="500"/>
                                        <p:tgtEl>
                                          <p:spTgt spid="37"/>
                                        </p:tgtEl>
                                      </p:cBhvr>
                                    </p:animEffect>
                                  </p:childTnLst>
                                </p:cTn>
                              </p:par>
                              <p:par>
                                <p:cTn id="93" presetID="22" presetClass="entr" presetSubtype="8"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left)">
                                      <p:cBhvr>
                                        <p:cTn id="95" dur="500"/>
                                        <p:tgtEl>
                                          <p:spTgt spid="36"/>
                                        </p:tgtEl>
                                      </p:cBhvr>
                                    </p:animEffect>
                                  </p:childTnLst>
                                </p:cTn>
                              </p:par>
                            </p:childTnLst>
                          </p:cTn>
                        </p:par>
                        <p:par>
                          <p:cTn id="96" fill="hold">
                            <p:stCondLst>
                              <p:cond delay="3500"/>
                            </p:stCondLst>
                            <p:childTnLst>
                              <p:par>
                                <p:cTn id="97" presetID="22" presetClass="entr" presetSubtype="8"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left)">
                                      <p:cBhvr>
                                        <p:cTn id="99" dur="500"/>
                                        <p:tgtEl>
                                          <p:spTgt spid="5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ipe(left)">
                                      <p:cBhvr>
                                        <p:cTn id="10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1" grpId="0" animBg="1"/>
      <p:bldP spid="42" grpId="0" animBg="1"/>
      <p:bldP spid="44" grpId="0" animBg="1"/>
      <p:bldP spid="45" grpId="0" animBg="1"/>
      <p:bldP spid="46" grpId="0" animBg="1"/>
      <p:bldP spid="47" grpId="0" animBg="1"/>
      <p:bldP spid="48" grpId="0" animBg="1"/>
      <p:bldP spid="49" grpId="0" animBg="1"/>
      <p:bldP spid="50" grpId="0" animBg="1"/>
      <p:bldP spid="51" grpId="0" animBg="1"/>
      <p:bldP spid="54" grpId="0" animBg="1"/>
      <p:bldP spid="55" grpId="0" animBg="1"/>
      <p:bldP spid="56" grpId="0"/>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099BF8A-4CA5-4391-A794-FAD2A6D9C2F8}"/>
              </a:ext>
            </a:extLst>
          </p:cNvPr>
          <p:cNvPicPr>
            <a:picLocks noChangeAspect="1" noChangeArrowheads="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l="1197" t="2056" r="1411" b="9849"/>
          <a:stretch/>
        </p:blipFill>
        <p:spPr bwMode="auto">
          <a:xfrm>
            <a:off x="906954" y="567890"/>
            <a:ext cx="10186719" cy="617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4">
            <a:extLst>
              <a:ext uri="{FF2B5EF4-FFF2-40B4-BE49-F238E27FC236}">
                <a16:creationId xmlns:a16="http://schemas.microsoft.com/office/drawing/2014/main" id="{36AA362E-C0C4-4974-B774-F59282126054}"/>
              </a:ext>
            </a:extLst>
          </p:cNvPr>
          <p:cNvSpPr txBox="1"/>
          <p:nvPr/>
        </p:nvSpPr>
        <p:spPr>
          <a:xfrm>
            <a:off x="1098327" y="329363"/>
            <a:ext cx="6038811" cy="477054"/>
          </a:xfrm>
          <a:prstGeom prst="rect">
            <a:avLst/>
          </a:prstGeom>
          <a:noFill/>
        </p:spPr>
        <p:txBody>
          <a:bodyPr wrap="square" rtlCol="0">
            <a:spAutoFit/>
          </a:bodyPr>
          <a:lstStyle/>
          <a:p>
            <a:r>
              <a:rPr lang="en-US" altLang="zh-CN" sz="2500" dirty="0">
                <a:latin typeface="华文中宋" panose="02010600040101010101" pitchFamily="2" charset="-122"/>
                <a:ea typeface="华文中宋" panose="02010600040101010101" pitchFamily="2" charset="-122"/>
              </a:rPr>
              <a:t>C</a:t>
            </a:r>
            <a:r>
              <a:rPr lang="zh-CN" altLang="en-US" sz="2500" dirty="0">
                <a:latin typeface="华文中宋" panose="02010600040101010101" pitchFamily="2" charset="-122"/>
                <a:ea typeface="华文中宋" panose="02010600040101010101" pitchFamily="2" charset="-122"/>
              </a:rPr>
              <a:t>、按五纵五横示要求建立两链</a:t>
            </a:r>
          </a:p>
        </p:txBody>
      </p:sp>
      <p:sp>
        <p:nvSpPr>
          <p:cNvPr id="4" name="矩形 3">
            <a:extLst>
              <a:ext uri="{FF2B5EF4-FFF2-40B4-BE49-F238E27FC236}">
                <a16:creationId xmlns:a16="http://schemas.microsoft.com/office/drawing/2014/main" id="{971189F2-8DE3-4EE7-9FE1-29D388B227D0}"/>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49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8">
            <a:extLst>
              <a:ext uri="{FF2B5EF4-FFF2-40B4-BE49-F238E27FC236}">
                <a16:creationId xmlns:a16="http://schemas.microsoft.com/office/drawing/2014/main" id="{275610AE-4A74-43F8-B11E-CFDBC8AE1D9A}"/>
              </a:ext>
            </a:extLst>
          </p:cNvPr>
          <p:cNvSpPr txBox="1"/>
          <p:nvPr/>
        </p:nvSpPr>
        <p:spPr>
          <a:xfrm>
            <a:off x="3240319" y="2707185"/>
            <a:ext cx="1630680" cy="433705"/>
          </a:xfrm>
          <a:prstGeom prst="rect">
            <a:avLst/>
          </a:prstGeom>
          <a:solidFill>
            <a:srgbClr val="00CCFF"/>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lIns="91440" tIns="45720" rIns="91440" bIns="45720"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课程建设子规划</a:t>
            </a:r>
          </a:p>
        </p:txBody>
      </p:sp>
      <p:cxnSp>
        <p:nvCxnSpPr>
          <p:cNvPr id="44" name="直接连接符 43">
            <a:extLst>
              <a:ext uri="{FF2B5EF4-FFF2-40B4-BE49-F238E27FC236}">
                <a16:creationId xmlns:a16="http://schemas.microsoft.com/office/drawing/2014/main" id="{BB4AFBF0-B30C-47C7-9D26-9ACAAEEF5B75}"/>
              </a:ext>
            </a:extLst>
          </p:cNvPr>
          <p:cNvCxnSpPr/>
          <p:nvPr/>
        </p:nvCxnSpPr>
        <p:spPr>
          <a:xfrm flipV="1">
            <a:off x="2529489" y="1696271"/>
            <a:ext cx="8477309" cy="19061"/>
          </a:xfrm>
          <a:prstGeom prst="line">
            <a:avLst/>
          </a:prstGeom>
          <a:ln>
            <a:solidFill>
              <a:schemeClr val="tx1"/>
            </a:solidFill>
          </a:ln>
        </p:spPr>
        <p:style>
          <a:lnRef idx="1">
            <a:schemeClr val="accent1"/>
          </a:lnRef>
          <a:fillRef idx="3">
            <a:schemeClr val="accent1"/>
          </a:fillRef>
          <a:effectRef idx="2">
            <a:schemeClr val="accent1"/>
          </a:effectRef>
          <a:fontRef idx="minor">
            <a:schemeClr val="lt1"/>
          </a:fontRef>
        </p:style>
      </p:cxnSp>
      <p:grpSp>
        <p:nvGrpSpPr>
          <p:cNvPr id="45" name="组合 38">
            <a:extLst>
              <a:ext uri="{FF2B5EF4-FFF2-40B4-BE49-F238E27FC236}">
                <a16:creationId xmlns:a16="http://schemas.microsoft.com/office/drawing/2014/main" id="{AF85DCEB-99B5-485A-A931-C1398201DEEE}"/>
              </a:ext>
            </a:extLst>
          </p:cNvPr>
          <p:cNvGrpSpPr>
            <a:grpSpLocks/>
          </p:cNvGrpSpPr>
          <p:nvPr/>
        </p:nvGrpSpPr>
        <p:grpSpPr bwMode="auto">
          <a:xfrm>
            <a:off x="2485102" y="2363032"/>
            <a:ext cx="8526183" cy="355600"/>
            <a:chOff x="2260" y="3101"/>
            <a:chExt cx="13428" cy="560"/>
          </a:xfrm>
          <a:solidFill>
            <a:srgbClr val="00CCFF"/>
          </a:solidFill>
        </p:grpSpPr>
        <p:cxnSp>
          <p:nvCxnSpPr>
            <p:cNvPr id="46" name="直接箭头连接符 45">
              <a:extLst>
                <a:ext uri="{FF2B5EF4-FFF2-40B4-BE49-F238E27FC236}">
                  <a16:creationId xmlns:a16="http://schemas.microsoft.com/office/drawing/2014/main" id="{810D58A9-1070-450B-B1D6-A49A51AFC4A0}"/>
                </a:ext>
              </a:extLst>
            </p:cNvPr>
            <p:cNvCxnSpPr/>
            <p:nvPr/>
          </p:nvCxnSpPr>
          <p:spPr>
            <a:xfrm flipH="1">
              <a:off x="2260" y="3101"/>
              <a:ext cx="7" cy="510"/>
            </a:xfrm>
            <a:prstGeom prst="straightConnector1">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47" name="直接箭头连接符 46">
              <a:extLst>
                <a:ext uri="{FF2B5EF4-FFF2-40B4-BE49-F238E27FC236}">
                  <a16:creationId xmlns:a16="http://schemas.microsoft.com/office/drawing/2014/main" id="{BE7E27C3-F1C5-4D11-B7AA-33C1EEF7BF09}"/>
                </a:ext>
              </a:extLst>
            </p:cNvPr>
            <p:cNvCxnSpPr/>
            <p:nvPr/>
          </p:nvCxnSpPr>
          <p:spPr>
            <a:xfrm flipH="1">
              <a:off x="4880" y="3121"/>
              <a:ext cx="7" cy="510"/>
            </a:xfrm>
            <a:prstGeom prst="straightConnector1">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48" name="直接箭头连接符 47">
              <a:extLst>
                <a:ext uri="{FF2B5EF4-FFF2-40B4-BE49-F238E27FC236}">
                  <a16:creationId xmlns:a16="http://schemas.microsoft.com/office/drawing/2014/main" id="{90C36D14-A9BB-4E65-9B61-ED8EEE7CE4B1}"/>
                </a:ext>
              </a:extLst>
            </p:cNvPr>
            <p:cNvCxnSpPr/>
            <p:nvPr/>
          </p:nvCxnSpPr>
          <p:spPr>
            <a:xfrm flipH="1">
              <a:off x="7430" y="3121"/>
              <a:ext cx="7" cy="510"/>
            </a:xfrm>
            <a:prstGeom prst="straightConnector1">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49" name="直接箭头连接符 48">
              <a:extLst>
                <a:ext uri="{FF2B5EF4-FFF2-40B4-BE49-F238E27FC236}">
                  <a16:creationId xmlns:a16="http://schemas.microsoft.com/office/drawing/2014/main" id="{5A401372-88A3-468F-ADC7-950C829C87FB}"/>
                </a:ext>
              </a:extLst>
            </p:cNvPr>
            <p:cNvCxnSpPr/>
            <p:nvPr/>
          </p:nvCxnSpPr>
          <p:spPr>
            <a:xfrm flipH="1">
              <a:off x="10131" y="3101"/>
              <a:ext cx="7" cy="510"/>
            </a:xfrm>
            <a:prstGeom prst="straightConnector1">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50" name="直接箭头连接符 49">
              <a:extLst>
                <a:ext uri="{FF2B5EF4-FFF2-40B4-BE49-F238E27FC236}">
                  <a16:creationId xmlns:a16="http://schemas.microsoft.com/office/drawing/2014/main" id="{4B2FF427-CA8C-4A47-B8EC-0F59BD55654D}"/>
                </a:ext>
              </a:extLst>
            </p:cNvPr>
            <p:cNvCxnSpPr/>
            <p:nvPr/>
          </p:nvCxnSpPr>
          <p:spPr>
            <a:xfrm flipH="1">
              <a:off x="12824" y="3151"/>
              <a:ext cx="7" cy="510"/>
            </a:xfrm>
            <a:prstGeom prst="straightConnector1">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51" name="直接箭头连接符 50">
              <a:extLst>
                <a:ext uri="{FF2B5EF4-FFF2-40B4-BE49-F238E27FC236}">
                  <a16:creationId xmlns:a16="http://schemas.microsoft.com/office/drawing/2014/main" id="{62A747D6-BD6B-4176-BB89-4A93FCC11D62}"/>
                </a:ext>
              </a:extLst>
            </p:cNvPr>
            <p:cNvCxnSpPr/>
            <p:nvPr/>
          </p:nvCxnSpPr>
          <p:spPr>
            <a:xfrm flipH="1">
              <a:off x="15681" y="3101"/>
              <a:ext cx="7" cy="510"/>
            </a:xfrm>
            <a:prstGeom prst="straightConnector1">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grpSp>
      <p:sp>
        <p:nvSpPr>
          <p:cNvPr id="52" name="文本框 74">
            <a:extLst>
              <a:ext uri="{FF2B5EF4-FFF2-40B4-BE49-F238E27FC236}">
                <a16:creationId xmlns:a16="http://schemas.microsoft.com/office/drawing/2014/main" id="{EF9A5282-901D-4F7C-970E-E7795E2F4E6C}"/>
              </a:ext>
            </a:extLst>
          </p:cNvPr>
          <p:cNvSpPr txBox="1"/>
          <p:nvPr/>
        </p:nvSpPr>
        <p:spPr>
          <a:xfrm>
            <a:off x="405387" y="4378626"/>
            <a:ext cx="815975" cy="461665"/>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lIns="91440" tIns="45720" rIns="91440" bIns="45720">
            <a:spAutoFit/>
          </a:bodyPr>
          <a:lstStyle/>
          <a:p>
            <a:pPr>
              <a:defRPr/>
            </a:pPr>
            <a:r>
              <a:rPr lang="zh-CN" altLang="en-US" sz="2400" dirty="0">
                <a:solidFill>
                  <a:schemeClr val="tx1"/>
                </a:solidFill>
              </a:rPr>
              <a:t>课程</a:t>
            </a:r>
          </a:p>
        </p:txBody>
      </p:sp>
      <p:cxnSp>
        <p:nvCxnSpPr>
          <p:cNvPr id="53" name="直接箭头连接符 52">
            <a:extLst>
              <a:ext uri="{FF2B5EF4-FFF2-40B4-BE49-F238E27FC236}">
                <a16:creationId xmlns:a16="http://schemas.microsoft.com/office/drawing/2014/main" id="{1617D8F1-A103-49DD-BE95-EC7A43A02368}"/>
              </a:ext>
            </a:extLst>
          </p:cNvPr>
          <p:cNvCxnSpPr/>
          <p:nvPr/>
        </p:nvCxnSpPr>
        <p:spPr>
          <a:xfrm>
            <a:off x="4148750" y="1715332"/>
            <a:ext cx="12700" cy="220133"/>
          </a:xfrm>
          <a:prstGeom prst="straightConnector1">
            <a:avLst/>
          </a:prstGeom>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54" name="直接箭头连接符 53">
            <a:extLst>
              <a:ext uri="{FF2B5EF4-FFF2-40B4-BE49-F238E27FC236}">
                <a16:creationId xmlns:a16="http://schemas.microsoft.com/office/drawing/2014/main" id="{533FF737-C6B0-4D84-8BA0-156929374D2D}"/>
              </a:ext>
            </a:extLst>
          </p:cNvPr>
          <p:cNvCxnSpPr/>
          <p:nvPr/>
        </p:nvCxnSpPr>
        <p:spPr>
          <a:xfrm>
            <a:off x="2500977" y="1715332"/>
            <a:ext cx="10583" cy="220133"/>
          </a:xfrm>
          <a:prstGeom prst="straightConnector1">
            <a:avLst/>
          </a:prstGeom>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55" name="直接箭头连接符 54">
            <a:extLst>
              <a:ext uri="{FF2B5EF4-FFF2-40B4-BE49-F238E27FC236}">
                <a16:creationId xmlns:a16="http://schemas.microsoft.com/office/drawing/2014/main" id="{359AC17F-60D6-4A32-825F-86AA8F9C147D}"/>
              </a:ext>
            </a:extLst>
          </p:cNvPr>
          <p:cNvCxnSpPr/>
          <p:nvPr/>
        </p:nvCxnSpPr>
        <p:spPr>
          <a:xfrm>
            <a:off x="7482524" y="1715332"/>
            <a:ext cx="10583" cy="220133"/>
          </a:xfrm>
          <a:prstGeom prst="straightConnector1">
            <a:avLst/>
          </a:prstGeom>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56" name="直接箭头连接符 55">
            <a:extLst>
              <a:ext uri="{FF2B5EF4-FFF2-40B4-BE49-F238E27FC236}">
                <a16:creationId xmlns:a16="http://schemas.microsoft.com/office/drawing/2014/main" id="{34079A6F-2964-4FBF-B557-A13FD3489A5D}"/>
              </a:ext>
            </a:extLst>
          </p:cNvPr>
          <p:cNvCxnSpPr/>
          <p:nvPr/>
        </p:nvCxnSpPr>
        <p:spPr>
          <a:xfrm>
            <a:off x="9101785" y="1715332"/>
            <a:ext cx="10583" cy="220133"/>
          </a:xfrm>
          <a:prstGeom prst="straightConnector1">
            <a:avLst/>
          </a:prstGeom>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57" name="直接箭头连接符 56">
            <a:extLst>
              <a:ext uri="{FF2B5EF4-FFF2-40B4-BE49-F238E27FC236}">
                <a16:creationId xmlns:a16="http://schemas.microsoft.com/office/drawing/2014/main" id="{3EF1CE44-911A-42C4-A63A-9BDF211C60BB}"/>
              </a:ext>
            </a:extLst>
          </p:cNvPr>
          <p:cNvCxnSpPr/>
          <p:nvPr/>
        </p:nvCxnSpPr>
        <p:spPr>
          <a:xfrm>
            <a:off x="10996214" y="1696271"/>
            <a:ext cx="10584" cy="220133"/>
          </a:xfrm>
          <a:prstGeom prst="straightConnector1">
            <a:avLst/>
          </a:prstGeom>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58" name="直接连接符 57">
            <a:extLst>
              <a:ext uri="{FF2B5EF4-FFF2-40B4-BE49-F238E27FC236}">
                <a16:creationId xmlns:a16="http://schemas.microsoft.com/office/drawing/2014/main" id="{DBD16771-590C-4751-BC26-E200077158EC}"/>
              </a:ext>
            </a:extLst>
          </p:cNvPr>
          <p:cNvCxnSpPr>
            <a:cxnSpLocks/>
            <a:stCxn id="99" idx="3"/>
          </p:cNvCxnSpPr>
          <p:nvPr/>
        </p:nvCxnSpPr>
        <p:spPr>
          <a:xfrm flipV="1">
            <a:off x="1306719" y="1101499"/>
            <a:ext cx="5441359" cy="32936"/>
          </a:xfrm>
          <a:prstGeom prst="line">
            <a:avLst/>
          </a:prstGeom>
          <a:ln>
            <a:solidFill>
              <a:schemeClr val="tx1"/>
            </a:solidFill>
            <a:prstDash val="dash"/>
          </a:ln>
        </p:spPr>
        <p:style>
          <a:lnRef idx="1">
            <a:schemeClr val="accent1"/>
          </a:lnRef>
          <a:fillRef idx="3">
            <a:schemeClr val="accent1"/>
          </a:fillRef>
          <a:effectRef idx="2">
            <a:schemeClr val="accent1"/>
          </a:effectRef>
          <a:fontRef idx="minor">
            <a:schemeClr val="lt1"/>
          </a:fontRef>
        </p:style>
      </p:cxnSp>
      <p:cxnSp>
        <p:nvCxnSpPr>
          <p:cNvPr id="59" name="直接箭头连接符 58">
            <a:extLst>
              <a:ext uri="{FF2B5EF4-FFF2-40B4-BE49-F238E27FC236}">
                <a16:creationId xmlns:a16="http://schemas.microsoft.com/office/drawing/2014/main" id="{42233770-E34F-450D-B8F4-188966D7DCD3}"/>
              </a:ext>
            </a:extLst>
          </p:cNvPr>
          <p:cNvCxnSpPr/>
          <p:nvPr/>
        </p:nvCxnSpPr>
        <p:spPr bwMode="auto">
          <a:xfrm>
            <a:off x="5768011" y="1715332"/>
            <a:ext cx="10795" cy="220133"/>
          </a:xfrm>
          <a:prstGeom prst="straightConnector1">
            <a:avLst/>
          </a:prstGeom>
          <a:solidFill>
            <a:srgbClr val="00CCFF"/>
          </a:solid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grpSp>
        <p:nvGrpSpPr>
          <p:cNvPr id="60" name="组合 83">
            <a:extLst>
              <a:ext uri="{FF2B5EF4-FFF2-40B4-BE49-F238E27FC236}">
                <a16:creationId xmlns:a16="http://schemas.microsoft.com/office/drawing/2014/main" id="{9B56EDF9-658A-40EB-A057-5E8F4F7E8949}"/>
              </a:ext>
            </a:extLst>
          </p:cNvPr>
          <p:cNvGrpSpPr>
            <a:grpSpLocks/>
          </p:cNvGrpSpPr>
          <p:nvPr/>
        </p:nvGrpSpPr>
        <p:grpSpPr bwMode="auto">
          <a:xfrm>
            <a:off x="401663" y="827367"/>
            <a:ext cx="11346848" cy="5706956"/>
            <a:chOff x="63342" y="764369"/>
            <a:chExt cx="8992076" cy="4279581"/>
          </a:xfrm>
          <a:solidFill>
            <a:srgbClr val="00CCFF"/>
          </a:solidFill>
        </p:grpSpPr>
        <p:grpSp>
          <p:nvGrpSpPr>
            <p:cNvPr id="61" name="组合 378">
              <a:extLst>
                <a:ext uri="{FF2B5EF4-FFF2-40B4-BE49-F238E27FC236}">
                  <a16:creationId xmlns:a16="http://schemas.microsoft.com/office/drawing/2014/main" id="{C3D3C74F-189B-4E6F-95A8-A8BC0CD107E8}"/>
                </a:ext>
              </a:extLst>
            </p:cNvPr>
            <p:cNvGrpSpPr>
              <a:grpSpLocks/>
            </p:cNvGrpSpPr>
            <p:nvPr/>
          </p:nvGrpSpPr>
          <p:grpSpPr bwMode="auto">
            <a:xfrm>
              <a:off x="63342" y="764369"/>
              <a:ext cx="8992076" cy="4279581"/>
              <a:chOff x="133" y="645"/>
              <a:chExt cx="18881" cy="8986"/>
            </a:xfrm>
            <a:grpFill/>
          </p:grpSpPr>
          <p:sp>
            <p:nvSpPr>
              <p:cNvPr id="63" name="Text Placeholder 8">
                <a:extLst>
                  <a:ext uri="{FF2B5EF4-FFF2-40B4-BE49-F238E27FC236}">
                    <a16:creationId xmlns:a16="http://schemas.microsoft.com/office/drawing/2014/main" id="{5BDCDF59-E8F9-4713-A594-03E93AA45828}"/>
                  </a:ext>
                </a:extLst>
              </p:cNvPr>
              <p:cNvSpPr txBox="1"/>
              <p:nvPr/>
            </p:nvSpPr>
            <p:spPr>
              <a:xfrm>
                <a:off x="1465" y="5042"/>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专业</a:t>
                </a:r>
                <a:r>
                  <a:rPr lang="en-US" altLang="zh-CN" sz="1600" dirty="0">
                    <a:latin typeface="微软雅黑" pitchFamily="34" charset="-122"/>
                    <a:ea typeface="Roboto condensed"/>
                    <a:cs typeface="Roboto condensed"/>
                  </a:rPr>
                  <a:t>1</a:t>
                </a:r>
              </a:p>
            </p:txBody>
          </p:sp>
          <p:sp>
            <p:nvSpPr>
              <p:cNvPr id="64" name="Text Placeholder 8">
                <a:extLst>
                  <a:ext uri="{FF2B5EF4-FFF2-40B4-BE49-F238E27FC236}">
                    <a16:creationId xmlns:a16="http://schemas.microsoft.com/office/drawing/2014/main" id="{76D6D123-6536-4732-965C-6C3505CF21E7}"/>
                  </a:ext>
                </a:extLst>
              </p:cNvPr>
              <p:cNvSpPr txBox="1"/>
              <p:nvPr/>
            </p:nvSpPr>
            <p:spPr>
              <a:xfrm>
                <a:off x="4094" y="5042"/>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专业</a:t>
                </a:r>
                <a:r>
                  <a:rPr lang="en-US" altLang="zh-CN" sz="1600" dirty="0">
                    <a:latin typeface="微软雅黑" pitchFamily="34" charset="-122"/>
                    <a:ea typeface="Roboto condensed"/>
                    <a:cs typeface="Roboto condensed"/>
                  </a:rPr>
                  <a:t>3</a:t>
                </a:r>
              </a:p>
            </p:txBody>
          </p:sp>
          <p:sp>
            <p:nvSpPr>
              <p:cNvPr id="65" name="Text Placeholder 8">
                <a:extLst>
                  <a:ext uri="{FF2B5EF4-FFF2-40B4-BE49-F238E27FC236}">
                    <a16:creationId xmlns:a16="http://schemas.microsoft.com/office/drawing/2014/main" id="{410A4774-6740-4940-A394-70912D321E08}"/>
                  </a:ext>
                </a:extLst>
              </p:cNvPr>
              <p:cNvSpPr txBox="1"/>
              <p:nvPr/>
            </p:nvSpPr>
            <p:spPr>
              <a:xfrm>
                <a:off x="2788" y="5042"/>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专业</a:t>
                </a:r>
                <a:r>
                  <a:rPr lang="en-US" altLang="zh-CN" sz="1600" dirty="0">
                    <a:latin typeface="微软雅黑" pitchFamily="34" charset="-122"/>
                    <a:ea typeface="Roboto condensed"/>
                    <a:cs typeface="Roboto condensed"/>
                  </a:rPr>
                  <a:t>2</a:t>
                </a:r>
              </a:p>
            </p:txBody>
          </p:sp>
          <p:sp>
            <p:nvSpPr>
              <p:cNvPr id="66" name="Text Placeholder 8">
                <a:extLst>
                  <a:ext uri="{FF2B5EF4-FFF2-40B4-BE49-F238E27FC236}">
                    <a16:creationId xmlns:a16="http://schemas.microsoft.com/office/drawing/2014/main" id="{BC3F1CDD-725E-4CB8-86A8-CEFB131E9FAD}"/>
                  </a:ext>
                </a:extLst>
              </p:cNvPr>
              <p:cNvSpPr txBox="1"/>
              <p:nvPr/>
            </p:nvSpPr>
            <p:spPr>
              <a:xfrm>
                <a:off x="4126" y="6263"/>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课程</a:t>
                </a:r>
                <a:r>
                  <a:rPr lang="en-US" altLang="zh-CN" sz="1600">
                    <a:latin typeface="微软雅黑" pitchFamily="34" charset="-122"/>
                    <a:ea typeface="Roboto condensed"/>
                    <a:cs typeface="Roboto condensed"/>
                  </a:rPr>
                  <a:t>1</a:t>
                </a:r>
              </a:p>
            </p:txBody>
          </p:sp>
          <p:sp>
            <p:nvSpPr>
              <p:cNvPr id="67" name="Text Placeholder 8">
                <a:extLst>
                  <a:ext uri="{FF2B5EF4-FFF2-40B4-BE49-F238E27FC236}">
                    <a16:creationId xmlns:a16="http://schemas.microsoft.com/office/drawing/2014/main" id="{E9949867-8694-4306-B6CD-5B3EA347A6CA}"/>
                  </a:ext>
                </a:extLst>
              </p:cNvPr>
              <p:cNvSpPr txBox="1"/>
              <p:nvPr/>
            </p:nvSpPr>
            <p:spPr>
              <a:xfrm>
                <a:off x="5705" y="6253"/>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课程</a:t>
                </a:r>
                <a:r>
                  <a:rPr lang="en-US" altLang="zh-CN" sz="1600">
                    <a:latin typeface="微软雅黑" pitchFamily="34" charset="-122"/>
                    <a:ea typeface="Roboto condensed"/>
                    <a:cs typeface="Roboto condensed"/>
                  </a:rPr>
                  <a:t>2</a:t>
                </a:r>
              </a:p>
            </p:txBody>
          </p:sp>
          <p:sp>
            <p:nvSpPr>
              <p:cNvPr id="68" name="Text Placeholder 8">
                <a:extLst>
                  <a:ext uri="{FF2B5EF4-FFF2-40B4-BE49-F238E27FC236}">
                    <a16:creationId xmlns:a16="http://schemas.microsoft.com/office/drawing/2014/main" id="{FED21F6E-754A-4865-BDA5-A9DA3446A6F3}"/>
                  </a:ext>
                </a:extLst>
              </p:cNvPr>
              <p:cNvSpPr txBox="1"/>
              <p:nvPr/>
            </p:nvSpPr>
            <p:spPr>
              <a:xfrm>
                <a:off x="7288" y="6253"/>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课程</a:t>
                </a:r>
                <a:r>
                  <a:rPr lang="en-US" altLang="zh-CN" sz="1600">
                    <a:latin typeface="微软雅黑" pitchFamily="34" charset="-122"/>
                    <a:ea typeface="Roboto condensed"/>
                    <a:cs typeface="Roboto condensed"/>
                  </a:rPr>
                  <a:t>3</a:t>
                </a:r>
              </a:p>
            </p:txBody>
          </p:sp>
          <p:grpSp>
            <p:nvGrpSpPr>
              <p:cNvPr id="69" name="组合 68">
                <a:extLst>
                  <a:ext uri="{FF2B5EF4-FFF2-40B4-BE49-F238E27FC236}">
                    <a16:creationId xmlns:a16="http://schemas.microsoft.com/office/drawing/2014/main" id="{B5EF844E-8FB9-4907-817E-73883B6E288E}"/>
                  </a:ext>
                </a:extLst>
              </p:cNvPr>
              <p:cNvGrpSpPr>
                <a:grpSpLocks/>
              </p:cNvGrpSpPr>
              <p:nvPr/>
            </p:nvGrpSpPr>
            <p:grpSpPr bwMode="auto">
              <a:xfrm>
                <a:off x="4760" y="4123"/>
                <a:ext cx="3157" cy="2130"/>
                <a:chOff x="3485" y="4123"/>
                <a:chExt cx="3157" cy="2130"/>
              </a:xfrm>
              <a:grpFill/>
            </p:grpSpPr>
            <p:cxnSp>
              <p:nvCxnSpPr>
                <p:cNvPr id="109" name="直接箭头连接符 50">
                  <a:extLst>
                    <a:ext uri="{FF2B5EF4-FFF2-40B4-BE49-F238E27FC236}">
                      <a16:creationId xmlns:a16="http://schemas.microsoft.com/office/drawing/2014/main" id="{7F863D68-54D9-4C6A-8D76-3FF9F236770E}"/>
                    </a:ext>
                  </a:extLst>
                </p:cNvPr>
                <p:cNvCxnSpPr>
                  <a:cxnSpLocks/>
                  <a:endCxn id="67" idx="0"/>
                </p:cNvCxnSpPr>
                <p:nvPr/>
              </p:nvCxnSpPr>
              <p:spPr>
                <a:xfrm flipH="1">
                  <a:off x="5034" y="4123"/>
                  <a:ext cx="4" cy="2130"/>
                </a:xfrm>
                <a:prstGeom prst="straightConnector1">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110" name="肘形连接符 51">
                  <a:extLst>
                    <a:ext uri="{FF2B5EF4-FFF2-40B4-BE49-F238E27FC236}">
                      <a16:creationId xmlns:a16="http://schemas.microsoft.com/office/drawing/2014/main" id="{AD161D0A-FBA1-4039-9323-960D82980957}"/>
                    </a:ext>
                  </a:extLst>
                </p:cNvPr>
                <p:cNvCxnSpPr/>
                <p:nvPr/>
              </p:nvCxnSpPr>
              <p:spPr>
                <a:xfrm>
                  <a:off x="5062" y="5861"/>
                  <a:ext cx="1580" cy="307"/>
                </a:xfrm>
                <a:prstGeom prst="bentConnector2">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111" name="肘形连接符 52">
                  <a:extLst>
                    <a:ext uri="{FF2B5EF4-FFF2-40B4-BE49-F238E27FC236}">
                      <a16:creationId xmlns:a16="http://schemas.microsoft.com/office/drawing/2014/main" id="{FBE1393A-BB74-47A0-B803-13D101DB5532}"/>
                    </a:ext>
                  </a:extLst>
                </p:cNvPr>
                <p:cNvCxnSpPr/>
                <p:nvPr/>
              </p:nvCxnSpPr>
              <p:spPr>
                <a:xfrm rot="10800000" flipV="1">
                  <a:off x="3485" y="5861"/>
                  <a:ext cx="1577" cy="333"/>
                </a:xfrm>
                <a:prstGeom prst="bentConnector2">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grpSp>
          <p:sp>
            <p:nvSpPr>
              <p:cNvPr id="70" name="Text Placeholder 8">
                <a:extLst>
                  <a:ext uri="{FF2B5EF4-FFF2-40B4-BE49-F238E27FC236}">
                    <a16:creationId xmlns:a16="http://schemas.microsoft.com/office/drawing/2014/main" id="{D5AB3727-53C1-498D-A945-E0043AED011E}"/>
                  </a:ext>
                </a:extLst>
              </p:cNvPr>
              <p:cNvSpPr txBox="1"/>
              <p:nvPr/>
            </p:nvSpPr>
            <p:spPr>
              <a:xfrm>
                <a:off x="6820" y="7676"/>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教师</a:t>
                </a:r>
                <a:r>
                  <a:rPr lang="en-US" altLang="zh-CN" sz="1600">
                    <a:latin typeface="微软雅黑" pitchFamily="34" charset="-122"/>
                    <a:ea typeface="Roboto condensed"/>
                    <a:cs typeface="Roboto condensed"/>
                  </a:rPr>
                  <a:t>1</a:t>
                </a:r>
              </a:p>
            </p:txBody>
          </p:sp>
          <p:sp>
            <p:nvSpPr>
              <p:cNvPr id="71" name="Text Placeholder 8">
                <a:extLst>
                  <a:ext uri="{FF2B5EF4-FFF2-40B4-BE49-F238E27FC236}">
                    <a16:creationId xmlns:a16="http://schemas.microsoft.com/office/drawing/2014/main" id="{512C8DE2-88C0-4ECB-826C-74F4AC03612A}"/>
                  </a:ext>
                </a:extLst>
              </p:cNvPr>
              <p:cNvSpPr txBox="1"/>
              <p:nvPr/>
            </p:nvSpPr>
            <p:spPr>
              <a:xfrm>
                <a:off x="8289" y="7671"/>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教师</a:t>
                </a:r>
                <a:r>
                  <a:rPr lang="en-US" altLang="zh-CN" sz="1600">
                    <a:latin typeface="微软雅黑" pitchFamily="34" charset="-122"/>
                    <a:ea typeface="Roboto condensed"/>
                    <a:cs typeface="Roboto condensed"/>
                  </a:rPr>
                  <a:t>2</a:t>
                </a:r>
              </a:p>
            </p:txBody>
          </p:sp>
          <p:sp>
            <p:nvSpPr>
              <p:cNvPr id="72" name="Text Placeholder 8">
                <a:extLst>
                  <a:ext uri="{FF2B5EF4-FFF2-40B4-BE49-F238E27FC236}">
                    <a16:creationId xmlns:a16="http://schemas.microsoft.com/office/drawing/2014/main" id="{16D00EEA-3855-48DF-9041-A44BBEE906B3}"/>
                  </a:ext>
                </a:extLst>
              </p:cNvPr>
              <p:cNvSpPr txBox="1"/>
              <p:nvPr/>
            </p:nvSpPr>
            <p:spPr>
              <a:xfrm>
                <a:off x="9725" y="7692"/>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教师</a:t>
                </a:r>
                <a:r>
                  <a:rPr lang="en-US" altLang="zh-CN" sz="1600">
                    <a:latin typeface="微软雅黑" pitchFamily="34" charset="-122"/>
                    <a:ea typeface="Roboto condensed"/>
                    <a:cs typeface="Roboto condensed"/>
                  </a:rPr>
                  <a:t>3</a:t>
                </a:r>
              </a:p>
            </p:txBody>
          </p:sp>
          <p:grpSp>
            <p:nvGrpSpPr>
              <p:cNvPr id="73" name="组合 69">
                <a:extLst>
                  <a:ext uri="{FF2B5EF4-FFF2-40B4-BE49-F238E27FC236}">
                    <a16:creationId xmlns:a16="http://schemas.microsoft.com/office/drawing/2014/main" id="{E9774C26-BAFB-4EDC-BC69-8FAAA58CDC2E}"/>
                  </a:ext>
                </a:extLst>
              </p:cNvPr>
              <p:cNvGrpSpPr>
                <a:grpSpLocks/>
              </p:cNvGrpSpPr>
              <p:nvPr/>
            </p:nvGrpSpPr>
            <p:grpSpPr bwMode="auto">
              <a:xfrm>
                <a:off x="7450" y="4316"/>
                <a:ext cx="2937" cy="3429"/>
                <a:chOff x="6175" y="4316"/>
                <a:chExt cx="2937" cy="3429"/>
              </a:xfrm>
              <a:grpFill/>
            </p:grpSpPr>
            <p:cxnSp>
              <p:nvCxnSpPr>
                <p:cNvPr id="106" name="直接箭头连接符 105">
                  <a:extLst>
                    <a:ext uri="{FF2B5EF4-FFF2-40B4-BE49-F238E27FC236}">
                      <a16:creationId xmlns:a16="http://schemas.microsoft.com/office/drawing/2014/main" id="{EE53DBA6-1BB8-4C63-9363-469EA25B2D26}"/>
                    </a:ext>
                  </a:extLst>
                </p:cNvPr>
                <p:cNvCxnSpPr/>
                <p:nvPr/>
              </p:nvCxnSpPr>
              <p:spPr>
                <a:xfrm>
                  <a:off x="7612" y="4316"/>
                  <a:ext cx="0" cy="3429"/>
                </a:xfrm>
                <a:prstGeom prst="straightConnector1">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107" name="肘形连接符 58">
                  <a:extLst>
                    <a:ext uri="{FF2B5EF4-FFF2-40B4-BE49-F238E27FC236}">
                      <a16:creationId xmlns:a16="http://schemas.microsoft.com/office/drawing/2014/main" id="{0B170CC6-921C-4141-8129-BFAE95962425}"/>
                    </a:ext>
                  </a:extLst>
                </p:cNvPr>
                <p:cNvCxnSpPr/>
                <p:nvPr/>
              </p:nvCxnSpPr>
              <p:spPr>
                <a:xfrm>
                  <a:off x="7685" y="7112"/>
                  <a:ext cx="1427" cy="503"/>
                </a:xfrm>
                <a:prstGeom prst="bentConnector2">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108" name="肘形连接符 59">
                  <a:extLst>
                    <a:ext uri="{FF2B5EF4-FFF2-40B4-BE49-F238E27FC236}">
                      <a16:creationId xmlns:a16="http://schemas.microsoft.com/office/drawing/2014/main" id="{FE8AFD7D-3A46-40B2-94CA-679BC920E8EE}"/>
                    </a:ext>
                  </a:extLst>
                </p:cNvPr>
                <p:cNvCxnSpPr/>
                <p:nvPr/>
              </p:nvCxnSpPr>
              <p:spPr>
                <a:xfrm rot="10800000" flipV="1">
                  <a:off x="6175" y="7124"/>
                  <a:ext cx="1510" cy="537"/>
                </a:xfrm>
                <a:prstGeom prst="bentConnector2">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grpSp>
          <p:sp>
            <p:nvSpPr>
              <p:cNvPr id="74" name="Text Placeholder 8">
                <a:extLst>
                  <a:ext uri="{FF2B5EF4-FFF2-40B4-BE49-F238E27FC236}">
                    <a16:creationId xmlns:a16="http://schemas.microsoft.com/office/drawing/2014/main" id="{355FD126-E68D-4C7C-AB65-92EA879DF245}"/>
                  </a:ext>
                </a:extLst>
              </p:cNvPr>
              <p:cNvSpPr txBox="1"/>
              <p:nvPr/>
            </p:nvSpPr>
            <p:spPr>
              <a:xfrm>
                <a:off x="11204" y="8933"/>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学生</a:t>
                </a:r>
                <a:r>
                  <a:rPr lang="en-US" altLang="zh-CN" sz="1600" dirty="0">
                    <a:latin typeface="微软雅黑" pitchFamily="34" charset="-122"/>
                    <a:ea typeface="Roboto condensed"/>
                    <a:cs typeface="Roboto condensed"/>
                  </a:rPr>
                  <a:t>2</a:t>
                </a:r>
              </a:p>
            </p:txBody>
          </p:sp>
          <p:sp>
            <p:nvSpPr>
              <p:cNvPr id="75" name="Text Placeholder 8">
                <a:extLst>
                  <a:ext uri="{FF2B5EF4-FFF2-40B4-BE49-F238E27FC236}">
                    <a16:creationId xmlns:a16="http://schemas.microsoft.com/office/drawing/2014/main" id="{CC42F55C-7CE6-4AED-B024-93F16E04C80A}"/>
                  </a:ext>
                </a:extLst>
              </p:cNvPr>
              <p:cNvSpPr txBox="1"/>
              <p:nvPr/>
            </p:nvSpPr>
            <p:spPr>
              <a:xfrm>
                <a:off x="9855" y="8943"/>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学生</a:t>
                </a:r>
                <a:r>
                  <a:rPr lang="en-US" altLang="zh-CN" sz="1600">
                    <a:latin typeface="微软雅黑" pitchFamily="34" charset="-122"/>
                    <a:ea typeface="Roboto condensed"/>
                    <a:cs typeface="Roboto condensed"/>
                  </a:rPr>
                  <a:t>1</a:t>
                </a:r>
              </a:p>
            </p:txBody>
          </p:sp>
          <p:sp>
            <p:nvSpPr>
              <p:cNvPr id="76" name="Text Placeholder 8">
                <a:extLst>
                  <a:ext uri="{FF2B5EF4-FFF2-40B4-BE49-F238E27FC236}">
                    <a16:creationId xmlns:a16="http://schemas.microsoft.com/office/drawing/2014/main" id="{5E2A2832-E414-499B-8EA5-9F9BD5D55BAD}"/>
                  </a:ext>
                </a:extLst>
              </p:cNvPr>
              <p:cNvSpPr txBox="1"/>
              <p:nvPr/>
            </p:nvSpPr>
            <p:spPr>
              <a:xfrm>
                <a:off x="12573" y="8948"/>
                <a:ext cx="120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学生</a:t>
                </a:r>
                <a:r>
                  <a:rPr lang="en-US" altLang="zh-CN" sz="1600">
                    <a:latin typeface="微软雅黑" pitchFamily="34" charset="-122"/>
                    <a:ea typeface="Roboto condensed"/>
                    <a:cs typeface="Roboto condensed"/>
                  </a:rPr>
                  <a:t>3</a:t>
                </a:r>
              </a:p>
            </p:txBody>
          </p:sp>
          <p:grpSp>
            <p:nvGrpSpPr>
              <p:cNvPr id="77" name="组合 67">
                <a:extLst>
                  <a:ext uri="{FF2B5EF4-FFF2-40B4-BE49-F238E27FC236}">
                    <a16:creationId xmlns:a16="http://schemas.microsoft.com/office/drawing/2014/main" id="{5CC57FC6-91B7-4C1E-8F85-3AACCA8BE1E6}"/>
                  </a:ext>
                </a:extLst>
              </p:cNvPr>
              <p:cNvGrpSpPr>
                <a:grpSpLocks/>
              </p:cNvGrpSpPr>
              <p:nvPr/>
            </p:nvGrpSpPr>
            <p:grpSpPr bwMode="auto">
              <a:xfrm>
                <a:off x="2070" y="4306"/>
                <a:ext cx="2647" cy="717"/>
                <a:chOff x="795" y="4306"/>
                <a:chExt cx="2647" cy="717"/>
              </a:xfrm>
              <a:grpFill/>
            </p:grpSpPr>
            <p:cxnSp>
              <p:nvCxnSpPr>
                <p:cNvPr id="103" name="肘形连接符 45">
                  <a:extLst>
                    <a:ext uri="{FF2B5EF4-FFF2-40B4-BE49-F238E27FC236}">
                      <a16:creationId xmlns:a16="http://schemas.microsoft.com/office/drawing/2014/main" id="{158E8CAD-3C40-4C90-BB70-48E77B92EE36}"/>
                    </a:ext>
                  </a:extLst>
                </p:cNvPr>
                <p:cNvCxnSpPr/>
                <p:nvPr/>
              </p:nvCxnSpPr>
              <p:spPr>
                <a:xfrm>
                  <a:off x="2082" y="4473"/>
                  <a:ext cx="1360" cy="550"/>
                </a:xfrm>
                <a:prstGeom prst="bentConnector2">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104" name="肘形连接符 46">
                  <a:extLst>
                    <a:ext uri="{FF2B5EF4-FFF2-40B4-BE49-F238E27FC236}">
                      <a16:creationId xmlns:a16="http://schemas.microsoft.com/office/drawing/2014/main" id="{58CBB3E2-CB16-4761-B601-1DCF99A09FB8}"/>
                    </a:ext>
                  </a:extLst>
                </p:cNvPr>
                <p:cNvCxnSpPr/>
                <p:nvPr/>
              </p:nvCxnSpPr>
              <p:spPr>
                <a:xfrm rot="10800000" flipV="1">
                  <a:off x="795" y="4476"/>
                  <a:ext cx="1313" cy="523"/>
                </a:xfrm>
                <a:prstGeom prst="bentConnector2">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105" name="直接箭头连接符 104">
                  <a:extLst>
                    <a:ext uri="{FF2B5EF4-FFF2-40B4-BE49-F238E27FC236}">
                      <a16:creationId xmlns:a16="http://schemas.microsoft.com/office/drawing/2014/main" id="{63DA6658-3368-4CD4-85B9-9F79E23328DD}"/>
                    </a:ext>
                  </a:extLst>
                </p:cNvPr>
                <p:cNvCxnSpPr>
                  <a:cxnSpLocks/>
                </p:cNvCxnSpPr>
                <p:nvPr/>
              </p:nvCxnSpPr>
              <p:spPr>
                <a:xfrm flipH="1">
                  <a:off x="2131" y="4306"/>
                  <a:ext cx="0" cy="550"/>
                </a:xfrm>
                <a:prstGeom prst="straightConnector1">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grpSp>
          <p:sp>
            <p:nvSpPr>
              <p:cNvPr id="78" name="文本框 72">
                <a:extLst>
                  <a:ext uri="{FF2B5EF4-FFF2-40B4-BE49-F238E27FC236}">
                    <a16:creationId xmlns:a16="http://schemas.microsoft.com/office/drawing/2014/main" id="{3DEB858E-D05C-4330-A873-3514037BB294}"/>
                  </a:ext>
                </a:extLst>
              </p:cNvPr>
              <p:cNvSpPr txBox="1"/>
              <p:nvPr/>
            </p:nvSpPr>
            <p:spPr>
              <a:xfrm>
                <a:off x="133" y="4985"/>
                <a:ext cx="1343" cy="727"/>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zh-CN" altLang="en-US" sz="2400" dirty="0">
                    <a:solidFill>
                      <a:schemeClr val="tx1"/>
                    </a:solidFill>
                  </a:rPr>
                  <a:t>专业</a:t>
                </a:r>
              </a:p>
            </p:txBody>
          </p:sp>
          <p:sp>
            <p:nvSpPr>
              <p:cNvPr id="79" name="文本框 73">
                <a:extLst>
                  <a:ext uri="{FF2B5EF4-FFF2-40B4-BE49-F238E27FC236}">
                    <a16:creationId xmlns:a16="http://schemas.microsoft.com/office/drawing/2014/main" id="{2ABCA040-CE60-443C-990D-58B33F8873EF}"/>
                  </a:ext>
                </a:extLst>
              </p:cNvPr>
              <p:cNvSpPr txBox="1"/>
              <p:nvPr/>
            </p:nvSpPr>
            <p:spPr>
              <a:xfrm>
                <a:off x="165" y="8883"/>
                <a:ext cx="1510" cy="727"/>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zh-CN" altLang="en-US" sz="2400" dirty="0">
                    <a:solidFill>
                      <a:schemeClr val="tx1"/>
                    </a:solidFill>
                  </a:rPr>
                  <a:t>学生</a:t>
                </a:r>
              </a:p>
            </p:txBody>
          </p:sp>
          <p:sp>
            <p:nvSpPr>
              <p:cNvPr id="80" name="文本框 75">
                <a:extLst>
                  <a:ext uri="{FF2B5EF4-FFF2-40B4-BE49-F238E27FC236}">
                    <a16:creationId xmlns:a16="http://schemas.microsoft.com/office/drawing/2014/main" id="{E85DEBAD-2242-4C04-BAB2-F73E297E59F3}"/>
                  </a:ext>
                </a:extLst>
              </p:cNvPr>
              <p:cNvSpPr txBox="1"/>
              <p:nvPr/>
            </p:nvSpPr>
            <p:spPr>
              <a:xfrm>
                <a:off x="162" y="7666"/>
                <a:ext cx="1697" cy="727"/>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zh-CN" altLang="en-US" sz="2400" dirty="0">
                    <a:solidFill>
                      <a:schemeClr val="tx1"/>
                    </a:solidFill>
                  </a:rPr>
                  <a:t>教师</a:t>
                </a:r>
              </a:p>
            </p:txBody>
          </p:sp>
          <p:cxnSp>
            <p:nvCxnSpPr>
              <p:cNvPr id="81" name="直接连接符 80">
                <a:extLst>
                  <a:ext uri="{FF2B5EF4-FFF2-40B4-BE49-F238E27FC236}">
                    <a16:creationId xmlns:a16="http://schemas.microsoft.com/office/drawing/2014/main" id="{796D9063-8B13-4294-BE2B-0B61BCF15D2D}"/>
                  </a:ext>
                </a:extLst>
              </p:cNvPr>
              <p:cNvCxnSpPr/>
              <p:nvPr/>
            </p:nvCxnSpPr>
            <p:spPr>
              <a:xfrm flipH="1" flipV="1">
                <a:off x="1450" y="6616"/>
                <a:ext cx="2970" cy="3"/>
              </a:xfrm>
              <a:prstGeom prst="line">
                <a:avLst/>
              </a:prstGeom>
              <a:grpFill/>
              <a:ln>
                <a:solidFill>
                  <a:schemeClr val="tx1"/>
                </a:solidFill>
                <a:prstDash val="dash"/>
              </a:ln>
            </p:spPr>
            <p:style>
              <a:lnRef idx="1">
                <a:schemeClr val="accent1"/>
              </a:lnRef>
              <a:fillRef idx="3">
                <a:schemeClr val="accent1"/>
              </a:fillRef>
              <a:effectRef idx="2">
                <a:schemeClr val="accent1"/>
              </a:effectRef>
              <a:fontRef idx="minor">
                <a:schemeClr val="lt1"/>
              </a:fontRef>
            </p:style>
          </p:cxnSp>
          <p:cxnSp>
            <p:nvCxnSpPr>
              <p:cNvPr id="82" name="直接连接符 81">
                <a:extLst>
                  <a:ext uri="{FF2B5EF4-FFF2-40B4-BE49-F238E27FC236}">
                    <a16:creationId xmlns:a16="http://schemas.microsoft.com/office/drawing/2014/main" id="{2408484A-805B-4833-8B11-3D7F47C3F9C0}"/>
                  </a:ext>
                </a:extLst>
              </p:cNvPr>
              <p:cNvCxnSpPr/>
              <p:nvPr/>
            </p:nvCxnSpPr>
            <p:spPr>
              <a:xfrm flipH="1" flipV="1">
                <a:off x="1460" y="8061"/>
                <a:ext cx="5637" cy="3"/>
              </a:xfrm>
              <a:prstGeom prst="line">
                <a:avLst/>
              </a:prstGeom>
              <a:grpFill/>
              <a:ln>
                <a:solidFill>
                  <a:schemeClr val="tx1"/>
                </a:solidFill>
                <a:prstDash val="dash"/>
              </a:ln>
            </p:spPr>
            <p:style>
              <a:lnRef idx="1">
                <a:schemeClr val="accent1"/>
              </a:lnRef>
              <a:fillRef idx="3">
                <a:schemeClr val="accent1"/>
              </a:fillRef>
              <a:effectRef idx="2">
                <a:schemeClr val="accent1"/>
              </a:effectRef>
              <a:fontRef idx="minor">
                <a:schemeClr val="lt1"/>
              </a:fontRef>
            </p:style>
          </p:cxnSp>
          <p:cxnSp>
            <p:nvCxnSpPr>
              <p:cNvPr id="83" name="直接连接符 82">
                <a:extLst>
                  <a:ext uri="{FF2B5EF4-FFF2-40B4-BE49-F238E27FC236}">
                    <a16:creationId xmlns:a16="http://schemas.microsoft.com/office/drawing/2014/main" id="{721C9EDB-BF63-4E8A-8AEA-0247D26BFAE6}"/>
                  </a:ext>
                </a:extLst>
              </p:cNvPr>
              <p:cNvCxnSpPr/>
              <p:nvPr/>
            </p:nvCxnSpPr>
            <p:spPr>
              <a:xfrm flipH="1">
                <a:off x="1418" y="9284"/>
                <a:ext cx="8700" cy="0"/>
              </a:xfrm>
              <a:prstGeom prst="line">
                <a:avLst/>
              </a:prstGeom>
              <a:grpFill/>
              <a:ln>
                <a:solidFill>
                  <a:schemeClr val="tx1"/>
                </a:solidFill>
                <a:prstDash val="dash"/>
              </a:ln>
            </p:spPr>
            <p:style>
              <a:lnRef idx="1">
                <a:schemeClr val="accent1"/>
              </a:lnRef>
              <a:fillRef idx="3">
                <a:schemeClr val="accent1"/>
              </a:fillRef>
              <a:effectRef idx="2">
                <a:schemeClr val="accent1"/>
              </a:effectRef>
              <a:fontRef idx="minor">
                <a:schemeClr val="lt1"/>
              </a:fontRef>
            </p:style>
          </p:cxnSp>
          <p:grpSp>
            <p:nvGrpSpPr>
              <p:cNvPr id="84" name="组合 89">
                <a:extLst>
                  <a:ext uri="{FF2B5EF4-FFF2-40B4-BE49-F238E27FC236}">
                    <a16:creationId xmlns:a16="http://schemas.microsoft.com/office/drawing/2014/main" id="{E3D173CA-341C-4C5C-B7CD-870E34C9069E}"/>
                  </a:ext>
                </a:extLst>
              </p:cNvPr>
              <p:cNvGrpSpPr>
                <a:grpSpLocks/>
              </p:cNvGrpSpPr>
              <p:nvPr/>
            </p:nvGrpSpPr>
            <p:grpSpPr bwMode="auto">
              <a:xfrm>
                <a:off x="10459" y="4316"/>
                <a:ext cx="2718" cy="4627"/>
                <a:chOff x="6371" y="2937"/>
                <a:chExt cx="2718" cy="4627"/>
              </a:xfrm>
              <a:grpFill/>
            </p:grpSpPr>
            <p:cxnSp>
              <p:nvCxnSpPr>
                <p:cNvPr id="100" name="直接箭头连接符 99">
                  <a:extLst>
                    <a:ext uri="{FF2B5EF4-FFF2-40B4-BE49-F238E27FC236}">
                      <a16:creationId xmlns:a16="http://schemas.microsoft.com/office/drawing/2014/main" id="{F0B117BE-433E-4A33-B95C-07A83D23D5E9}"/>
                    </a:ext>
                  </a:extLst>
                </p:cNvPr>
                <p:cNvCxnSpPr>
                  <a:cxnSpLocks/>
                </p:cNvCxnSpPr>
                <p:nvPr/>
              </p:nvCxnSpPr>
              <p:spPr>
                <a:xfrm>
                  <a:off x="7709" y="2937"/>
                  <a:ext cx="0" cy="4567"/>
                </a:xfrm>
                <a:prstGeom prst="straightConnector1">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101" name="肘形连接符 91">
                  <a:extLst>
                    <a:ext uri="{FF2B5EF4-FFF2-40B4-BE49-F238E27FC236}">
                      <a16:creationId xmlns:a16="http://schemas.microsoft.com/office/drawing/2014/main" id="{0104D5A7-F942-48ED-93A6-7D8A90453CD9}"/>
                    </a:ext>
                  </a:extLst>
                </p:cNvPr>
                <p:cNvCxnSpPr>
                  <a:cxnSpLocks/>
                </p:cNvCxnSpPr>
                <p:nvPr/>
              </p:nvCxnSpPr>
              <p:spPr>
                <a:xfrm>
                  <a:off x="7657" y="7158"/>
                  <a:ext cx="1432" cy="396"/>
                </a:xfrm>
                <a:prstGeom prst="bentConnector2">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cxnSp>
              <p:nvCxnSpPr>
                <p:cNvPr id="102" name="肘形连接符 92">
                  <a:extLst>
                    <a:ext uri="{FF2B5EF4-FFF2-40B4-BE49-F238E27FC236}">
                      <a16:creationId xmlns:a16="http://schemas.microsoft.com/office/drawing/2014/main" id="{3697CC28-AFC7-41B0-8050-910D6B2EEFF3}"/>
                    </a:ext>
                  </a:extLst>
                </p:cNvPr>
                <p:cNvCxnSpPr>
                  <a:cxnSpLocks/>
                  <a:endCxn id="75" idx="0"/>
                </p:cNvCxnSpPr>
                <p:nvPr/>
              </p:nvCxnSpPr>
              <p:spPr>
                <a:xfrm rot="10800000" flipV="1">
                  <a:off x="6371" y="7170"/>
                  <a:ext cx="1318" cy="394"/>
                </a:xfrm>
                <a:prstGeom prst="bentConnector2">
                  <a:avLst/>
                </a:prstGeom>
                <a:grpFill/>
                <a:ln>
                  <a:solidFill>
                    <a:schemeClr val="tx1"/>
                  </a:solidFill>
                  <a:tailEnd type="arrow" w="med" len="med"/>
                </a:ln>
              </p:spPr>
              <p:style>
                <a:lnRef idx="1">
                  <a:schemeClr val="accent1"/>
                </a:lnRef>
                <a:fillRef idx="3">
                  <a:schemeClr val="accent1"/>
                </a:fillRef>
                <a:effectRef idx="2">
                  <a:schemeClr val="accent1"/>
                </a:effectRef>
                <a:fontRef idx="minor">
                  <a:schemeClr val="lt1"/>
                </a:fontRef>
              </p:style>
            </p:cxnSp>
          </p:grpSp>
          <p:grpSp>
            <p:nvGrpSpPr>
              <p:cNvPr id="85" name="组合 27">
                <a:extLst>
                  <a:ext uri="{FF2B5EF4-FFF2-40B4-BE49-F238E27FC236}">
                    <a16:creationId xmlns:a16="http://schemas.microsoft.com/office/drawing/2014/main" id="{9B1FF34F-4BCC-4DD8-9EFE-9DE493FD61F5}"/>
                  </a:ext>
                </a:extLst>
              </p:cNvPr>
              <p:cNvGrpSpPr>
                <a:grpSpLocks/>
              </p:cNvGrpSpPr>
              <p:nvPr/>
            </p:nvGrpSpPr>
            <p:grpSpPr bwMode="auto">
              <a:xfrm>
                <a:off x="296" y="645"/>
                <a:ext cx="18718" cy="3670"/>
                <a:chOff x="296" y="645"/>
                <a:chExt cx="18718" cy="3670"/>
              </a:xfrm>
              <a:grpFill/>
            </p:grpSpPr>
            <p:sp>
              <p:nvSpPr>
                <p:cNvPr id="86" name="Text Placeholder 8">
                  <a:extLst>
                    <a:ext uri="{FF2B5EF4-FFF2-40B4-BE49-F238E27FC236}">
                      <a16:creationId xmlns:a16="http://schemas.microsoft.com/office/drawing/2014/main" id="{8922B099-0633-4330-A96C-E35B53210A9B}"/>
                    </a:ext>
                  </a:extLst>
                </p:cNvPr>
                <p:cNvSpPr txBox="1"/>
                <p:nvPr/>
              </p:nvSpPr>
              <p:spPr>
                <a:xfrm>
                  <a:off x="15910" y="2433"/>
                  <a:ext cx="3104"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校园文化建设规划</a:t>
                  </a:r>
                </a:p>
              </p:txBody>
            </p:sp>
            <p:sp>
              <p:nvSpPr>
                <p:cNvPr id="87" name="Text Placeholder 8">
                  <a:extLst>
                    <a:ext uri="{FF2B5EF4-FFF2-40B4-BE49-F238E27FC236}">
                      <a16:creationId xmlns:a16="http://schemas.microsoft.com/office/drawing/2014/main" id="{44152E10-E801-428A-ADE0-F75B3864B0F0}"/>
                    </a:ext>
                  </a:extLst>
                </p:cNvPr>
                <p:cNvSpPr txBox="1"/>
                <p:nvPr/>
              </p:nvSpPr>
              <p:spPr>
                <a:xfrm>
                  <a:off x="785" y="3602"/>
                  <a:ext cx="3733"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教学系专业建设子规划</a:t>
                  </a:r>
                </a:p>
              </p:txBody>
            </p:sp>
            <p:sp>
              <p:nvSpPr>
                <p:cNvPr id="88" name="Text Placeholder 8">
                  <a:extLst>
                    <a:ext uri="{FF2B5EF4-FFF2-40B4-BE49-F238E27FC236}">
                      <a16:creationId xmlns:a16="http://schemas.microsoft.com/office/drawing/2014/main" id="{A10AFA7C-D6B4-40F6-AC94-ADDA332DED53}"/>
                    </a:ext>
                  </a:extLst>
                </p:cNvPr>
                <p:cNvSpPr txBox="1"/>
                <p:nvPr/>
              </p:nvSpPr>
              <p:spPr>
                <a:xfrm>
                  <a:off x="7416" y="3617"/>
                  <a:ext cx="3013"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教师成长发展规划</a:t>
                  </a:r>
                </a:p>
              </p:txBody>
            </p:sp>
            <p:sp>
              <p:nvSpPr>
                <p:cNvPr id="89" name="Text Placeholder 8">
                  <a:extLst>
                    <a:ext uri="{FF2B5EF4-FFF2-40B4-BE49-F238E27FC236}">
                      <a16:creationId xmlns:a16="http://schemas.microsoft.com/office/drawing/2014/main" id="{A9C1FBFA-E8DB-48FD-B1EE-96872FEF7DB8}"/>
                    </a:ext>
                  </a:extLst>
                </p:cNvPr>
                <p:cNvSpPr txBox="1"/>
                <p:nvPr/>
              </p:nvSpPr>
              <p:spPr>
                <a:xfrm>
                  <a:off x="13317" y="3632"/>
                  <a:ext cx="2768"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部门建设子规划</a:t>
                  </a:r>
                </a:p>
              </p:txBody>
            </p:sp>
            <p:sp>
              <p:nvSpPr>
                <p:cNvPr id="90" name="Text Placeholder 8">
                  <a:extLst>
                    <a:ext uri="{FF2B5EF4-FFF2-40B4-BE49-F238E27FC236}">
                      <a16:creationId xmlns:a16="http://schemas.microsoft.com/office/drawing/2014/main" id="{61B29B2A-A29A-4F69-9567-5390EB73DCEF}"/>
                    </a:ext>
                  </a:extLst>
                </p:cNvPr>
                <p:cNvSpPr txBox="1"/>
                <p:nvPr/>
              </p:nvSpPr>
              <p:spPr>
                <a:xfrm>
                  <a:off x="10468" y="3632"/>
                  <a:ext cx="2768"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学生培养子规划</a:t>
                  </a:r>
                </a:p>
              </p:txBody>
            </p:sp>
            <p:sp>
              <p:nvSpPr>
                <p:cNvPr id="91" name="Text Placeholder 8">
                  <a:extLst>
                    <a:ext uri="{FF2B5EF4-FFF2-40B4-BE49-F238E27FC236}">
                      <a16:creationId xmlns:a16="http://schemas.microsoft.com/office/drawing/2014/main" id="{A36ADC51-634A-4A96-B327-08726073DEDC}"/>
                    </a:ext>
                  </a:extLst>
                </p:cNvPr>
                <p:cNvSpPr txBox="1"/>
                <p:nvPr/>
              </p:nvSpPr>
              <p:spPr>
                <a:xfrm>
                  <a:off x="16152" y="3632"/>
                  <a:ext cx="2697"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部门建设子规划</a:t>
                  </a:r>
                </a:p>
              </p:txBody>
            </p:sp>
            <p:grpSp>
              <p:nvGrpSpPr>
                <p:cNvPr id="92" name="组合 25">
                  <a:extLst>
                    <a:ext uri="{FF2B5EF4-FFF2-40B4-BE49-F238E27FC236}">
                      <a16:creationId xmlns:a16="http://schemas.microsoft.com/office/drawing/2014/main" id="{9DC0380F-C178-4FDA-8446-DF0BBEB7AC05}"/>
                    </a:ext>
                  </a:extLst>
                </p:cNvPr>
                <p:cNvGrpSpPr>
                  <a:grpSpLocks/>
                </p:cNvGrpSpPr>
                <p:nvPr/>
              </p:nvGrpSpPr>
              <p:grpSpPr bwMode="auto">
                <a:xfrm>
                  <a:off x="296" y="645"/>
                  <a:ext cx="15529" cy="2471"/>
                  <a:chOff x="296" y="645"/>
                  <a:chExt cx="15529" cy="2471"/>
                </a:xfrm>
                <a:grpFill/>
              </p:grpSpPr>
              <p:sp>
                <p:nvSpPr>
                  <p:cNvPr id="93" name="Text Placeholder 8">
                    <a:extLst>
                      <a:ext uri="{FF2B5EF4-FFF2-40B4-BE49-F238E27FC236}">
                        <a16:creationId xmlns:a16="http://schemas.microsoft.com/office/drawing/2014/main" id="{F7EB7A06-0882-475A-AA9B-01B936DCDA59}"/>
                      </a:ext>
                    </a:extLst>
                  </p:cNvPr>
                  <p:cNvSpPr txBox="1"/>
                  <p:nvPr/>
                </p:nvSpPr>
                <p:spPr>
                  <a:xfrm>
                    <a:off x="2335" y="2418"/>
                    <a:ext cx="2363"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专业建设规划</a:t>
                    </a:r>
                  </a:p>
                </p:txBody>
              </p:sp>
              <p:sp>
                <p:nvSpPr>
                  <p:cNvPr id="94" name="Text Placeholder 8">
                    <a:extLst>
                      <a:ext uri="{FF2B5EF4-FFF2-40B4-BE49-F238E27FC236}">
                        <a16:creationId xmlns:a16="http://schemas.microsoft.com/office/drawing/2014/main" id="{745A0977-AB2E-40F5-A41F-E9B13EB6509D}"/>
                      </a:ext>
                    </a:extLst>
                  </p:cNvPr>
                  <p:cNvSpPr txBox="1"/>
                  <p:nvPr/>
                </p:nvSpPr>
                <p:spPr>
                  <a:xfrm>
                    <a:off x="4963" y="2433"/>
                    <a:ext cx="2468"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a:latin typeface="微软雅黑" pitchFamily="34" charset="-122"/>
                        <a:ea typeface="Roboto condensed"/>
                        <a:cs typeface="Roboto condensed"/>
                      </a:rPr>
                      <a:t>课程建设规划</a:t>
                    </a:r>
                  </a:p>
                </p:txBody>
              </p:sp>
              <p:sp>
                <p:nvSpPr>
                  <p:cNvPr id="95" name="Text Placeholder 8">
                    <a:extLst>
                      <a:ext uri="{FF2B5EF4-FFF2-40B4-BE49-F238E27FC236}">
                        <a16:creationId xmlns:a16="http://schemas.microsoft.com/office/drawing/2014/main" id="{1424A26E-C03B-453F-B342-ABF99F38E9A0}"/>
                      </a:ext>
                    </a:extLst>
                  </p:cNvPr>
                  <p:cNvSpPr txBox="1"/>
                  <p:nvPr/>
                </p:nvSpPr>
                <p:spPr>
                  <a:xfrm>
                    <a:off x="13100" y="2433"/>
                    <a:ext cx="2725"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信息化建设规划</a:t>
                    </a:r>
                  </a:p>
                </p:txBody>
              </p:sp>
              <p:sp>
                <p:nvSpPr>
                  <p:cNvPr id="96" name="Text Placeholder 8">
                    <a:extLst>
                      <a:ext uri="{FF2B5EF4-FFF2-40B4-BE49-F238E27FC236}">
                        <a16:creationId xmlns:a16="http://schemas.microsoft.com/office/drawing/2014/main" id="{6D1B9765-AB00-44BB-84BB-9D4527E0A136}"/>
                      </a:ext>
                    </a:extLst>
                  </p:cNvPr>
                  <p:cNvSpPr txBox="1"/>
                  <p:nvPr/>
                </p:nvSpPr>
                <p:spPr>
                  <a:xfrm>
                    <a:off x="10463" y="2433"/>
                    <a:ext cx="2363"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学生培养规划</a:t>
                    </a:r>
                  </a:p>
                </p:txBody>
              </p:sp>
              <p:sp>
                <p:nvSpPr>
                  <p:cNvPr id="97" name="Text Placeholder 8">
                    <a:extLst>
                      <a:ext uri="{FF2B5EF4-FFF2-40B4-BE49-F238E27FC236}">
                        <a16:creationId xmlns:a16="http://schemas.microsoft.com/office/drawing/2014/main" id="{35B44C46-ED71-42E7-A5F8-F091C44A1AD1}"/>
                      </a:ext>
                    </a:extLst>
                  </p:cNvPr>
                  <p:cNvSpPr txBox="1"/>
                  <p:nvPr/>
                </p:nvSpPr>
                <p:spPr>
                  <a:xfrm>
                    <a:off x="7731" y="2433"/>
                    <a:ext cx="2355" cy="683"/>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师资建设规划</a:t>
                    </a:r>
                  </a:p>
                </p:txBody>
              </p:sp>
              <p:sp>
                <p:nvSpPr>
                  <p:cNvPr id="98" name="Text Placeholder 8">
                    <a:extLst>
                      <a:ext uri="{FF2B5EF4-FFF2-40B4-BE49-F238E27FC236}">
                        <a16:creationId xmlns:a16="http://schemas.microsoft.com/office/drawing/2014/main" id="{98FC7377-FC02-41AD-92D4-7977FCA7AF8C}"/>
                      </a:ext>
                    </a:extLst>
                  </p:cNvPr>
                  <p:cNvSpPr txBox="1"/>
                  <p:nvPr/>
                </p:nvSpPr>
                <p:spPr>
                  <a:xfrm>
                    <a:off x="8924" y="645"/>
                    <a:ext cx="2690" cy="824"/>
                  </a:xfrm>
                  <a:prstGeom prst="rect">
                    <a:avLst/>
                  </a:prstGeom>
                  <a:grp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lvl1pPr defTabSz="342900" eaLnBrk="0" hangingPunct="0">
                      <a:defRPr sz="1400">
                        <a:solidFill>
                          <a:schemeClr val="tx1"/>
                        </a:solidFill>
                        <a:latin typeface="Arial" pitchFamily="34" charset="0"/>
                        <a:ea typeface="宋体" pitchFamily="2" charset="-122"/>
                      </a:defRPr>
                    </a:lvl1pPr>
                    <a:lvl2pPr marL="742950" indent="-285750" defTabSz="342900" eaLnBrk="0" hangingPunct="0">
                      <a:defRPr sz="1400">
                        <a:solidFill>
                          <a:schemeClr val="tx1"/>
                        </a:solidFill>
                        <a:latin typeface="Arial" pitchFamily="34" charset="0"/>
                        <a:ea typeface="宋体" pitchFamily="2" charset="-122"/>
                      </a:defRPr>
                    </a:lvl2pPr>
                    <a:lvl3pPr marL="1143000" indent="-228600" defTabSz="342900" eaLnBrk="0" hangingPunct="0">
                      <a:defRPr sz="1400">
                        <a:solidFill>
                          <a:schemeClr val="tx1"/>
                        </a:solidFill>
                        <a:latin typeface="Arial" pitchFamily="34" charset="0"/>
                        <a:ea typeface="宋体" pitchFamily="2" charset="-122"/>
                      </a:defRPr>
                    </a:lvl3pPr>
                    <a:lvl4pPr marL="1600200" indent="-228600" defTabSz="342900" eaLnBrk="0" hangingPunct="0">
                      <a:defRPr sz="1400">
                        <a:solidFill>
                          <a:schemeClr val="tx1"/>
                        </a:solidFill>
                        <a:latin typeface="Arial" pitchFamily="34" charset="0"/>
                        <a:ea typeface="宋体" pitchFamily="2" charset="-122"/>
                      </a:defRPr>
                    </a:lvl4pPr>
                    <a:lvl5pPr marL="2057400" indent="-228600" defTabSz="342900" eaLnBrk="0" hangingPunct="0">
                      <a:defRPr sz="1400">
                        <a:solidFill>
                          <a:schemeClr val="tx1"/>
                        </a:solidFill>
                        <a:latin typeface="Arial" pitchFamily="34" charset="0"/>
                        <a:ea typeface="宋体" pitchFamily="2" charset="-122"/>
                      </a:defRPr>
                    </a:lvl5pPr>
                    <a:lvl6pPr marL="2514600" indent="-228600" defTabSz="342900"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defTabSz="342900"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defTabSz="342900"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defTabSz="342900" eaLnBrk="0" fontAlgn="base" hangingPunct="0">
                      <a:spcBef>
                        <a:spcPct val="0"/>
                      </a:spcBef>
                      <a:spcAft>
                        <a:spcPct val="0"/>
                      </a:spcAft>
                      <a:defRPr sz="1400">
                        <a:solidFill>
                          <a:schemeClr val="tx1"/>
                        </a:solidFill>
                        <a:latin typeface="Arial" pitchFamily="34" charset="0"/>
                        <a:ea typeface="宋体" pitchFamily="2" charset="-122"/>
                      </a:defRPr>
                    </a:lvl9pPr>
                  </a:lstStyle>
                  <a:p>
                    <a:pPr algn="ctr" eaLnBrk="1" hangingPunct="1">
                      <a:spcBef>
                        <a:spcPct val="20000"/>
                      </a:spcBef>
                      <a:defRPr/>
                    </a:pPr>
                    <a:r>
                      <a:rPr lang="zh-CN" altLang="en-US" sz="1600" dirty="0">
                        <a:latin typeface="微软雅黑" pitchFamily="34" charset="-122"/>
                        <a:ea typeface="Roboto condensed"/>
                        <a:cs typeface="Roboto condensed"/>
                      </a:rPr>
                      <a:t>学校发展</a:t>
                    </a:r>
                    <a:r>
                      <a:rPr lang="zh-CN" altLang="zh-CN" sz="1600" dirty="0">
                        <a:latin typeface="微软雅黑" pitchFamily="34" charset="-122"/>
                        <a:ea typeface="Roboto condensed"/>
                        <a:cs typeface="Roboto condensed"/>
                      </a:rPr>
                      <a:t>规划</a:t>
                    </a:r>
                  </a:p>
                </p:txBody>
              </p:sp>
              <p:sp>
                <p:nvSpPr>
                  <p:cNvPr id="99" name="文本框 15">
                    <a:extLst>
                      <a:ext uri="{FF2B5EF4-FFF2-40B4-BE49-F238E27FC236}">
                        <a16:creationId xmlns:a16="http://schemas.microsoft.com/office/drawing/2014/main" id="{72B05D2A-BADA-417F-AB53-AB76521B642F}"/>
                      </a:ext>
                    </a:extLst>
                  </p:cNvPr>
                  <p:cNvSpPr txBox="1"/>
                  <p:nvPr/>
                </p:nvSpPr>
                <p:spPr bwMode="auto">
                  <a:xfrm>
                    <a:off x="296" y="765"/>
                    <a:ext cx="1343" cy="727"/>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zh-CN" altLang="en-US" sz="2400" dirty="0">
                        <a:solidFill>
                          <a:schemeClr val="tx1"/>
                        </a:solidFill>
                      </a:rPr>
                      <a:t>学校</a:t>
                    </a:r>
                  </a:p>
                </p:txBody>
              </p:sp>
            </p:grpSp>
          </p:grpSp>
        </p:grpSp>
        <p:cxnSp>
          <p:nvCxnSpPr>
            <p:cNvPr id="62" name="直接箭头连接符 61">
              <a:extLst>
                <a:ext uri="{FF2B5EF4-FFF2-40B4-BE49-F238E27FC236}">
                  <a16:creationId xmlns:a16="http://schemas.microsoft.com/office/drawing/2014/main" id="{C0C6A0D0-C07B-4654-BF5B-57046DF9D0AE}"/>
                </a:ext>
              </a:extLst>
            </p:cNvPr>
            <p:cNvCxnSpPr/>
            <p:nvPr/>
          </p:nvCxnSpPr>
          <p:spPr>
            <a:xfrm rot="5400000">
              <a:off x="4781056" y="1300868"/>
              <a:ext cx="252376" cy="6350"/>
            </a:xfrm>
            <a:prstGeom prst="straightConnector1">
              <a:avLst/>
            </a:prstGeom>
            <a:grpFill/>
            <a:ln w="19050">
              <a:tailEnd type="arrow"/>
            </a:ln>
          </p:spPr>
          <p:style>
            <a:lnRef idx="1">
              <a:schemeClr val="dk1"/>
            </a:lnRef>
            <a:fillRef idx="0">
              <a:schemeClr val="dk1"/>
            </a:fillRef>
            <a:effectRef idx="0">
              <a:schemeClr val="dk1"/>
            </a:effectRef>
            <a:fontRef idx="minor">
              <a:schemeClr val="tx1"/>
            </a:fontRef>
          </p:style>
        </p:cxnSp>
      </p:grpSp>
      <p:cxnSp>
        <p:nvCxnSpPr>
          <p:cNvPr id="112" name="直接连接符 111">
            <a:extLst>
              <a:ext uri="{FF2B5EF4-FFF2-40B4-BE49-F238E27FC236}">
                <a16:creationId xmlns:a16="http://schemas.microsoft.com/office/drawing/2014/main" id="{34B666DC-D711-4B34-A619-824B2171C053}"/>
              </a:ext>
            </a:extLst>
          </p:cNvPr>
          <p:cNvCxnSpPr/>
          <p:nvPr/>
        </p:nvCxnSpPr>
        <p:spPr>
          <a:xfrm>
            <a:off x="1195979" y="3883451"/>
            <a:ext cx="2117" cy="2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D0C898F1-4E42-4331-91E8-E3F854C7BAA0}"/>
              </a:ext>
            </a:extLst>
          </p:cNvPr>
          <p:cNvCxnSpPr/>
          <p:nvPr/>
        </p:nvCxnSpPr>
        <p:spPr>
          <a:xfrm>
            <a:off x="1099729" y="3814553"/>
            <a:ext cx="95251" cy="2117"/>
          </a:xfrm>
          <a:prstGeom prst="line">
            <a:avLst/>
          </a:prstGeom>
        </p:spPr>
        <p:style>
          <a:lnRef idx="1">
            <a:schemeClr val="dk1"/>
          </a:lnRef>
          <a:fillRef idx="0">
            <a:schemeClr val="dk1"/>
          </a:fillRef>
          <a:effectRef idx="0">
            <a:schemeClr val="dk1"/>
          </a:effectRef>
          <a:fontRef idx="minor">
            <a:schemeClr val="tx1"/>
          </a:fontRef>
        </p:style>
      </p:cxnSp>
      <p:sp>
        <p:nvSpPr>
          <p:cNvPr id="114" name="矩形 113">
            <a:extLst>
              <a:ext uri="{FF2B5EF4-FFF2-40B4-BE49-F238E27FC236}">
                <a16:creationId xmlns:a16="http://schemas.microsoft.com/office/drawing/2014/main" id="{85CF6F79-F775-45CB-BD08-6BA3B2EC52B9}"/>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115" name="矩形 114">
            <a:extLst>
              <a:ext uri="{FF2B5EF4-FFF2-40B4-BE49-F238E27FC236}">
                <a16:creationId xmlns:a16="http://schemas.microsoft.com/office/drawing/2014/main" id="{FAAAF256-CCBA-4899-939A-3C641562C98D}"/>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a:extLst>
              <a:ext uri="{FF2B5EF4-FFF2-40B4-BE49-F238E27FC236}">
                <a16:creationId xmlns:a16="http://schemas.microsoft.com/office/drawing/2014/main" id="{A61DE0E5-B163-4D44-B51E-50B9D79B4088}"/>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7" name="矩形 116">
            <a:extLst>
              <a:ext uri="{FF2B5EF4-FFF2-40B4-BE49-F238E27FC236}">
                <a16:creationId xmlns:a16="http://schemas.microsoft.com/office/drawing/2014/main" id="{F0439317-507B-4DC8-9F16-7018B94602FF}"/>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8" name="标题 1">
            <a:extLst>
              <a:ext uri="{FF2B5EF4-FFF2-40B4-BE49-F238E27FC236}">
                <a16:creationId xmlns:a16="http://schemas.microsoft.com/office/drawing/2014/main" id="{F3425D6F-8C52-4105-8A2C-F9F5D38380F6}"/>
              </a:ext>
            </a:extLst>
          </p:cNvPr>
          <p:cNvSpPr txBox="1">
            <a:spLocks/>
          </p:cNvSpPr>
          <p:nvPr/>
        </p:nvSpPr>
        <p:spPr>
          <a:xfrm>
            <a:off x="982756" y="64880"/>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河北工程技术学校两链建设</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19" name="矩形 118">
            <a:extLst>
              <a:ext uri="{FF2B5EF4-FFF2-40B4-BE49-F238E27FC236}">
                <a16:creationId xmlns:a16="http://schemas.microsoft.com/office/drawing/2014/main" id="{BD73D607-C8D2-4614-ACD9-8636DCACC4AD}"/>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120" name="矩形 119">
            <a:extLst>
              <a:ext uri="{FF2B5EF4-FFF2-40B4-BE49-F238E27FC236}">
                <a16:creationId xmlns:a16="http://schemas.microsoft.com/office/drawing/2014/main" id="{976D0B76-66BE-46EC-85A4-27435DE639C2}"/>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780118949"/>
      </p:ext>
    </p:extLst>
  </p:cSld>
  <p:clrMapOvr>
    <a:masterClrMapping/>
  </p:clrMapOvr>
  <mc:AlternateContent xmlns:mc="http://schemas.openxmlformats.org/markup-compatibility/2006" xmlns:p14="http://schemas.microsoft.com/office/powerpoint/2010/main">
    <mc:Choice Requires="p14">
      <p:transition spd="med" p14:dur="700" advTm="23105">
        <p:fade/>
      </p:transition>
    </mc:Choice>
    <mc:Fallback xmlns="">
      <p:transition spd="med" advTm="231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1000"/>
                                        <p:tgtEl>
                                          <p:spTgt spid="43"/>
                                        </p:tgtEl>
                                      </p:cBhvr>
                                    </p:animEffect>
                                  </p:childTnLst>
                                </p:cTn>
                              </p:par>
                              <p:par>
                                <p:cTn id="8" presetID="22" presetClass="entr" presetSubtype="1"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up)">
                                      <p:cBhvr>
                                        <p:cTn id="10" dur="1000"/>
                                        <p:tgtEl>
                                          <p:spTgt spid="44"/>
                                        </p:tgtEl>
                                      </p:cBhvr>
                                    </p:animEffect>
                                  </p:childTnLst>
                                </p:cTn>
                              </p:par>
                              <p:par>
                                <p:cTn id="11" presetID="22" presetClass="entr" presetSubtype="1"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up)">
                                      <p:cBhvr>
                                        <p:cTn id="13" dur="1000"/>
                                        <p:tgtEl>
                                          <p:spTgt spid="4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up)">
                                      <p:cBhvr>
                                        <p:cTn id="16" dur="1000"/>
                                        <p:tgtEl>
                                          <p:spTgt spid="52"/>
                                        </p:tgtEl>
                                      </p:cBhvr>
                                    </p:animEffect>
                                  </p:childTnLst>
                                </p:cTn>
                              </p:par>
                              <p:par>
                                <p:cTn id="17" presetID="22" presetClass="entr" presetSubtype="1"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1000"/>
                                        <p:tgtEl>
                                          <p:spTgt spid="53"/>
                                        </p:tgtEl>
                                      </p:cBhvr>
                                    </p:animEffect>
                                  </p:childTnLst>
                                </p:cTn>
                              </p:par>
                              <p:par>
                                <p:cTn id="20" presetID="22" presetClass="entr" presetSubtype="1"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up)">
                                      <p:cBhvr>
                                        <p:cTn id="22" dur="1000"/>
                                        <p:tgtEl>
                                          <p:spTgt spid="54"/>
                                        </p:tgtEl>
                                      </p:cBhvr>
                                    </p:animEffect>
                                  </p:childTnLst>
                                </p:cTn>
                              </p:par>
                              <p:par>
                                <p:cTn id="23" presetID="22" presetClass="entr" presetSubtype="1"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up)">
                                      <p:cBhvr>
                                        <p:cTn id="25" dur="1000"/>
                                        <p:tgtEl>
                                          <p:spTgt spid="55"/>
                                        </p:tgtEl>
                                      </p:cBhvr>
                                    </p:animEffect>
                                  </p:childTnLst>
                                </p:cTn>
                              </p:par>
                              <p:par>
                                <p:cTn id="26" presetID="22" presetClass="entr" presetSubtype="1"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up)">
                                      <p:cBhvr>
                                        <p:cTn id="28" dur="1000"/>
                                        <p:tgtEl>
                                          <p:spTgt spid="56"/>
                                        </p:tgtEl>
                                      </p:cBhvr>
                                    </p:animEffect>
                                  </p:childTnLst>
                                </p:cTn>
                              </p:par>
                              <p:par>
                                <p:cTn id="29" presetID="22" presetClass="entr" presetSubtype="1"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up)">
                                      <p:cBhvr>
                                        <p:cTn id="31" dur="1000"/>
                                        <p:tgtEl>
                                          <p:spTgt spid="57"/>
                                        </p:tgtEl>
                                      </p:cBhvr>
                                    </p:animEffect>
                                  </p:childTnLst>
                                </p:cTn>
                              </p:par>
                              <p:par>
                                <p:cTn id="32" presetID="22" presetClass="entr" presetSubtype="1"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1000"/>
                                        <p:tgtEl>
                                          <p:spTgt spid="58"/>
                                        </p:tgtEl>
                                      </p:cBhvr>
                                    </p:animEffect>
                                  </p:childTnLst>
                                </p:cTn>
                              </p:par>
                              <p:par>
                                <p:cTn id="35" presetID="22" presetClass="entr" presetSubtype="1"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par>
                                <p:cTn id="38" presetID="22" presetClass="entr" presetSubtype="1"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1000"/>
                                        <p:tgtEl>
                                          <p:spTgt spid="60"/>
                                        </p:tgtEl>
                                      </p:cBhvr>
                                    </p:animEffect>
                                  </p:childTnLst>
                                </p:cTn>
                              </p:par>
                              <p:par>
                                <p:cTn id="41" presetID="22" presetClass="entr" presetSubtype="1" fill="hold" nodeType="with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wipe(up)">
                                      <p:cBhvr>
                                        <p:cTn id="43" dur="1000"/>
                                        <p:tgtEl>
                                          <p:spTgt spid="112"/>
                                        </p:tgtEl>
                                      </p:cBhvr>
                                    </p:animEffect>
                                  </p:childTnLst>
                                </p:cTn>
                              </p:par>
                              <p:par>
                                <p:cTn id="44" presetID="22" presetClass="entr" presetSubtype="1" fill="hold" nodeType="withEffect">
                                  <p:stCondLst>
                                    <p:cond delay="0"/>
                                  </p:stCondLst>
                                  <p:childTnLst>
                                    <p:set>
                                      <p:cBhvr>
                                        <p:cTn id="45" dur="1" fill="hold">
                                          <p:stCondLst>
                                            <p:cond delay="0"/>
                                          </p:stCondLst>
                                        </p:cTn>
                                        <p:tgtEl>
                                          <p:spTgt spid="113"/>
                                        </p:tgtEl>
                                        <p:attrNameLst>
                                          <p:attrName>style.visibility</p:attrName>
                                        </p:attrNameLst>
                                      </p:cBhvr>
                                      <p:to>
                                        <p:strVal val="visible"/>
                                      </p:to>
                                    </p:set>
                                    <p:animEffect transition="in" filter="wipe(up)">
                                      <p:cBhvr>
                                        <p:cTn id="46"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41">
            <a:extLst>
              <a:ext uri="{FF2B5EF4-FFF2-40B4-BE49-F238E27FC236}">
                <a16:creationId xmlns:a16="http://schemas.microsoft.com/office/drawing/2014/main" id="{F4D0CB5C-4AFB-4DB7-890C-FDF8F4248155}"/>
              </a:ext>
            </a:extLst>
          </p:cNvPr>
          <p:cNvSpPr txBox="1"/>
          <p:nvPr/>
        </p:nvSpPr>
        <p:spPr>
          <a:xfrm>
            <a:off x="6886345" y="3658659"/>
            <a:ext cx="2675220" cy="400110"/>
          </a:xfrm>
          <a:prstGeom prst="rect">
            <a:avLst/>
          </a:prstGeom>
          <a:solidFill>
            <a:srgbClr val="A4050E"/>
          </a:solidFill>
          <a:ln>
            <a:noFill/>
          </a:ln>
          <a:effectLst>
            <a:outerShdw blurRad="76200" dir="18900000" sy="23000" kx="-1200000" algn="bl"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defTabSz="1219078">
              <a:defRPr/>
            </a:pPr>
            <a:r>
              <a:rPr lang="zh-CN" altLang="en-US" sz="2000" dirty="0">
                <a:solidFill>
                  <a:schemeClr val="bg1"/>
                </a:solidFill>
                <a:latin typeface="微软雅黑" panose="020B0503020204020204" pitchFamily="34" charset="-122"/>
                <a:ea typeface="微软雅黑" panose="020B0503020204020204" pitchFamily="34" charset="-122"/>
              </a:rPr>
              <a:t>制定教师发展标准</a:t>
            </a:r>
          </a:p>
        </p:txBody>
      </p:sp>
      <p:sp>
        <p:nvSpPr>
          <p:cNvPr id="14" name="文本框 141">
            <a:extLst>
              <a:ext uri="{FF2B5EF4-FFF2-40B4-BE49-F238E27FC236}">
                <a16:creationId xmlns:a16="http://schemas.microsoft.com/office/drawing/2014/main" id="{2B94D55C-BEFE-479C-B17D-4A40FBFE893B}"/>
              </a:ext>
            </a:extLst>
          </p:cNvPr>
          <p:cNvSpPr txBox="1"/>
          <p:nvPr/>
        </p:nvSpPr>
        <p:spPr>
          <a:xfrm>
            <a:off x="6886345" y="2429515"/>
            <a:ext cx="2675220" cy="400110"/>
          </a:xfrm>
          <a:prstGeom prst="rect">
            <a:avLst/>
          </a:prstGeom>
          <a:solidFill>
            <a:srgbClr val="A4050E"/>
          </a:solidFill>
          <a:ln>
            <a:noFill/>
          </a:ln>
          <a:effectLst>
            <a:outerShdw blurRad="76200" dir="18900000" sy="23000" kx="-1200000" algn="bl"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defTabSz="1219078">
              <a:defRPr/>
            </a:pPr>
            <a:r>
              <a:rPr lang="zh-CN" altLang="en-US" sz="2000" dirty="0">
                <a:solidFill>
                  <a:schemeClr val="bg1"/>
                </a:solidFill>
                <a:latin typeface="微软雅黑" panose="020B0503020204020204" pitchFamily="34" charset="-122"/>
                <a:ea typeface="微软雅黑" panose="020B0503020204020204" pitchFamily="34" charset="-122"/>
              </a:rPr>
              <a:t>完善专业和课程标准</a:t>
            </a:r>
          </a:p>
        </p:txBody>
      </p:sp>
      <p:cxnSp>
        <p:nvCxnSpPr>
          <p:cNvPr id="15" name="直接连接符 17">
            <a:extLst>
              <a:ext uri="{FF2B5EF4-FFF2-40B4-BE49-F238E27FC236}">
                <a16:creationId xmlns:a16="http://schemas.microsoft.com/office/drawing/2014/main" id="{F8AB132B-EFC7-408C-8CA1-A7B6DE888BCF}"/>
              </a:ext>
            </a:extLst>
          </p:cNvPr>
          <p:cNvCxnSpPr>
            <a:cxnSpLocks/>
          </p:cNvCxnSpPr>
          <p:nvPr/>
        </p:nvCxnSpPr>
        <p:spPr>
          <a:xfrm>
            <a:off x="3769933" y="3395516"/>
            <a:ext cx="1432797" cy="211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F63149DD-94D4-482A-8844-1016C934AA70}"/>
              </a:ext>
            </a:extLst>
          </p:cNvPr>
          <p:cNvSpPr/>
          <p:nvPr/>
        </p:nvSpPr>
        <p:spPr>
          <a:xfrm>
            <a:off x="957250" y="2474888"/>
            <a:ext cx="2757657" cy="2755541"/>
          </a:xfrm>
          <a:prstGeom prst="ellipse">
            <a:avLst/>
          </a:prstGeom>
          <a:blipFill dpi="0" rotWithShape="1">
            <a:blip r:embed="rId3"/>
            <a:srcRect/>
            <a:stretch>
              <a:fillRect/>
            </a:stretch>
          </a:blip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sz="2400">
              <a:solidFill>
                <a:schemeClr val="bg1"/>
              </a:solidFill>
            </a:endParaRPr>
          </a:p>
        </p:txBody>
      </p:sp>
      <p:sp>
        <p:nvSpPr>
          <p:cNvPr id="17" name="椭圆 16">
            <a:extLst>
              <a:ext uri="{FF2B5EF4-FFF2-40B4-BE49-F238E27FC236}">
                <a16:creationId xmlns:a16="http://schemas.microsoft.com/office/drawing/2014/main" id="{0F0E52B0-3984-43F6-9CBD-45E7121B0B9D}"/>
              </a:ext>
            </a:extLst>
          </p:cNvPr>
          <p:cNvSpPr/>
          <p:nvPr/>
        </p:nvSpPr>
        <p:spPr>
          <a:xfrm>
            <a:off x="826035" y="2335206"/>
            <a:ext cx="3024322" cy="3024322"/>
          </a:xfrm>
          <a:prstGeom prst="ellipse">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sz="2400">
              <a:solidFill>
                <a:schemeClr val="bg1"/>
              </a:solidFill>
            </a:endParaRPr>
          </a:p>
        </p:txBody>
      </p:sp>
      <p:cxnSp>
        <p:nvCxnSpPr>
          <p:cNvPr id="18" name="直接连接符 17">
            <a:extLst>
              <a:ext uri="{FF2B5EF4-FFF2-40B4-BE49-F238E27FC236}">
                <a16:creationId xmlns:a16="http://schemas.microsoft.com/office/drawing/2014/main" id="{1EAEEB33-B27E-4627-893A-7BC2B9D9C33E}"/>
              </a:ext>
            </a:extLst>
          </p:cNvPr>
          <p:cNvCxnSpPr>
            <a:cxnSpLocks/>
            <a:stCxn id="17" idx="0"/>
          </p:cNvCxnSpPr>
          <p:nvPr/>
        </p:nvCxnSpPr>
        <p:spPr>
          <a:xfrm rot="5400000" flipH="1" flipV="1">
            <a:off x="3841891" y="830451"/>
            <a:ext cx="2117" cy="300739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AAA976DD-93EC-4371-A304-4E15FB394245}"/>
              </a:ext>
            </a:extLst>
          </p:cNvPr>
          <p:cNvCxnSpPr>
            <a:cxnSpLocks/>
          </p:cNvCxnSpPr>
          <p:nvPr/>
        </p:nvCxnSpPr>
        <p:spPr>
          <a:xfrm>
            <a:off x="3731839" y="4407151"/>
            <a:ext cx="1420099" cy="211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E196C8D0-1DE2-44EA-88AF-D47EA0A17A97}"/>
              </a:ext>
            </a:extLst>
          </p:cNvPr>
          <p:cNvCxnSpPr>
            <a:stCxn id="17" idx="4"/>
          </p:cNvCxnSpPr>
          <p:nvPr/>
        </p:nvCxnSpPr>
        <p:spPr>
          <a:xfrm rot="5400000" flipH="1" flipV="1">
            <a:off x="3718082" y="3970117"/>
            <a:ext cx="10581" cy="276824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3" name="组合 15">
            <a:extLst>
              <a:ext uri="{FF2B5EF4-FFF2-40B4-BE49-F238E27FC236}">
                <a16:creationId xmlns:a16="http://schemas.microsoft.com/office/drawing/2014/main" id="{3BBE3FC3-FBC1-44FB-AF5C-7A80CAEB25B6}"/>
              </a:ext>
            </a:extLst>
          </p:cNvPr>
          <p:cNvGrpSpPr>
            <a:grpSpLocks/>
          </p:cNvGrpSpPr>
          <p:nvPr/>
        </p:nvGrpSpPr>
        <p:grpSpPr bwMode="auto">
          <a:xfrm>
            <a:off x="4724565" y="1980341"/>
            <a:ext cx="753435" cy="766179"/>
            <a:chOff x="3995939" y="1495374"/>
            <a:chExt cx="719303" cy="720080"/>
          </a:xfrm>
        </p:grpSpPr>
        <p:sp>
          <p:nvSpPr>
            <p:cNvPr id="24" name="椭圆 23">
              <a:extLst>
                <a:ext uri="{FF2B5EF4-FFF2-40B4-BE49-F238E27FC236}">
                  <a16:creationId xmlns:a16="http://schemas.microsoft.com/office/drawing/2014/main" id="{9BF8744B-B40E-446A-A9F0-45580300D9A8}"/>
                </a:ext>
              </a:extLst>
            </p:cNvPr>
            <p:cNvSpPr/>
            <p:nvPr/>
          </p:nvSpPr>
          <p:spPr>
            <a:xfrm>
              <a:off x="3995939" y="1495374"/>
              <a:ext cx="719303" cy="72008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sz="2400">
                <a:solidFill>
                  <a:schemeClr val="bg1"/>
                </a:solidFill>
              </a:endParaRPr>
            </a:p>
          </p:txBody>
        </p:sp>
        <p:sp>
          <p:nvSpPr>
            <p:cNvPr id="25" name="TextBox 17">
              <a:extLst>
                <a:ext uri="{FF2B5EF4-FFF2-40B4-BE49-F238E27FC236}">
                  <a16:creationId xmlns:a16="http://schemas.microsoft.com/office/drawing/2014/main" id="{29C8A61D-A127-435A-BD11-43D72404198F}"/>
                </a:ext>
              </a:extLst>
            </p:cNvPr>
            <p:cNvSpPr txBox="1">
              <a:spLocks noChangeArrowheads="1"/>
            </p:cNvSpPr>
            <p:nvPr/>
          </p:nvSpPr>
          <p:spPr bwMode="auto">
            <a:xfrm>
              <a:off x="4094223" y="1618184"/>
              <a:ext cx="577261" cy="491739"/>
            </a:xfrm>
            <a:prstGeom prst="rect">
              <a:avLst/>
            </a:prstGeom>
            <a:noFill/>
            <a:ln w="9525">
              <a:noFill/>
              <a:miter lim="800000"/>
              <a:headEnd/>
              <a:tailEnd/>
            </a:ln>
          </p:spPr>
          <p:txBody>
            <a:bodyPr wrap="none">
              <a:spAutoFit/>
            </a:bodyPr>
            <a:lstStyle/>
            <a:p>
              <a:pPr defTabSz="1219078"/>
              <a:r>
                <a:rPr lang="en-US" altLang="zh-CN" sz="28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01</a:t>
              </a:r>
              <a:endParaRPr lang="zh-CN" altLang="en-US" sz="28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26" name="组合 18">
            <a:extLst>
              <a:ext uri="{FF2B5EF4-FFF2-40B4-BE49-F238E27FC236}">
                <a16:creationId xmlns:a16="http://schemas.microsoft.com/office/drawing/2014/main" id="{730D0AB5-C08E-4611-ADAE-695ECA28958E}"/>
              </a:ext>
            </a:extLst>
          </p:cNvPr>
          <p:cNvGrpSpPr>
            <a:grpSpLocks/>
          </p:cNvGrpSpPr>
          <p:nvPr/>
        </p:nvGrpSpPr>
        <p:grpSpPr bwMode="auto">
          <a:xfrm>
            <a:off x="4745916" y="3996565"/>
            <a:ext cx="753433" cy="768113"/>
            <a:chOff x="3995936" y="2786571"/>
            <a:chExt cx="719302" cy="720080"/>
          </a:xfrm>
        </p:grpSpPr>
        <p:sp>
          <p:nvSpPr>
            <p:cNvPr id="27" name="椭圆 23">
              <a:extLst>
                <a:ext uri="{FF2B5EF4-FFF2-40B4-BE49-F238E27FC236}">
                  <a16:creationId xmlns:a16="http://schemas.microsoft.com/office/drawing/2014/main" id="{D94CBB69-2054-4FE5-9979-FDD867D2A5D2}"/>
                </a:ext>
              </a:extLst>
            </p:cNvPr>
            <p:cNvSpPr/>
            <p:nvPr/>
          </p:nvSpPr>
          <p:spPr>
            <a:xfrm>
              <a:off x="3995936" y="2786571"/>
              <a:ext cx="719302" cy="7200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sz="2400">
                <a:solidFill>
                  <a:schemeClr val="bg1">
                    <a:lumMod val="95000"/>
                  </a:schemeClr>
                </a:solidFill>
              </a:endParaRPr>
            </a:p>
          </p:txBody>
        </p:sp>
        <p:sp>
          <p:nvSpPr>
            <p:cNvPr id="28" name="TextBox 24">
              <a:extLst>
                <a:ext uri="{FF2B5EF4-FFF2-40B4-BE49-F238E27FC236}">
                  <a16:creationId xmlns:a16="http://schemas.microsoft.com/office/drawing/2014/main" id="{63E44C19-4997-4848-BAFD-024E61A16A96}"/>
                </a:ext>
              </a:extLst>
            </p:cNvPr>
            <p:cNvSpPr txBox="1">
              <a:spLocks noChangeArrowheads="1"/>
            </p:cNvSpPr>
            <p:nvPr/>
          </p:nvSpPr>
          <p:spPr bwMode="auto">
            <a:xfrm>
              <a:off x="4070147" y="2901360"/>
              <a:ext cx="577262" cy="490501"/>
            </a:xfrm>
            <a:prstGeom prst="rect">
              <a:avLst/>
            </a:prstGeom>
            <a:noFill/>
            <a:ln w="9525">
              <a:noFill/>
              <a:miter lim="800000"/>
              <a:headEnd/>
              <a:tailEnd/>
            </a:ln>
          </p:spPr>
          <p:txBody>
            <a:bodyPr wrap="none">
              <a:spAutoFit/>
            </a:bodyPr>
            <a:lstStyle/>
            <a:p>
              <a:pPr defTabSz="1219078"/>
              <a:r>
                <a:rPr lang="en-US" altLang="zh-CN" sz="2800" dirty="0">
                  <a:solidFill>
                    <a:srgbClr val="F2F2F2"/>
                  </a:solidFill>
                  <a:effectLst>
                    <a:outerShdw blurRad="38100" dist="38100" dir="2700000" algn="tl">
                      <a:srgbClr val="000000">
                        <a:alpha val="43137"/>
                      </a:srgbClr>
                    </a:outerShdw>
                  </a:effectLst>
                  <a:latin typeface="微软雅黑" pitchFamily="34" charset="-122"/>
                  <a:ea typeface="微软雅黑" pitchFamily="34" charset="-122"/>
                </a:rPr>
                <a:t>03</a:t>
              </a:r>
              <a:endParaRPr lang="zh-CN" altLang="en-US" sz="2800" dirty="0">
                <a:solidFill>
                  <a:srgbClr val="F2F2F2"/>
                </a:solidFill>
                <a:effectLst>
                  <a:outerShdw blurRad="38100" dist="38100" dir="2700000" algn="tl">
                    <a:srgbClr val="000000">
                      <a:alpha val="43137"/>
                    </a:srgbClr>
                  </a:outerShdw>
                </a:effectLst>
                <a:latin typeface="微软雅黑" pitchFamily="34" charset="-122"/>
                <a:ea typeface="微软雅黑" pitchFamily="34" charset="-122"/>
              </a:endParaRPr>
            </a:p>
          </p:txBody>
        </p:sp>
      </p:grpSp>
      <p:grpSp>
        <p:nvGrpSpPr>
          <p:cNvPr id="29" name="组合 21">
            <a:extLst>
              <a:ext uri="{FF2B5EF4-FFF2-40B4-BE49-F238E27FC236}">
                <a16:creationId xmlns:a16="http://schemas.microsoft.com/office/drawing/2014/main" id="{08D34E4B-DB7D-4A2E-B6B5-629D20E4B4F1}"/>
              </a:ext>
            </a:extLst>
          </p:cNvPr>
          <p:cNvGrpSpPr>
            <a:grpSpLocks/>
          </p:cNvGrpSpPr>
          <p:nvPr/>
        </p:nvGrpSpPr>
        <p:grpSpPr bwMode="auto">
          <a:xfrm>
            <a:off x="4724565" y="5004677"/>
            <a:ext cx="751536" cy="766178"/>
            <a:chOff x="3995936" y="4087662"/>
            <a:chExt cx="720122" cy="720080"/>
          </a:xfrm>
        </p:grpSpPr>
        <p:sp>
          <p:nvSpPr>
            <p:cNvPr id="30" name="椭圆 29">
              <a:extLst>
                <a:ext uri="{FF2B5EF4-FFF2-40B4-BE49-F238E27FC236}">
                  <a16:creationId xmlns:a16="http://schemas.microsoft.com/office/drawing/2014/main" id="{FA5F1495-1B9D-497D-8E52-03E18BDDCA9E}"/>
                </a:ext>
              </a:extLst>
            </p:cNvPr>
            <p:cNvSpPr/>
            <p:nvPr/>
          </p:nvSpPr>
          <p:spPr>
            <a:xfrm>
              <a:off x="3995936" y="4087662"/>
              <a:ext cx="720122" cy="7200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sz="2400">
                <a:solidFill>
                  <a:schemeClr val="bg1"/>
                </a:solidFill>
              </a:endParaRPr>
            </a:p>
          </p:txBody>
        </p:sp>
        <p:sp>
          <p:nvSpPr>
            <p:cNvPr id="31" name="TextBox 23">
              <a:extLst>
                <a:ext uri="{FF2B5EF4-FFF2-40B4-BE49-F238E27FC236}">
                  <a16:creationId xmlns:a16="http://schemas.microsoft.com/office/drawing/2014/main" id="{C0F51EC4-C650-4CEC-9AFF-FD4031DC9A85}"/>
                </a:ext>
              </a:extLst>
            </p:cNvPr>
            <p:cNvSpPr txBox="1">
              <a:spLocks noChangeArrowheads="1"/>
            </p:cNvSpPr>
            <p:nvPr/>
          </p:nvSpPr>
          <p:spPr bwMode="auto">
            <a:xfrm>
              <a:off x="4073059" y="4190580"/>
              <a:ext cx="579379" cy="491740"/>
            </a:xfrm>
            <a:prstGeom prst="rect">
              <a:avLst/>
            </a:prstGeom>
            <a:noFill/>
            <a:ln w="9525">
              <a:noFill/>
              <a:miter lim="800000"/>
              <a:headEnd/>
              <a:tailEnd/>
            </a:ln>
          </p:spPr>
          <p:txBody>
            <a:bodyPr wrap="none">
              <a:spAutoFit/>
            </a:bodyPr>
            <a:lstStyle/>
            <a:p>
              <a:pPr defTabSz="1219078"/>
              <a:r>
                <a:rPr lang="en-US" altLang="zh-CN" sz="28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04</a:t>
              </a:r>
              <a:endParaRPr lang="zh-CN" altLang="en-US" sz="28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sp>
        <p:nvSpPr>
          <p:cNvPr id="32" name="矩形 109">
            <a:extLst>
              <a:ext uri="{FF2B5EF4-FFF2-40B4-BE49-F238E27FC236}">
                <a16:creationId xmlns:a16="http://schemas.microsoft.com/office/drawing/2014/main" id="{AAB6E6AC-34B6-462D-96EE-97F987259D8F}"/>
              </a:ext>
            </a:extLst>
          </p:cNvPr>
          <p:cNvSpPr>
            <a:spLocks noChangeArrowheads="1"/>
          </p:cNvSpPr>
          <p:nvPr/>
        </p:nvSpPr>
        <p:spPr bwMode="auto">
          <a:xfrm>
            <a:off x="5881579" y="2829625"/>
            <a:ext cx="4826606" cy="662884"/>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lIns="162535" tIns="81267" rIns="162535" bIns="81267"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0" hangingPunct="0">
              <a:lnSpc>
                <a:spcPts val="2000"/>
              </a:lnSpc>
              <a:spcBef>
                <a:spcPct val="20000"/>
              </a:spcBef>
              <a:defRPr/>
            </a:pPr>
            <a:r>
              <a:rPr lang="zh-CN" altLang="en-US" dirty="0">
                <a:latin typeface="微软雅黑" panose="020B0503020204020204" pitchFamily="34" charset="-122"/>
                <a:ea typeface="微软雅黑" panose="020B0503020204020204" pitchFamily="34" charset="-122"/>
              </a:rPr>
              <a:t> 人才培养方案、课程开发标准、</a:t>
            </a:r>
            <a:endParaRPr lang="en-US" altLang="zh-CN" dirty="0">
              <a:latin typeface="微软雅黑" panose="020B0503020204020204" pitchFamily="34" charset="-122"/>
              <a:ea typeface="微软雅黑" panose="020B0503020204020204" pitchFamily="34" charset="-122"/>
            </a:endParaRPr>
          </a:p>
          <a:p>
            <a:pPr eaLnBrk="0" hangingPunct="0">
              <a:lnSpc>
                <a:spcPts val="2000"/>
              </a:lnSpc>
              <a:spcBef>
                <a:spcPct val="20000"/>
              </a:spcBef>
              <a:defRPr/>
            </a:pPr>
            <a:r>
              <a:rPr lang="zh-CN" altLang="en-US" dirty="0">
                <a:latin typeface="微软雅黑" panose="020B0503020204020204" pitchFamily="34" charset="-122"/>
                <a:ea typeface="微软雅黑" panose="020B0503020204020204" pitchFamily="34" charset="-122"/>
              </a:rPr>
              <a:t> 课程实施标准、课程评价标准</a:t>
            </a:r>
            <a:endParaRPr lang="en-US" altLang="zh-CN" dirty="0">
              <a:latin typeface="微软雅黑" panose="020B0503020204020204" pitchFamily="34" charset="-122"/>
              <a:ea typeface="微软雅黑" panose="020B0503020204020204" pitchFamily="34" charset="-122"/>
            </a:endParaRPr>
          </a:p>
        </p:txBody>
      </p:sp>
      <p:grpSp>
        <p:nvGrpSpPr>
          <p:cNvPr id="33" name="组合 2">
            <a:extLst>
              <a:ext uri="{FF2B5EF4-FFF2-40B4-BE49-F238E27FC236}">
                <a16:creationId xmlns:a16="http://schemas.microsoft.com/office/drawing/2014/main" id="{2FCBEE4E-9585-46BC-A241-C691210F5A1A}"/>
              </a:ext>
            </a:extLst>
          </p:cNvPr>
          <p:cNvGrpSpPr>
            <a:grpSpLocks/>
          </p:cNvGrpSpPr>
          <p:nvPr/>
        </p:nvGrpSpPr>
        <p:grpSpPr bwMode="auto">
          <a:xfrm>
            <a:off x="5881579" y="4073261"/>
            <a:ext cx="5133743" cy="715392"/>
            <a:chOff x="443928" y="2423523"/>
            <a:chExt cx="4010865" cy="3569603"/>
          </a:xfrm>
        </p:grpSpPr>
        <p:sp>
          <p:nvSpPr>
            <p:cNvPr id="34" name="矩形 109">
              <a:extLst>
                <a:ext uri="{FF2B5EF4-FFF2-40B4-BE49-F238E27FC236}">
                  <a16:creationId xmlns:a16="http://schemas.microsoft.com/office/drawing/2014/main" id="{71DE9C13-9A02-46A9-AC85-524F108FFD7B}"/>
                </a:ext>
              </a:extLst>
            </p:cNvPr>
            <p:cNvSpPr>
              <a:spLocks noChangeArrowheads="1"/>
            </p:cNvSpPr>
            <p:nvPr/>
          </p:nvSpPr>
          <p:spPr bwMode="auto">
            <a:xfrm>
              <a:off x="443928" y="2423523"/>
              <a:ext cx="3784377" cy="3497292"/>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lIns="162535" tIns="81267" rIns="162535" bIns="81267"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defRPr/>
              </a:pPr>
              <a:endParaRPr lang="zh-CN" altLang="en-US"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矩形 114" descr="#clear#">
              <a:extLst>
                <a:ext uri="{FF2B5EF4-FFF2-40B4-BE49-F238E27FC236}">
                  <a16:creationId xmlns:a16="http://schemas.microsoft.com/office/drawing/2014/main" id="{001F52DD-49C9-436D-A4C7-C7D687B12572}"/>
                </a:ext>
              </a:extLst>
            </p:cNvPr>
            <p:cNvSpPr>
              <a:spLocks noChangeArrowheads="1"/>
            </p:cNvSpPr>
            <p:nvPr/>
          </p:nvSpPr>
          <p:spPr bwMode="auto">
            <a:xfrm>
              <a:off x="657254" y="2850468"/>
              <a:ext cx="3797539" cy="3142658"/>
            </a:xfrm>
            <a:prstGeom prst="rect">
              <a:avLst/>
            </a:prstGeom>
            <a:noFill/>
            <a:ln w="9525">
              <a:noFill/>
              <a:miter lim="800000"/>
              <a:headEnd/>
              <a:tailEnd/>
            </a:ln>
          </p:spPr>
          <p:txBody>
            <a:bodyPr wrap="square" lIns="0" tIns="0" rIns="0" bIns="0">
              <a:spAutoFit/>
            </a:bodyPr>
            <a:lstStyle/>
            <a:p>
              <a:pPr defTabSz="1621205" eaLnBrk="0" hangingPunct="0">
                <a:lnSpc>
                  <a:spcPts val="2000"/>
                </a:lnSpc>
                <a:spcBef>
                  <a:spcPct val="20000"/>
                </a:spcBef>
              </a:pPr>
              <a:r>
                <a:rPr lang="zh-CN" altLang="en-US" dirty="0">
                  <a:latin typeface="微软雅黑" pitchFamily="34" charset="-122"/>
                  <a:ea typeface="微软雅黑" pitchFamily="34" charset="-122"/>
                </a:rPr>
                <a:t>教师准入标准、入职培训标准，双师型教师、</a:t>
              </a:r>
              <a:endParaRPr lang="en-US" altLang="zh-CN" dirty="0">
                <a:latin typeface="微软雅黑" pitchFamily="34" charset="-122"/>
                <a:ea typeface="微软雅黑" pitchFamily="34" charset="-122"/>
              </a:endParaRPr>
            </a:p>
            <a:p>
              <a:pPr defTabSz="1621205" eaLnBrk="0" hangingPunct="0">
                <a:lnSpc>
                  <a:spcPts val="2000"/>
                </a:lnSpc>
                <a:spcBef>
                  <a:spcPct val="20000"/>
                </a:spcBef>
              </a:pPr>
              <a:r>
                <a:rPr lang="zh-CN" altLang="en-US" dirty="0">
                  <a:latin typeface="微软雅黑" pitchFamily="34" charset="-122"/>
                  <a:ea typeface="微软雅黑" pitchFamily="34" charset="-122"/>
                </a:rPr>
                <a:t>骨干教师、专业带头人认定标准</a:t>
              </a:r>
              <a:endParaRPr lang="en-US" altLang="zh-CN" dirty="0">
                <a:latin typeface="微软雅黑" pitchFamily="34" charset="-122"/>
                <a:ea typeface="微软雅黑" pitchFamily="34" charset="-122"/>
              </a:endParaRPr>
            </a:p>
          </p:txBody>
        </p:sp>
      </p:grpSp>
      <p:sp>
        <p:nvSpPr>
          <p:cNvPr id="36" name="文本框 141">
            <a:extLst>
              <a:ext uri="{FF2B5EF4-FFF2-40B4-BE49-F238E27FC236}">
                <a16:creationId xmlns:a16="http://schemas.microsoft.com/office/drawing/2014/main" id="{7C12F254-5380-4D56-9453-54BA1A1F0FBA}"/>
              </a:ext>
            </a:extLst>
          </p:cNvPr>
          <p:cNvSpPr txBox="1"/>
          <p:nvPr/>
        </p:nvSpPr>
        <p:spPr>
          <a:xfrm>
            <a:off x="6886345" y="4938826"/>
            <a:ext cx="2671791" cy="400110"/>
          </a:xfrm>
          <a:prstGeom prst="rect">
            <a:avLst/>
          </a:prstGeom>
          <a:solidFill>
            <a:srgbClr val="A4050E"/>
          </a:solidFill>
          <a:ln>
            <a:noFill/>
          </a:ln>
          <a:effectLst>
            <a:outerShdw blurRad="76200" dir="18900000" sy="23000" kx="-1200000" algn="bl"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defTabSz="1219078">
              <a:defRPr/>
            </a:pPr>
            <a:r>
              <a:rPr lang="zh-CN" altLang="en-US" sz="2000" dirty="0">
                <a:solidFill>
                  <a:schemeClr val="bg1"/>
                </a:solidFill>
                <a:latin typeface="微软雅黑" panose="020B0503020204020204" pitchFamily="34" charset="-122"/>
                <a:ea typeface="微软雅黑" panose="020B0503020204020204" pitchFamily="34" charset="-122"/>
              </a:rPr>
              <a:t>制定学生发展标准</a:t>
            </a:r>
          </a:p>
        </p:txBody>
      </p:sp>
      <p:grpSp>
        <p:nvGrpSpPr>
          <p:cNvPr id="37" name="组合 2">
            <a:extLst>
              <a:ext uri="{FF2B5EF4-FFF2-40B4-BE49-F238E27FC236}">
                <a16:creationId xmlns:a16="http://schemas.microsoft.com/office/drawing/2014/main" id="{1F082CCD-D365-4785-8C8A-BC0688F511D3}"/>
              </a:ext>
            </a:extLst>
          </p:cNvPr>
          <p:cNvGrpSpPr>
            <a:grpSpLocks/>
          </p:cNvGrpSpPr>
          <p:nvPr/>
        </p:nvGrpSpPr>
        <p:grpSpPr bwMode="auto">
          <a:xfrm>
            <a:off x="5881578" y="5313727"/>
            <a:ext cx="4826605" cy="827881"/>
            <a:chOff x="144507" y="2901085"/>
            <a:chExt cx="3784377" cy="3746920"/>
          </a:xfrm>
        </p:grpSpPr>
        <p:sp>
          <p:nvSpPr>
            <p:cNvPr id="38" name="矩形 37">
              <a:extLst>
                <a:ext uri="{FF2B5EF4-FFF2-40B4-BE49-F238E27FC236}">
                  <a16:creationId xmlns:a16="http://schemas.microsoft.com/office/drawing/2014/main" id="{FC7308B3-7B53-4B41-90ED-99C39DF9858C}"/>
                </a:ext>
              </a:extLst>
            </p:cNvPr>
            <p:cNvSpPr>
              <a:spLocks noChangeArrowheads="1"/>
            </p:cNvSpPr>
            <p:nvPr/>
          </p:nvSpPr>
          <p:spPr bwMode="auto">
            <a:xfrm>
              <a:off x="144507" y="2901085"/>
              <a:ext cx="3784377" cy="3489798"/>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lIns="162535" tIns="81267" rIns="162535" bIns="81267"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defRPr/>
              </a:pPr>
              <a:endParaRPr lang="zh-CN" altLang="en-US" kern="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矩形 64" descr="#clear#">
              <a:extLst>
                <a:ext uri="{FF2B5EF4-FFF2-40B4-BE49-F238E27FC236}">
                  <a16:creationId xmlns:a16="http://schemas.microsoft.com/office/drawing/2014/main" id="{A46AB8D4-DF3C-499A-87FA-838E24321634}"/>
                </a:ext>
              </a:extLst>
            </p:cNvPr>
            <p:cNvSpPr>
              <a:spLocks noChangeArrowheads="1"/>
            </p:cNvSpPr>
            <p:nvPr/>
          </p:nvSpPr>
          <p:spPr bwMode="auto">
            <a:xfrm>
              <a:off x="336193" y="3512084"/>
              <a:ext cx="3401003" cy="3135921"/>
            </a:xfrm>
            <a:prstGeom prst="rect">
              <a:avLst/>
            </a:prstGeom>
            <a:noFill/>
            <a:ln w="9525">
              <a:noFill/>
              <a:miter lim="800000"/>
              <a:headEnd/>
              <a:tailEnd/>
            </a:ln>
          </p:spPr>
          <p:txBody>
            <a:bodyPr lIns="0" tIns="0" rIns="0" bIns="0">
              <a:spAutoFit/>
            </a:bodyPr>
            <a:lstStyle/>
            <a:p>
              <a:pPr defTabSz="1621205" eaLnBrk="0" hangingPunct="0">
                <a:lnSpc>
                  <a:spcPts val="2000"/>
                </a:lnSpc>
                <a:spcBef>
                  <a:spcPct val="20000"/>
                </a:spcBef>
              </a:pPr>
              <a:r>
                <a:rPr lang="zh-CN" altLang="en-US" dirty="0">
                  <a:latin typeface="微软雅黑" pitchFamily="34" charset="-122"/>
                  <a:ea typeface="微软雅黑" pitchFamily="34" charset="-122"/>
                </a:rPr>
                <a:t>品德行为标准、身心健康标准、</a:t>
              </a:r>
              <a:endParaRPr lang="en-US" altLang="zh-CN" dirty="0">
                <a:latin typeface="微软雅黑" pitchFamily="34" charset="-122"/>
                <a:ea typeface="微软雅黑" pitchFamily="34" charset="-122"/>
              </a:endParaRPr>
            </a:p>
            <a:p>
              <a:pPr defTabSz="1621205" eaLnBrk="0" hangingPunct="0">
                <a:lnSpc>
                  <a:spcPts val="2000"/>
                </a:lnSpc>
                <a:spcBef>
                  <a:spcPct val="20000"/>
                </a:spcBef>
              </a:pPr>
              <a:r>
                <a:rPr lang="zh-CN" altLang="en-US" dirty="0">
                  <a:latin typeface="微软雅黑" pitchFamily="34" charset="-122"/>
                  <a:ea typeface="微软雅黑" pitchFamily="34" charset="-122"/>
                </a:rPr>
                <a:t>专业技能标准、社会实践标准</a:t>
              </a:r>
              <a:endParaRPr lang="en-US" altLang="zh-CN" dirty="0">
                <a:latin typeface="微软雅黑" pitchFamily="34" charset="-122"/>
                <a:ea typeface="微软雅黑" pitchFamily="34" charset="-122"/>
              </a:endParaRPr>
            </a:p>
          </p:txBody>
        </p:sp>
      </p:grpSp>
      <p:grpSp>
        <p:nvGrpSpPr>
          <p:cNvPr id="40" name="组合 18">
            <a:extLst>
              <a:ext uri="{FF2B5EF4-FFF2-40B4-BE49-F238E27FC236}">
                <a16:creationId xmlns:a16="http://schemas.microsoft.com/office/drawing/2014/main" id="{AF84876C-DF47-4D0F-9824-B5229D5B1F53}"/>
              </a:ext>
            </a:extLst>
          </p:cNvPr>
          <p:cNvGrpSpPr>
            <a:grpSpLocks/>
          </p:cNvGrpSpPr>
          <p:nvPr/>
        </p:nvGrpSpPr>
        <p:grpSpPr bwMode="auto">
          <a:xfrm>
            <a:off x="4753122" y="3040384"/>
            <a:ext cx="753433" cy="768113"/>
            <a:chOff x="3995936" y="2786571"/>
            <a:chExt cx="719302" cy="720080"/>
          </a:xfrm>
        </p:grpSpPr>
        <p:sp>
          <p:nvSpPr>
            <p:cNvPr id="41" name="椭圆 40">
              <a:extLst>
                <a:ext uri="{FF2B5EF4-FFF2-40B4-BE49-F238E27FC236}">
                  <a16:creationId xmlns:a16="http://schemas.microsoft.com/office/drawing/2014/main" id="{34C28676-43A6-4468-BDC3-185FF6C58B1B}"/>
                </a:ext>
              </a:extLst>
            </p:cNvPr>
            <p:cNvSpPr/>
            <p:nvPr/>
          </p:nvSpPr>
          <p:spPr>
            <a:xfrm>
              <a:off x="3995936" y="2786571"/>
              <a:ext cx="719302" cy="7200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8">
                <a:defRPr/>
              </a:pPr>
              <a:endParaRPr lang="zh-CN" altLang="en-US" sz="2400" dirty="0">
                <a:solidFill>
                  <a:schemeClr val="bg1">
                    <a:lumMod val="95000"/>
                  </a:schemeClr>
                </a:solidFill>
              </a:endParaRPr>
            </a:p>
          </p:txBody>
        </p:sp>
        <p:sp>
          <p:nvSpPr>
            <p:cNvPr id="42" name="TextBox 67">
              <a:extLst>
                <a:ext uri="{FF2B5EF4-FFF2-40B4-BE49-F238E27FC236}">
                  <a16:creationId xmlns:a16="http://schemas.microsoft.com/office/drawing/2014/main" id="{B51A8F00-1016-4314-8C18-5AE1E601A518}"/>
                </a:ext>
              </a:extLst>
            </p:cNvPr>
            <p:cNvSpPr txBox="1"/>
            <p:nvPr/>
          </p:nvSpPr>
          <p:spPr>
            <a:xfrm>
              <a:off x="4066955" y="2895994"/>
              <a:ext cx="577262" cy="490501"/>
            </a:xfrm>
            <a:prstGeom prst="rect">
              <a:avLst/>
            </a:prstGeom>
            <a:noFill/>
          </p:spPr>
          <p:txBody>
            <a:bodyPr wrap="none">
              <a:spAutoFit/>
            </a:bodyPr>
            <a:lstStyle/>
            <a:p>
              <a:pPr defTabSz="1219078">
                <a:defRPr/>
              </a:pPr>
              <a:r>
                <a:rPr lang="en-US" altLang="zh-CN" sz="2800"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rPr>
                <a:t>02</a:t>
              </a:r>
              <a:endParaRPr lang="zh-CN" altLang="en-US" sz="2800"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ndParaRPr>
            </a:p>
          </p:txBody>
        </p:sp>
      </p:grpSp>
      <p:sp>
        <p:nvSpPr>
          <p:cNvPr id="43" name="文本框 141">
            <a:extLst>
              <a:ext uri="{FF2B5EF4-FFF2-40B4-BE49-F238E27FC236}">
                <a16:creationId xmlns:a16="http://schemas.microsoft.com/office/drawing/2014/main" id="{BF9873D5-7365-4312-818B-A9E2CF94C66D}"/>
              </a:ext>
            </a:extLst>
          </p:cNvPr>
          <p:cNvSpPr txBox="1"/>
          <p:nvPr/>
        </p:nvSpPr>
        <p:spPr>
          <a:xfrm>
            <a:off x="6889774" y="1203964"/>
            <a:ext cx="2671791" cy="400110"/>
          </a:xfrm>
          <a:prstGeom prst="rect">
            <a:avLst/>
          </a:prstGeom>
          <a:solidFill>
            <a:srgbClr val="A4050E"/>
          </a:solidFill>
          <a:ln>
            <a:noFill/>
          </a:ln>
          <a:effectLst>
            <a:outerShdw blurRad="76200" dir="18900000" sy="23000" kx="-1200000" algn="bl"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defTabSz="1219078">
              <a:defRPr/>
            </a:pPr>
            <a:r>
              <a:rPr lang="zh-CN" altLang="en-US" sz="2000" dirty="0">
                <a:solidFill>
                  <a:schemeClr val="bg1"/>
                </a:solidFill>
                <a:latin typeface="微软雅黑" panose="020B0503020204020204" pitchFamily="34" charset="-122"/>
                <a:ea typeface="微软雅黑" panose="020B0503020204020204" pitchFamily="34" charset="-122"/>
              </a:rPr>
              <a:t>完善学校各类标准</a:t>
            </a:r>
          </a:p>
        </p:txBody>
      </p:sp>
      <p:sp>
        <p:nvSpPr>
          <p:cNvPr id="44" name="矩形 109">
            <a:extLst>
              <a:ext uri="{FF2B5EF4-FFF2-40B4-BE49-F238E27FC236}">
                <a16:creationId xmlns:a16="http://schemas.microsoft.com/office/drawing/2014/main" id="{FD61BF06-B950-4A47-9880-9EFD568E827A}"/>
              </a:ext>
            </a:extLst>
          </p:cNvPr>
          <p:cNvSpPr>
            <a:spLocks noChangeArrowheads="1"/>
          </p:cNvSpPr>
          <p:nvPr/>
        </p:nvSpPr>
        <p:spPr bwMode="auto">
          <a:xfrm>
            <a:off x="5883693" y="1585499"/>
            <a:ext cx="4824741" cy="682874"/>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lIns="162535" tIns="81267" rIns="162535" bIns="81267" anchor="ctr"/>
          <a:lstStyle/>
          <a:p>
            <a:pPr algn="ctr" defTabSz="1621205" eaLnBrk="0" hangingPunct="0">
              <a:lnSpc>
                <a:spcPts val="2000"/>
              </a:lnSpc>
              <a:spcBef>
                <a:spcPct val="20000"/>
              </a:spcBef>
              <a:defRPr/>
            </a:pPr>
            <a:r>
              <a:rPr lang="zh-CN" altLang="en-US" sz="2000" dirty="0">
                <a:solidFill>
                  <a:schemeClr val="tx1"/>
                </a:solidFill>
                <a:latin typeface="微软雅黑" panose="020B0503020204020204" pitchFamily="34" charset="-122"/>
                <a:ea typeface="微软雅黑" panose="020B0503020204020204" pitchFamily="34" charset="-122"/>
              </a:rPr>
              <a:t>工作流程及标准、考核标准及绩效标准</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id="{9ECB50DC-6878-45CB-AD04-D10B7387BEB0}"/>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6" name="矩形 45">
            <a:extLst>
              <a:ext uri="{FF2B5EF4-FFF2-40B4-BE49-F238E27FC236}">
                <a16:creationId xmlns:a16="http://schemas.microsoft.com/office/drawing/2014/main" id="{C4D25316-78FF-4717-8F8E-F5F84750C25C}"/>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FE909E8D-B0D8-452B-B3C8-7554F6EAF838}"/>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矩形 47">
            <a:extLst>
              <a:ext uri="{FF2B5EF4-FFF2-40B4-BE49-F238E27FC236}">
                <a16:creationId xmlns:a16="http://schemas.microsoft.com/office/drawing/2014/main" id="{BC526E1D-C6F5-43E6-BB37-8EC987F2449A}"/>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标题 1">
            <a:extLst>
              <a:ext uri="{FF2B5EF4-FFF2-40B4-BE49-F238E27FC236}">
                <a16:creationId xmlns:a16="http://schemas.microsoft.com/office/drawing/2014/main" id="{C7F96D01-E82A-43D7-9084-03CA544900EA}"/>
              </a:ext>
            </a:extLst>
          </p:cNvPr>
          <p:cNvSpPr txBox="1">
            <a:spLocks/>
          </p:cNvSpPr>
          <p:nvPr/>
        </p:nvSpPr>
        <p:spPr>
          <a:xfrm>
            <a:off x="982756" y="64880"/>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河北工程技术学校两链方案</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0" name="矩形 49">
            <a:extLst>
              <a:ext uri="{FF2B5EF4-FFF2-40B4-BE49-F238E27FC236}">
                <a16:creationId xmlns:a16="http://schemas.microsoft.com/office/drawing/2014/main" id="{A23618C5-0FA0-4E39-B48F-B796334827BB}"/>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51" name="矩形 50">
            <a:extLst>
              <a:ext uri="{FF2B5EF4-FFF2-40B4-BE49-F238E27FC236}">
                <a16:creationId xmlns:a16="http://schemas.microsoft.com/office/drawing/2014/main" id="{D32483F2-3B5D-461F-9ECD-4BE8FFB21859}"/>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345554956"/>
      </p:ext>
    </p:extLst>
  </p:cSld>
  <p:clrMapOvr>
    <a:masterClrMapping/>
  </p:clrMapOvr>
  <mc:AlternateContent xmlns:mc="http://schemas.openxmlformats.org/markup-compatibility/2006" xmlns:p14="http://schemas.microsoft.com/office/powerpoint/2010/main">
    <mc:Choice Requires="p14">
      <p:transition spd="med" p14:dur="700" advTm="23105">
        <p:fade/>
      </p:transition>
    </mc:Choice>
    <mc:Fallback xmlns="">
      <p:transition spd="med" advTm="231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1" presetClass="entr" presetSubtype="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heel(1)">
                                      <p:cBhvr>
                                        <p:cTn id="21" dur="1000"/>
                                        <p:tgtEl>
                                          <p:spTgt spid="23"/>
                                        </p:tgtEl>
                                      </p:cBhvr>
                                    </p:animEffect>
                                  </p:childTnLst>
                                </p:cTn>
                              </p:par>
                              <p:par>
                                <p:cTn id="22" presetID="2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1" presetClass="entr" presetSubtype="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1000"/>
                                        <p:tgtEl>
                                          <p:spTgt spid="26"/>
                                        </p:tgtEl>
                                      </p:cBhvr>
                                    </p:animEffect>
                                  </p:childTnLst>
                                </p:cTn>
                              </p:par>
                              <p:par>
                                <p:cTn id="28" presetID="22" presetClass="entr" presetSubtype="8"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1" presetClass="entr" presetSubtype="1"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heel(1)">
                                      <p:cBhvr>
                                        <p:cTn id="33" dur="1000"/>
                                        <p:tgtEl>
                                          <p:spTgt spid="29"/>
                                        </p:tgtEl>
                                      </p:cBhvr>
                                    </p:animEffect>
                                  </p:childTnLst>
                                </p:cTn>
                              </p:par>
                              <p:par>
                                <p:cTn id="34" presetID="22" presetClass="entr" presetSubtype="8"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1" presetClass="entr" presetSubtype="1"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heel(1)">
                                      <p:cBhvr>
                                        <p:cTn id="39" dur="1000"/>
                                        <p:tgtEl>
                                          <p:spTgt spid="4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childTnLst>
                          </p:cTn>
                        </p:par>
                        <p:par>
                          <p:cTn id="74" fill="hold">
                            <p:stCondLst>
                              <p:cond delay="6500"/>
                            </p:stCondLst>
                            <p:childTnLst>
                              <p:par>
                                <p:cTn id="75" presetID="42" presetClass="entr" presetSubtype="0"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32" grpId="0" animBg="1"/>
      <p:bldP spid="36"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BDF8827D-EC31-4D97-A0AD-2BD815B96676}"/>
              </a:ext>
            </a:extLst>
          </p:cNvPr>
          <p:cNvSpPr/>
          <p:nvPr/>
        </p:nvSpPr>
        <p:spPr>
          <a:xfrm>
            <a:off x="1027380" y="2473804"/>
            <a:ext cx="2571751" cy="2571751"/>
          </a:xfrm>
          <a:prstGeom prst="ellipse">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000" dirty="0">
                <a:solidFill>
                  <a:schemeClr val="tx1"/>
                </a:solidFill>
                <a:latin typeface="华文中宋" panose="02010600040101010101" pitchFamily="2" charset="-122"/>
                <a:ea typeface="华文中宋" panose="02010600040101010101" pitchFamily="2" charset="-122"/>
              </a:rPr>
              <a:t>学生（在校生和毕业生）、家长、用人单位对教育质量的满意率不低于</a:t>
            </a:r>
            <a:r>
              <a:rPr lang="en-US" altLang="zh-CN" sz="2000" dirty="0">
                <a:solidFill>
                  <a:schemeClr val="tx1"/>
                </a:solidFill>
                <a:latin typeface="华文中宋" panose="02010600040101010101" pitchFamily="2" charset="-122"/>
                <a:ea typeface="华文中宋" panose="02010600040101010101" pitchFamily="2" charset="-122"/>
              </a:rPr>
              <a:t>85%</a:t>
            </a:r>
            <a:endParaRPr lang="zh-CN" altLang="en-US" sz="2000" dirty="0">
              <a:solidFill>
                <a:schemeClr val="tx1"/>
              </a:solidFill>
              <a:latin typeface="华文中宋" panose="02010600040101010101" pitchFamily="2" charset="-122"/>
              <a:ea typeface="华文中宋" panose="02010600040101010101" pitchFamily="2" charset="-122"/>
            </a:endParaRPr>
          </a:p>
        </p:txBody>
      </p:sp>
      <p:sp>
        <p:nvSpPr>
          <p:cNvPr id="5" name="椭圆 4">
            <a:extLst>
              <a:ext uri="{FF2B5EF4-FFF2-40B4-BE49-F238E27FC236}">
                <a16:creationId xmlns:a16="http://schemas.microsoft.com/office/drawing/2014/main" id="{FF7CEA3B-4607-4A90-9AEA-20597BA0E748}"/>
              </a:ext>
            </a:extLst>
          </p:cNvPr>
          <p:cNvSpPr/>
          <p:nvPr/>
        </p:nvSpPr>
        <p:spPr>
          <a:xfrm>
            <a:off x="3146431" y="1974214"/>
            <a:ext cx="1905000" cy="1884235"/>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2000" dirty="0">
                <a:solidFill>
                  <a:schemeClr val="tx1"/>
                </a:solidFill>
                <a:latin typeface="华文中宋" panose="02010600040101010101" pitchFamily="2" charset="-122"/>
                <a:ea typeface="华文中宋" panose="02010600040101010101" pitchFamily="2" charset="-122"/>
              </a:rPr>
              <a:t>学生操行评定合格率达到</a:t>
            </a:r>
            <a:r>
              <a:rPr lang="en-US" altLang="zh-CN" sz="2000" dirty="0">
                <a:solidFill>
                  <a:schemeClr val="tx1"/>
                </a:solidFill>
                <a:latin typeface="华文中宋" panose="02010600040101010101" pitchFamily="2" charset="-122"/>
                <a:ea typeface="华文中宋" panose="02010600040101010101" pitchFamily="2" charset="-122"/>
              </a:rPr>
              <a:t>95%</a:t>
            </a:r>
            <a:r>
              <a:rPr lang="zh-CN" altLang="en-US" sz="2000" dirty="0">
                <a:solidFill>
                  <a:schemeClr val="tx1"/>
                </a:solidFill>
                <a:latin typeface="华文中宋" panose="02010600040101010101" pitchFamily="2" charset="-122"/>
                <a:ea typeface="华文中宋" panose="02010600040101010101" pitchFamily="2" charset="-122"/>
              </a:rPr>
              <a:t>以上</a:t>
            </a:r>
          </a:p>
        </p:txBody>
      </p:sp>
      <p:sp>
        <p:nvSpPr>
          <p:cNvPr id="6" name="椭圆 5">
            <a:extLst>
              <a:ext uri="{FF2B5EF4-FFF2-40B4-BE49-F238E27FC236}">
                <a16:creationId xmlns:a16="http://schemas.microsoft.com/office/drawing/2014/main" id="{5F0E5D56-2302-479E-BA9B-9A02D2C57C7E}"/>
              </a:ext>
            </a:extLst>
          </p:cNvPr>
          <p:cNvSpPr/>
          <p:nvPr/>
        </p:nvSpPr>
        <p:spPr>
          <a:xfrm>
            <a:off x="4557688" y="1135095"/>
            <a:ext cx="1809749" cy="1809749"/>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zh-CN" altLang="en-US" sz="2000" dirty="0">
                <a:solidFill>
                  <a:schemeClr val="tx1"/>
                </a:solidFill>
                <a:latin typeface="华文中宋" panose="02010600040101010101" pitchFamily="2" charset="-122"/>
                <a:ea typeface="华文中宋" panose="02010600040101010101" pitchFamily="2" charset="-122"/>
              </a:rPr>
              <a:t>学生体质达标合格率达到</a:t>
            </a:r>
            <a:r>
              <a:rPr lang="en-US" altLang="zh-CN" sz="2000" dirty="0">
                <a:solidFill>
                  <a:schemeClr val="tx1"/>
                </a:solidFill>
                <a:latin typeface="华文中宋" panose="02010600040101010101" pitchFamily="2" charset="-122"/>
                <a:ea typeface="华文中宋" panose="02010600040101010101" pitchFamily="2" charset="-122"/>
              </a:rPr>
              <a:t>95%</a:t>
            </a:r>
            <a:r>
              <a:rPr lang="zh-CN" altLang="en-US" sz="2000" dirty="0">
                <a:solidFill>
                  <a:schemeClr val="tx1"/>
                </a:solidFill>
                <a:latin typeface="华文中宋" panose="02010600040101010101" pitchFamily="2" charset="-122"/>
                <a:ea typeface="华文中宋" panose="02010600040101010101" pitchFamily="2" charset="-122"/>
              </a:rPr>
              <a:t>以上</a:t>
            </a:r>
          </a:p>
        </p:txBody>
      </p:sp>
      <p:sp>
        <p:nvSpPr>
          <p:cNvPr id="7" name="椭圆 6">
            <a:extLst>
              <a:ext uri="{FF2B5EF4-FFF2-40B4-BE49-F238E27FC236}">
                <a16:creationId xmlns:a16="http://schemas.microsoft.com/office/drawing/2014/main" id="{B15D73DD-B593-4A74-9448-399C4B2DA765}"/>
              </a:ext>
            </a:extLst>
          </p:cNvPr>
          <p:cNvSpPr/>
          <p:nvPr/>
        </p:nvSpPr>
        <p:spPr>
          <a:xfrm>
            <a:off x="6736735" y="1440963"/>
            <a:ext cx="2095500" cy="2095500"/>
          </a:xfrm>
          <a:prstGeom prst="ellipse">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000" dirty="0">
                <a:solidFill>
                  <a:schemeClr val="tx1"/>
                </a:solidFill>
                <a:latin typeface="华文中宋" panose="02010600040101010101" pitchFamily="2" charset="-122"/>
                <a:ea typeface="华文中宋" panose="02010600040101010101" pitchFamily="2" charset="-122"/>
              </a:rPr>
              <a:t>学生重大违纪率不超过</a:t>
            </a:r>
            <a:r>
              <a:rPr lang="en-US" altLang="zh-CN" sz="2000" dirty="0">
                <a:solidFill>
                  <a:schemeClr val="tx1"/>
                </a:solidFill>
                <a:latin typeface="华文中宋" panose="02010600040101010101" pitchFamily="2" charset="-122"/>
                <a:ea typeface="华文中宋" panose="02010600040101010101" pitchFamily="2" charset="-122"/>
              </a:rPr>
              <a:t>0.15%</a:t>
            </a:r>
            <a:r>
              <a:rPr lang="zh-CN" altLang="en-US" sz="2000" dirty="0">
                <a:solidFill>
                  <a:schemeClr val="tx1"/>
                </a:solidFill>
                <a:latin typeface="华文中宋" panose="02010600040101010101" pitchFamily="2" charset="-122"/>
                <a:ea typeface="华文中宋" panose="02010600040101010101" pitchFamily="2" charset="-122"/>
              </a:rPr>
              <a:t>，暴力事件为零</a:t>
            </a:r>
          </a:p>
        </p:txBody>
      </p:sp>
      <p:sp>
        <p:nvSpPr>
          <p:cNvPr id="8" name="椭圆 7">
            <a:extLst>
              <a:ext uri="{FF2B5EF4-FFF2-40B4-BE49-F238E27FC236}">
                <a16:creationId xmlns:a16="http://schemas.microsoft.com/office/drawing/2014/main" id="{6EAB47C0-AF36-406E-A482-29898F328CA1}"/>
              </a:ext>
            </a:extLst>
          </p:cNvPr>
          <p:cNvSpPr/>
          <p:nvPr/>
        </p:nvSpPr>
        <p:spPr>
          <a:xfrm>
            <a:off x="8600167" y="2473803"/>
            <a:ext cx="1619249" cy="1619251"/>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sz="2000" dirty="0">
                <a:solidFill>
                  <a:schemeClr val="tx1"/>
                </a:solidFill>
                <a:latin typeface="华文中宋" panose="02010600040101010101" pitchFamily="2" charset="-122"/>
                <a:ea typeface="华文中宋" panose="02010600040101010101" pitchFamily="2" charset="-122"/>
              </a:rPr>
              <a:t>学生流失率不超过</a:t>
            </a:r>
            <a:r>
              <a:rPr lang="en-US" altLang="zh-CN" sz="2000" dirty="0">
                <a:solidFill>
                  <a:schemeClr val="tx1"/>
                </a:solidFill>
                <a:latin typeface="华文中宋" panose="02010600040101010101" pitchFamily="2" charset="-122"/>
                <a:ea typeface="华文中宋" panose="02010600040101010101" pitchFamily="2" charset="-122"/>
              </a:rPr>
              <a:t>2%</a:t>
            </a:r>
            <a:endParaRPr lang="zh-CN" altLang="en-US" sz="2000" dirty="0">
              <a:solidFill>
                <a:schemeClr val="tx1"/>
              </a:solidFill>
              <a:latin typeface="华文中宋" panose="02010600040101010101" pitchFamily="2" charset="-122"/>
              <a:ea typeface="华文中宋" panose="02010600040101010101" pitchFamily="2" charset="-122"/>
            </a:endParaRPr>
          </a:p>
        </p:txBody>
      </p:sp>
      <p:sp>
        <p:nvSpPr>
          <p:cNvPr id="9" name="椭圆 8">
            <a:extLst>
              <a:ext uri="{FF2B5EF4-FFF2-40B4-BE49-F238E27FC236}">
                <a16:creationId xmlns:a16="http://schemas.microsoft.com/office/drawing/2014/main" id="{77450057-0F00-43BD-9726-636F174E3916}"/>
              </a:ext>
            </a:extLst>
          </p:cNvPr>
          <p:cNvSpPr/>
          <p:nvPr/>
        </p:nvSpPr>
        <p:spPr>
          <a:xfrm>
            <a:off x="7280970" y="3150204"/>
            <a:ext cx="1714500" cy="17145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2000" dirty="0">
                <a:solidFill>
                  <a:schemeClr val="tx1"/>
                </a:solidFill>
                <a:latin typeface="华文中宋" panose="02010600040101010101" pitchFamily="2" charset="-122"/>
                <a:ea typeface="华文中宋" panose="02010600040101010101" pitchFamily="2" charset="-122"/>
              </a:rPr>
              <a:t>全年重大安全责任事故为零</a:t>
            </a:r>
          </a:p>
        </p:txBody>
      </p:sp>
      <p:sp>
        <p:nvSpPr>
          <p:cNvPr id="10" name="椭圆 9">
            <a:extLst>
              <a:ext uri="{FF2B5EF4-FFF2-40B4-BE49-F238E27FC236}">
                <a16:creationId xmlns:a16="http://schemas.microsoft.com/office/drawing/2014/main" id="{F0844EAA-168E-4CA9-B317-5D4E231E2AED}"/>
              </a:ext>
            </a:extLst>
          </p:cNvPr>
          <p:cNvSpPr/>
          <p:nvPr/>
        </p:nvSpPr>
        <p:spPr>
          <a:xfrm>
            <a:off x="3351694" y="3590052"/>
            <a:ext cx="1619249" cy="1619249"/>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defRPr/>
            </a:pPr>
            <a:r>
              <a:rPr lang="zh-CN" altLang="en-US" sz="2000" dirty="0">
                <a:solidFill>
                  <a:schemeClr val="tx1"/>
                </a:solidFill>
                <a:latin typeface="华文中宋" panose="02010600040101010101" pitchFamily="2" charset="-122"/>
                <a:ea typeface="华文中宋" panose="02010600040101010101" pitchFamily="2" charset="-122"/>
              </a:rPr>
              <a:t>毕业生双证率</a:t>
            </a:r>
            <a:r>
              <a:rPr lang="en-US" altLang="zh-CN" sz="2000" dirty="0">
                <a:solidFill>
                  <a:schemeClr val="tx1"/>
                </a:solidFill>
                <a:latin typeface="华文中宋" panose="02010600040101010101" pitchFamily="2" charset="-122"/>
                <a:ea typeface="华文中宋" panose="02010600040101010101" pitchFamily="2" charset="-122"/>
              </a:rPr>
              <a:t>98.3%</a:t>
            </a:r>
            <a:r>
              <a:rPr lang="zh-CN" altLang="en-US" sz="2000" dirty="0">
                <a:solidFill>
                  <a:schemeClr val="tx1"/>
                </a:solidFill>
                <a:latin typeface="华文中宋" panose="02010600040101010101" pitchFamily="2" charset="-122"/>
                <a:ea typeface="华文中宋" panose="02010600040101010101" pitchFamily="2" charset="-122"/>
              </a:rPr>
              <a:t>以上</a:t>
            </a:r>
          </a:p>
        </p:txBody>
      </p:sp>
      <p:sp>
        <p:nvSpPr>
          <p:cNvPr id="11" name="椭圆 10">
            <a:extLst>
              <a:ext uri="{FF2B5EF4-FFF2-40B4-BE49-F238E27FC236}">
                <a16:creationId xmlns:a16="http://schemas.microsoft.com/office/drawing/2014/main" id="{B86F2C0B-C11A-4AF9-B7D2-D6A14D68C212}"/>
              </a:ext>
            </a:extLst>
          </p:cNvPr>
          <p:cNvSpPr/>
          <p:nvPr/>
        </p:nvSpPr>
        <p:spPr>
          <a:xfrm>
            <a:off x="3966829" y="4829756"/>
            <a:ext cx="1524000" cy="1524000"/>
          </a:xfrm>
          <a:prstGeom prst="ellipse">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r>
              <a:rPr lang="zh-CN" altLang="en-US" sz="2000" dirty="0">
                <a:solidFill>
                  <a:schemeClr val="tx1"/>
                </a:solidFill>
                <a:latin typeface="华文中宋" panose="02010600040101010101" pitchFamily="2" charset="-122"/>
                <a:ea typeface="华文中宋" panose="02010600040101010101" pitchFamily="2" charset="-122"/>
              </a:rPr>
              <a:t>毕业生合格率不低于</a:t>
            </a:r>
            <a:r>
              <a:rPr lang="en-US" sz="2000" dirty="0">
                <a:solidFill>
                  <a:schemeClr val="tx1"/>
                </a:solidFill>
                <a:latin typeface="华文中宋" panose="02010600040101010101" pitchFamily="2" charset="-122"/>
                <a:ea typeface="华文中宋" panose="02010600040101010101" pitchFamily="2" charset="-122"/>
              </a:rPr>
              <a:t>98%</a:t>
            </a:r>
            <a:endParaRPr lang="zh-CN" altLang="en-US" sz="2000" dirty="0">
              <a:solidFill>
                <a:schemeClr val="tx1"/>
              </a:solidFill>
              <a:latin typeface="华文中宋" panose="02010600040101010101" pitchFamily="2" charset="-122"/>
              <a:ea typeface="华文中宋" panose="02010600040101010101" pitchFamily="2" charset="-122"/>
            </a:endParaRPr>
          </a:p>
        </p:txBody>
      </p:sp>
      <p:sp>
        <p:nvSpPr>
          <p:cNvPr id="12" name="椭圆 11">
            <a:extLst>
              <a:ext uri="{FF2B5EF4-FFF2-40B4-BE49-F238E27FC236}">
                <a16:creationId xmlns:a16="http://schemas.microsoft.com/office/drawing/2014/main" id="{422EA0C1-7044-4AC7-9F8C-06F7EF408CBE}"/>
              </a:ext>
            </a:extLst>
          </p:cNvPr>
          <p:cNvSpPr/>
          <p:nvPr/>
        </p:nvSpPr>
        <p:spPr>
          <a:xfrm>
            <a:off x="8600167" y="3959828"/>
            <a:ext cx="1809751" cy="1809751"/>
          </a:xfrm>
          <a:prstGeom prst="ellipse">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sz="2000" dirty="0">
                <a:solidFill>
                  <a:schemeClr val="tx1"/>
                </a:solidFill>
                <a:latin typeface="华文中宋" panose="02010600040101010101" pitchFamily="2" charset="-122"/>
                <a:ea typeface="华文中宋" panose="02010600040101010101" pitchFamily="2" charset="-122"/>
              </a:rPr>
              <a:t>学校保持国家级重点中职学校荣誉</a:t>
            </a:r>
          </a:p>
        </p:txBody>
      </p:sp>
      <p:sp>
        <p:nvSpPr>
          <p:cNvPr id="14" name="椭圆 13">
            <a:extLst>
              <a:ext uri="{FF2B5EF4-FFF2-40B4-BE49-F238E27FC236}">
                <a16:creationId xmlns:a16="http://schemas.microsoft.com/office/drawing/2014/main" id="{485AF9A7-1652-4C70-818C-ADCBC6E2DF23}"/>
              </a:ext>
            </a:extLst>
          </p:cNvPr>
          <p:cNvSpPr/>
          <p:nvPr/>
        </p:nvSpPr>
        <p:spPr>
          <a:xfrm>
            <a:off x="7181396" y="4555142"/>
            <a:ext cx="1524000" cy="1524000"/>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CN" altLang="en-US" sz="2000" dirty="0">
                <a:solidFill>
                  <a:schemeClr val="tx1"/>
                </a:solidFill>
                <a:latin typeface="华文中宋" panose="02010600040101010101" pitchFamily="2" charset="-122"/>
                <a:ea typeface="华文中宋" panose="02010600040101010101" pitchFamily="2" charset="-122"/>
              </a:rPr>
              <a:t>毕业生就业率</a:t>
            </a:r>
            <a:r>
              <a:rPr lang="en-US" altLang="zh-CN" sz="2000" dirty="0">
                <a:solidFill>
                  <a:schemeClr val="tx1"/>
                </a:solidFill>
                <a:latin typeface="华文中宋" panose="02010600040101010101" pitchFamily="2" charset="-122"/>
                <a:ea typeface="华文中宋" panose="02010600040101010101" pitchFamily="2" charset="-122"/>
              </a:rPr>
              <a:t>97%</a:t>
            </a:r>
            <a:r>
              <a:rPr lang="zh-CN" altLang="en-US" sz="2000" dirty="0">
                <a:solidFill>
                  <a:schemeClr val="tx1"/>
                </a:solidFill>
                <a:latin typeface="华文中宋" panose="02010600040101010101" pitchFamily="2" charset="-122"/>
                <a:ea typeface="华文中宋" panose="02010600040101010101" pitchFamily="2" charset="-122"/>
              </a:rPr>
              <a:t>以上</a:t>
            </a:r>
          </a:p>
        </p:txBody>
      </p:sp>
      <p:sp>
        <p:nvSpPr>
          <p:cNvPr id="13" name="contents">
            <a:extLst>
              <a:ext uri="{FF2B5EF4-FFF2-40B4-BE49-F238E27FC236}">
                <a16:creationId xmlns:a16="http://schemas.microsoft.com/office/drawing/2014/main" id="{5ECC44EA-4BC5-4DDD-87D5-29A60006F322}"/>
              </a:ext>
            </a:extLst>
          </p:cNvPr>
          <p:cNvSpPr/>
          <p:nvPr/>
        </p:nvSpPr>
        <p:spPr>
          <a:xfrm>
            <a:off x="4723505" y="2673931"/>
            <a:ext cx="2857517" cy="2857523"/>
          </a:xfrm>
          <a:prstGeom prst="ellipse">
            <a:avLst/>
          </a:prstGeom>
          <a:solidFill>
            <a:schemeClr val="bg1"/>
          </a:solidFill>
          <a:ln>
            <a:noFill/>
          </a:ln>
          <a:effectLst>
            <a:glow rad="215900">
              <a:schemeClr val="accent6">
                <a:satMod val="175000"/>
                <a:alpha val="40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8" tIns="45713" rIns="91428" bIns="45713" anchor="ctr"/>
          <a:lstStyle/>
          <a:p>
            <a:pPr algn="ctr">
              <a:lnSpc>
                <a:spcPts val="3700"/>
              </a:lnSpc>
              <a:defRPr/>
            </a:pPr>
            <a:r>
              <a:rPr lang="zh-CN" altLang="en-US" sz="2800" b="1" dirty="0">
                <a:solidFill>
                  <a:schemeClr val="tx1"/>
                </a:solidFill>
                <a:latin typeface="微软雅黑" panose="020B0503020204020204" pitchFamily="34" charset="-122"/>
                <a:ea typeface="微软雅黑" panose="020B0503020204020204" pitchFamily="34" charset="-122"/>
              </a:rPr>
              <a:t>校级质量目标质控点</a:t>
            </a:r>
          </a:p>
        </p:txBody>
      </p:sp>
      <p:sp>
        <p:nvSpPr>
          <p:cNvPr id="15" name="矩形 14">
            <a:extLst>
              <a:ext uri="{FF2B5EF4-FFF2-40B4-BE49-F238E27FC236}">
                <a16:creationId xmlns:a16="http://schemas.microsoft.com/office/drawing/2014/main" id="{5813A3B3-100C-44EB-87FB-68543ED4A96E}"/>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16" name="矩形 15">
            <a:extLst>
              <a:ext uri="{FF2B5EF4-FFF2-40B4-BE49-F238E27FC236}">
                <a16:creationId xmlns:a16="http://schemas.microsoft.com/office/drawing/2014/main" id="{4D16D84D-AF7A-4F2D-AD17-A4B3C34068E0}"/>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8F4D2F4-15D9-429B-84A6-7D9191146360}"/>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a:extLst>
              <a:ext uri="{FF2B5EF4-FFF2-40B4-BE49-F238E27FC236}">
                <a16:creationId xmlns:a16="http://schemas.microsoft.com/office/drawing/2014/main" id="{3B2FE79D-B3A9-4405-AD4C-ECF2F770B9F7}"/>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标题 1">
            <a:extLst>
              <a:ext uri="{FF2B5EF4-FFF2-40B4-BE49-F238E27FC236}">
                <a16:creationId xmlns:a16="http://schemas.microsoft.com/office/drawing/2014/main" id="{89105EEF-278D-453A-B7D7-4758E34446FB}"/>
              </a:ext>
            </a:extLst>
          </p:cNvPr>
          <p:cNvSpPr txBox="1">
            <a:spLocks/>
          </p:cNvSpPr>
          <p:nvPr/>
        </p:nvSpPr>
        <p:spPr>
          <a:xfrm>
            <a:off x="982756" y="64880"/>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河北工程技术学校两链建设</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22949B56-43FC-427E-9E68-EB930862FCD6}"/>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21" name="矩形 20">
            <a:extLst>
              <a:ext uri="{FF2B5EF4-FFF2-40B4-BE49-F238E27FC236}">
                <a16:creationId xmlns:a16="http://schemas.microsoft.com/office/drawing/2014/main" id="{C9005C4F-A77E-47EA-BF8A-A79B75BDC4AF}"/>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93191896"/>
      </p:ext>
    </p:extLst>
  </p:cSld>
  <p:clrMapOvr>
    <a:masterClrMapping/>
  </p:clrMapOvr>
  <mc:AlternateContent xmlns:mc="http://schemas.openxmlformats.org/markup-compatibility/2006" xmlns:p14="http://schemas.microsoft.com/office/powerpoint/2010/main">
    <mc:Choice Requires="p14">
      <p:transition spd="med" p14:dur="700" advTm="23105">
        <p:fade/>
      </p:transition>
    </mc:Choice>
    <mc:Fallback xmlns="">
      <p:transition spd="med" advTm="231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05EE6F4C-A8D7-4894-9EB8-55FAA8C9F9D0}"/>
              </a:ext>
            </a:extLst>
          </p:cNvPr>
          <p:cNvSpPr txBox="1">
            <a:spLocks noChangeArrowheads="1"/>
          </p:cNvSpPr>
          <p:nvPr/>
        </p:nvSpPr>
        <p:spPr bwMode="auto">
          <a:xfrm>
            <a:off x="1305242" y="3012636"/>
            <a:ext cx="10118810" cy="634917"/>
          </a:xfrm>
          <a:prstGeom prst="rect">
            <a:avLst/>
          </a:prstGeom>
          <a:noFill/>
          <a:ln>
            <a:noFill/>
          </a:ln>
          <a:extLst/>
        </p:spPr>
        <p:txBody>
          <a:bodyPr lIns="91404" tIns="45702" rIns="91404" bIns="45702" anchor="ctr"/>
          <a:lstStyle/>
          <a:p>
            <a:pPr marL="342799" indent="-342799">
              <a:lnSpc>
                <a:spcPts val="3000"/>
              </a:lnSpc>
              <a:defRPr/>
            </a:pPr>
            <a:r>
              <a:rPr lang="zh-CN" altLang="en-US" sz="1866" dirty="0">
                <a:latin typeface="微软雅黑" pitchFamily="34" charset="-122"/>
                <a:ea typeface="微软雅黑" pitchFamily="34" charset="-122"/>
                <a:sym typeface="微软雅黑" panose="020B0503020204020204" pitchFamily="34" charset="-122"/>
              </a:rPr>
              <a:t>     确定工作目标</a:t>
            </a:r>
            <a:r>
              <a:rPr lang="en-US" altLang="zh-CN" sz="1866" dirty="0">
                <a:latin typeface="微软雅黑" pitchFamily="34" charset="-122"/>
                <a:ea typeface="微软雅黑" pitchFamily="34" charset="-122"/>
                <a:sym typeface="微软雅黑" panose="020B0503020204020204" pitchFamily="34" charset="-122"/>
              </a:rPr>
              <a:t>——</a:t>
            </a:r>
            <a:r>
              <a:rPr lang="zh-CN" altLang="en-US" sz="1866" dirty="0">
                <a:latin typeface="微软雅黑" pitchFamily="34" charset="-122"/>
                <a:ea typeface="微软雅黑" pitchFamily="34" charset="-122"/>
                <a:sym typeface="微软雅黑" panose="020B0503020204020204" pitchFamily="34" charset="-122"/>
              </a:rPr>
              <a:t>达成性标准</a:t>
            </a:r>
            <a:r>
              <a:rPr lang="en-US" altLang="zh-CN" sz="1866" dirty="0">
                <a:latin typeface="微软雅黑" pitchFamily="34" charset="-122"/>
                <a:ea typeface="微软雅黑" pitchFamily="34" charset="-122"/>
                <a:sym typeface="微软雅黑" panose="020B0503020204020204" pitchFamily="34" charset="-122"/>
              </a:rPr>
              <a:t>——</a:t>
            </a:r>
            <a:r>
              <a:rPr lang="zh-CN" altLang="en-US" sz="1866" dirty="0">
                <a:latin typeface="微软雅黑" pitchFamily="34" charset="-122"/>
                <a:ea typeface="微软雅黑" pitchFamily="34" charset="-122"/>
                <a:sym typeface="微软雅黑" panose="020B0503020204020204" pitchFamily="34" charset="-122"/>
              </a:rPr>
              <a:t>建立工作标准</a:t>
            </a:r>
            <a:r>
              <a:rPr lang="en-US" altLang="zh-CN" sz="1866" dirty="0">
                <a:latin typeface="微软雅黑" pitchFamily="34" charset="-122"/>
                <a:ea typeface="微软雅黑" pitchFamily="34" charset="-122"/>
                <a:sym typeface="微软雅黑" panose="020B0503020204020204" pitchFamily="34" charset="-122"/>
              </a:rPr>
              <a:t>——</a:t>
            </a:r>
            <a:r>
              <a:rPr lang="zh-CN" altLang="en-US" sz="1866" dirty="0">
                <a:latin typeface="微软雅黑" pitchFamily="34" charset="-122"/>
                <a:ea typeface="微软雅黑" pitchFamily="34" charset="-122"/>
                <a:sym typeface="微软雅黑" panose="020B0503020204020204" pitchFamily="34" charset="-122"/>
              </a:rPr>
              <a:t>制定工作方案</a:t>
            </a:r>
            <a:r>
              <a:rPr lang="en-US" altLang="zh-CN" sz="1866" dirty="0">
                <a:latin typeface="微软雅黑" pitchFamily="34" charset="-122"/>
                <a:ea typeface="微软雅黑" pitchFamily="34" charset="-122"/>
                <a:sym typeface="微软雅黑" panose="020B0503020204020204" pitchFamily="34" charset="-122"/>
              </a:rPr>
              <a:t>——</a:t>
            </a:r>
            <a:r>
              <a:rPr lang="zh-CN" altLang="en-US" sz="1866" dirty="0">
                <a:latin typeface="微软雅黑" pitchFamily="34" charset="-122"/>
                <a:ea typeface="微软雅黑" pitchFamily="34" charset="-122"/>
                <a:sym typeface="微软雅黑" panose="020B0503020204020204" pitchFamily="34" charset="-122"/>
              </a:rPr>
              <a:t>挖掘质控点</a:t>
            </a:r>
            <a:r>
              <a:rPr lang="en-US" altLang="zh-CN" sz="1866" dirty="0">
                <a:latin typeface="微软雅黑" pitchFamily="34" charset="-122"/>
                <a:ea typeface="微软雅黑" pitchFamily="34" charset="-122"/>
                <a:sym typeface="微软雅黑" panose="020B0503020204020204" pitchFamily="34" charset="-122"/>
              </a:rPr>
              <a:t>——</a:t>
            </a:r>
            <a:r>
              <a:rPr lang="zh-CN" altLang="en-US" sz="1866" dirty="0">
                <a:latin typeface="微软雅黑" pitchFamily="34" charset="-122"/>
                <a:ea typeface="微软雅黑" pitchFamily="34" charset="-122"/>
                <a:sym typeface="微软雅黑" panose="020B0503020204020204" pitchFamily="34" charset="-122"/>
              </a:rPr>
              <a:t>组织实施</a:t>
            </a:r>
            <a:r>
              <a:rPr lang="en-US" altLang="zh-CN" sz="1866" dirty="0">
                <a:latin typeface="微软雅黑" pitchFamily="34" charset="-122"/>
                <a:ea typeface="微软雅黑" pitchFamily="34" charset="-122"/>
                <a:sym typeface="微软雅黑" panose="020B0503020204020204" pitchFamily="34" charset="-122"/>
              </a:rPr>
              <a:t>——</a:t>
            </a:r>
            <a:r>
              <a:rPr lang="zh-CN" altLang="en-US" sz="1866" dirty="0">
                <a:latin typeface="微软雅黑" pitchFamily="34" charset="-122"/>
                <a:ea typeface="微软雅黑" pitchFamily="34" charset="-122"/>
                <a:sym typeface="微软雅黑" panose="020B0503020204020204" pitchFamily="34" charset="-122"/>
              </a:rPr>
              <a:t>根据标准进行自诊并改进，完整实施诊改循环。</a:t>
            </a:r>
            <a:endParaRPr lang="en-US" altLang="zh-CN" sz="1866" dirty="0">
              <a:latin typeface="微软雅黑" pitchFamily="34" charset="-122"/>
              <a:ea typeface="微软雅黑" pitchFamily="34" charset="-122"/>
              <a:sym typeface="微软雅黑" panose="020B0503020204020204" pitchFamily="34" charset="-122"/>
            </a:endParaRPr>
          </a:p>
        </p:txBody>
      </p:sp>
      <p:sp>
        <p:nvSpPr>
          <p:cNvPr id="14" name="流程图: 过程 56">
            <a:extLst>
              <a:ext uri="{FF2B5EF4-FFF2-40B4-BE49-F238E27FC236}">
                <a16:creationId xmlns:a16="http://schemas.microsoft.com/office/drawing/2014/main" id="{784C6A85-2D6C-45B5-95DC-0138D5F8A6D6}"/>
              </a:ext>
            </a:extLst>
          </p:cNvPr>
          <p:cNvSpPr txBox="1">
            <a:spLocks noChangeArrowheads="1"/>
          </p:cNvSpPr>
          <p:nvPr/>
        </p:nvSpPr>
        <p:spPr bwMode="auto">
          <a:xfrm>
            <a:off x="1324021" y="2009212"/>
            <a:ext cx="10118811" cy="933991"/>
          </a:xfrm>
          <a:prstGeom prst="flowChartProcess">
            <a:avLst/>
          </a:prstGeom>
          <a:noFill/>
          <a:ln>
            <a:noFill/>
          </a:ln>
          <a:extLst/>
        </p:spPr>
        <p:txBody>
          <a:bodyPr lIns="91404" tIns="45702" rIns="91404" bIns="45702"/>
          <a:lstStyle/>
          <a:p>
            <a:pPr marL="342774" indent="-342774">
              <a:lnSpc>
                <a:spcPts val="3000"/>
              </a:lnSpc>
              <a:defRPr/>
            </a:pPr>
            <a:r>
              <a:rPr lang="zh-CN" altLang="en-US" sz="1866" dirty="0">
                <a:latin typeface="微软雅黑" pitchFamily="34" charset="-122"/>
                <a:ea typeface="微软雅黑" pitchFamily="34" charset="-122"/>
              </a:rPr>
              <a:t>     规划目标</a:t>
            </a:r>
            <a:r>
              <a:rPr lang="en-US" altLang="zh-CN" sz="1866" dirty="0">
                <a:latin typeface="微软雅黑" pitchFamily="34" charset="-122"/>
                <a:ea typeface="微软雅黑" pitchFamily="34" charset="-122"/>
              </a:rPr>
              <a:t>——</a:t>
            </a:r>
            <a:r>
              <a:rPr lang="zh-CN" altLang="en-US" sz="1866" dirty="0">
                <a:latin typeface="微软雅黑" pitchFamily="34" charset="-122"/>
                <a:ea typeface="微软雅黑" pitchFamily="34" charset="-122"/>
              </a:rPr>
              <a:t>制定标准</a:t>
            </a:r>
            <a:r>
              <a:rPr lang="en-US" altLang="zh-CN" sz="1866" dirty="0">
                <a:latin typeface="微软雅黑" pitchFamily="34" charset="-122"/>
                <a:ea typeface="微软雅黑" pitchFamily="34" charset="-122"/>
              </a:rPr>
              <a:t>——</a:t>
            </a:r>
            <a:r>
              <a:rPr lang="zh-CN" altLang="en-US" sz="1866" dirty="0">
                <a:latin typeface="微软雅黑" pitchFamily="34" charset="-122"/>
                <a:ea typeface="微软雅黑" pitchFamily="34" charset="-122"/>
              </a:rPr>
              <a:t>落实实施</a:t>
            </a:r>
            <a:r>
              <a:rPr lang="en-US" altLang="zh-CN" sz="1866" dirty="0">
                <a:latin typeface="微软雅黑" pitchFamily="34" charset="-122"/>
                <a:ea typeface="微软雅黑" pitchFamily="34" charset="-122"/>
              </a:rPr>
              <a:t>——</a:t>
            </a:r>
            <a:r>
              <a:rPr lang="zh-CN" altLang="en-US" sz="1866" dirty="0">
                <a:latin typeface="微软雅黑" pitchFamily="34" charset="-122"/>
                <a:ea typeface="微软雅黑" pitchFamily="34" charset="-122"/>
              </a:rPr>
              <a:t>部门自我诊断</a:t>
            </a:r>
            <a:r>
              <a:rPr lang="en-US" altLang="zh-CN" sz="1866" dirty="0">
                <a:latin typeface="微软雅黑" pitchFamily="34" charset="-122"/>
                <a:ea typeface="微软雅黑" pitchFamily="34" charset="-122"/>
              </a:rPr>
              <a:t>——</a:t>
            </a:r>
            <a:r>
              <a:rPr lang="zh-CN" altLang="en-US" sz="1866" dirty="0">
                <a:latin typeface="微软雅黑" pitchFamily="34" charset="-122"/>
                <a:ea typeface="微软雅黑" pitchFamily="34" charset="-122"/>
              </a:rPr>
              <a:t>学校抽样评审</a:t>
            </a:r>
            <a:r>
              <a:rPr lang="en-US" altLang="zh-CN" sz="1866" dirty="0">
                <a:latin typeface="微软雅黑" pitchFamily="34" charset="-122"/>
                <a:ea typeface="微软雅黑" pitchFamily="34" charset="-122"/>
              </a:rPr>
              <a:t>——</a:t>
            </a:r>
            <a:r>
              <a:rPr lang="zh-CN" altLang="en-US" sz="1866" dirty="0">
                <a:latin typeface="微软雅黑" pitchFamily="34" charset="-122"/>
                <a:ea typeface="微软雅黑" pitchFamily="34" charset="-122"/>
              </a:rPr>
              <a:t>学校反馈审核结论</a:t>
            </a:r>
            <a:r>
              <a:rPr lang="en-US" altLang="zh-CN" sz="1866" dirty="0">
                <a:latin typeface="微软雅黑" pitchFamily="34" charset="-122"/>
                <a:ea typeface="微软雅黑" pitchFamily="34" charset="-122"/>
              </a:rPr>
              <a:t>——</a:t>
            </a:r>
            <a:r>
              <a:rPr lang="zh-CN" altLang="en-US" sz="1866" dirty="0">
                <a:latin typeface="微软雅黑" pitchFamily="34" charset="-122"/>
                <a:ea typeface="微软雅黑" pitchFamily="34" charset="-122"/>
              </a:rPr>
              <a:t>审核结论应用（纠正措施、预防措施） 。</a:t>
            </a:r>
            <a:endParaRPr lang="en-US" altLang="zh-CN" sz="1866" dirty="0">
              <a:latin typeface="微软雅黑" pitchFamily="34" charset="-122"/>
              <a:ea typeface="微软雅黑" pitchFamily="34" charset="-122"/>
            </a:endParaRPr>
          </a:p>
        </p:txBody>
      </p:sp>
      <p:grpSp>
        <p:nvGrpSpPr>
          <p:cNvPr id="15" name="组合 103">
            <a:extLst>
              <a:ext uri="{FF2B5EF4-FFF2-40B4-BE49-F238E27FC236}">
                <a16:creationId xmlns:a16="http://schemas.microsoft.com/office/drawing/2014/main" id="{F11EA07A-A713-41EF-9467-BD526CEF833C}"/>
              </a:ext>
            </a:extLst>
          </p:cNvPr>
          <p:cNvGrpSpPr>
            <a:grpSpLocks/>
          </p:cNvGrpSpPr>
          <p:nvPr/>
        </p:nvGrpSpPr>
        <p:grpSpPr bwMode="auto">
          <a:xfrm rot="-5400000">
            <a:off x="6053407" y="-1986207"/>
            <a:ext cx="86773" cy="12190413"/>
            <a:chOff x="6710450" y="2497569"/>
            <a:chExt cx="17230" cy="2506616"/>
          </a:xfrm>
        </p:grpSpPr>
        <p:cxnSp>
          <p:nvCxnSpPr>
            <p:cNvPr id="16" name="直接连接符 15">
              <a:extLst>
                <a:ext uri="{FF2B5EF4-FFF2-40B4-BE49-F238E27FC236}">
                  <a16:creationId xmlns:a16="http://schemas.microsoft.com/office/drawing/2014/main" id="{B419C398-2993-4E4D-A71A-2DAF3FA7BC4B}"/>
                </a:ext>
              </a:extLst>
            </p:cNvPr>
            <p:cNvCxnSpPr/>
            <p:nvPr/>
          </p:nvCxnSpPr>
          <p:spPr>
            <a:xfrm>
              <a:off x="6716754" y="2528031"/>
              <a:ext cx="0" cy="2447432"/>
            </a:xfrm>
            <a:prstGeom prst="line">
              <a:avLst/>
            </a:prstGeom>
            <a:ln w="28575">
              <a:solidFill>
                <a:srgbClr val="800000"/>
              </a:solidFill>
              <a:prstDash val="sysDot"/>
            </a:ln>
          </p:spPr>
          <p:style>
            <a:lnRef idx="3">
              <a:schemeClr val="dk1"/>
            </a:lnRef>
            <a:fillRef idx="0">
              <a:schemeClr val="dk1"/>
            </a:fillRef>
            <a:effectRef idx="2">
              <a:schemeClr val="dk1"/>
            </a:effectRef>
            <a:fontRef idx="minor">
              <a:schemeClr val="tx1"/>
            </a:fontRef>
          </p:style>
        </p:cxnSp>
        <p:sp>
          <p:nvSpPr>
            <p:cNvPr id="17" name="椭圆 16">
              <a:extLst>
                <a:ext uri="{FF2B5EF4-FFF2-40B4-BE49-F238E27FC236}">
                  <a16:creationId xmlns:a16="http://schemas.microsoft.com/office/drawing/2014/main" id="{AE6FABF7-8C15-4517-AB20-C18A126219BC}"/>
                </a:ext>
              </a:extLst>
            </p:cNvPr>
            <p:cNvSpPr>
              <a:spLocks noChangeArrowheads="1"/>
            </p:cNvSpPr>
            <p:nvPr/>
          </p:nvSpPr>
          <p:spPr bwMode="auto">
            <a:xfrm>
              <a:off x="6708769" y="4979815"/>
              <a:ext cx="16810" cy="24370"/>
            </a:xfrm>
            <a:prstGeom prst="ellipse">
              <a:avLst/>
            </a:prstGeom>
            <a:solidFill>
              <a:srgbClr val="800000"/>
            </a:solidFill>
            <a:ln w="12700" algn="ctr">
              <a:noFill/>
              <a:miter lim="800000"/>
              <a:headEnd/>
              <a:tailEnd/>
            </a:ln>
          </p:spPr>
          <p:txBody>
            <a:bodyPr vert="eaVert" anchor="ctr"/>
            <a:lstStyle/>
            <a:p>
              <a:pPr algn="ctr">
                <a:defRPr/>
              </a:pPr>
              <a:endParaRPr lang="zh-CN" altLang="en-US" sz="2400">
                <a:solidFill>
                  <a:prstClr val="white"/>
                </a:solidFill>
              </a:endParaRPr>
            </a:p>
          </p:txBody>
        </p:sp>
        <p:sp>
          <p:nvSpPr>
            <p:cNvPr id="18" name="椭圆 17">
              <a:extLst>
                <a:ext uri="{FF2B5EF4-FFF2-40B4-BE49-F238E27FC236}">
                  <a16:creationId xmlns:a16="http://schemas.microsoft.com/office/drawing/2014/main" id="{FEA1C1D3-7294-44A6-AC0B-F8EE9946EB40}"/>
                </a:ext>
              </a:extLst>
            </p:cNvPr>
            <p:cNvSpPr>
              <a:spLocks noChangeArrowheads="1"/>
            </p:cNvSpPr>
            <p:nvPr/>
          </p:nvSpPr>
          <p:spPr bwMode="auto">
            <a:xfrm>
              <a:off x="6710450" y="2497569"/>
              <a:ext cx="16810" cy="24370"/>
            </a:xfrm>
            <a:prstGeom prst="ellipse">
              <a:avLst/>
            </a:prstGeom>
            <a:solidFill>
              <a:srgbClr val="800000"/>
            </a:solidFill>
            <a:ln w="12700" algn="ctr">
              <a:noFill/>
              <a:miter lim="800000"/>
              <a:headEnd/>
              <a:tailEnd/>
            </a:ln>
          </p:spPr>
          <p:txBody>
            <a:bodyPr vert="eaVert" anchor="ctr"/>
            <a:lstStyle/>
            <a:p>
              <a:pPr algn="ctr">
                <a:defRPr/>
              </a:pPr>
              <a:endParaRPr lang="zh-CN" altLang="en-US" sz="2400">
                <a:solidFill>
                  <a:prstClr val="white"/>
                </a:solidFill>
              </a:endParaRPr>
            </a:p>
          </p:txBody>
        </p:sp>
      </p:grpSp>
      <p:grpSp>
        <p:nvGrpSpPr>
          <p:cNvPr id="19" name="组合 66">
            <a:extLst>
              <a:ext uri="{FF2B5EF4-FFF2-40B4-BE49-F238E27FC236}">
                <a16:creationId xmlns:a16="http://schemas.microsoft.com/office/drawing/2014/main" id="{91E3516F-F721-4584-907F-9CEC05405916}"/>
              </a:ext>
            </a:extLst>
          </p:cNvPr>
          <p:cNvGrpSpPr>
            <a:grpSpLocks/>
          </p:cNvGrpSpPr>
          <p:nvPr/>
        </p:nvGrpSpPr>
        <p:grpSpPr bwMode="auto">
          <a:xfrm>
            <a:off x="840193" y="4366514"/>
            <a:ext cx="10874820" cy="2293180"/>
            <a:chOff x="688338" y="2204971"/>
            <a:chExt cx="8102334" cy="2866444"/>
          </a:xfrm>
        </p:grpSpPr>
        <p:sp>
          <p:nvSpPr>
            <p:cNvPr id="20" name="矩形 63">
              <a:extLst>
                <a:ext uri="{FF2B5EF4-FFF2-40B4-BE49-F238E27FC236}">
                  <a16:creationId xmlns:a16="http://schemas.microsoft.com/office/drawing/2014/main" id="{DED97BA9-0EB5-4AB9-B1D5-AB0477CD5391}"/>
                </a:ext>
              </a:extLst>
            </p:cNvPr>
            <p:cNvSpPr>
              <a:spLocks noChangeArrowheads="1"/>
            </p:cNvSpPr>
            <p:nvPr/>
          </p:nvSpPr>
          <p:spPr bwMode="auto">
            <a:xfrm>
              <a:off x="1048816" y="2336804"/>
              <a:ext cx="7511083" cy="2734611"/>
            </a:xfrm>
            <a:prstGeom prst="rect">
              <a:avLst/>
            </a:prstGeom>
            <a:noFill/>
            <a:ln w="9525">
              <a:noFill/>
              <a:prstDash val="sysDash"/>
              <a:miter lim="800000"/>
              <a:headEnd/>
              <a:tailEnd/>
            </a:ln>
          </p:spPr>
          <p:txBody>
            <a:bodyPr>
              <a:spAutoFit/>
            </a:bodyPr>
            <a:lstStyle/>
            <a:p>
              <a:pPr algn="just">
                <a:lnSpc>
                  <a:spcPts val="3500"/>
                </a:lnSpc>
              </a:pPr>
              <a:r>
                <a:rPr lang="zh-CN" altLang="en-US" sz="2400" dirty="0">
                  <a:latin typeface="微软雅黑" pitchFamily="34" charset="-122"/>
                  <a:ea typeface="微软雅黑" pitchFamily="34" charset="-122"/>
                </a:rPr>
                <a:t>       根据“五纵五横”、质量管理体系的内控系统建设要求，立足横向定规范、定标准、定流程，纵向抓落实、抓监督、抓效益的原则，对</a:t>
              </a:r>
              <a:r>
                <a:rPr lang="zh-CN" altLang="en-US" sz="2400" dirty="0">
                  <a:solidFill>
                    <a:srgbClr val="FF0000"/>
                  </a:solidFill>
                  <a:latin typeface="微软雅黑" pitchFamily="34" charset="-122"/>
                  <a:ea typeface="微软雅黑" pitchFamily="34" charset="-122"/>
                </a:rPr>
                <a:t>决策指挥、质量生成、资源建设、支持服务、监督控制</a:t>
              </a:r>
              <a:r>
                <a:rPr lang="zh-CN" altLang="en-US" sz="2400" dirty="0">
                  <a:latin typeface="微软雅黑" pitchFamily="34" charset="-122"/>
                  <a:ea typeface="微软雅黑" pitchFamily="34" charset="-122"/>
                </a:rPr>
                <a:t>五个纵向系统在</a:t>
              </a:r>
              <a:r>
                <a:rPr lang="zh-CN" altLang="en-US" sz="2400" dirty="0">
                  <a:solidFill>
                    <a:srgbClr val="FF0000"/>
                  </a:solidFill>
                  <a:latin typeface="微软雅黑" pitchFamily="34" charset="-122"/>
                  <a:ea typeface="微软雅黑" pitchFamily="34" charset="-122"/>
                </a:rPr>
                <a:t>学校、专业、课程、教师、学生</a:t>
              </a:r>
              <a:r>
                <a:rPr lang="zh-CN" altLang="en-US" sz="2400" dirty="0">
                  <a:latin typeface="微软雅黑" pitchFamily="34" charset="-122"/>
                  <a:ea typeface="微软雅黑" pitchFamily="34" charset="-122"/>
                </a:rPr>
                <a:t>五个横向层面所做的工作进行了梳理。</a:t>
              </a:r>
            </a:p>
          </p:txBody>
        </p:sp>
        <p:sp>
          <p:nvSpPr>
            <p:cNvPr id="23" name="圆角矩形 21">
              <a:extLst>
                <a:ext uri="{FF2B5EF4-FFF2-40B4-BE49-F238E27FC236}">
                  <a16:creationId xmlns:a16="http://schemas.microsoft.com/office/drawing/2014/main" id="{FC1F5A52-6F78-4FA2-A609-61E2EC1724F2}"/>
                </a:ext>
              </a:extLst>
            </p:cNvPr>
            <p:cNvSpPr/>
            <p:nvPr/>
          </p:nvSpPr>
          <p:spPr>
            <a:xfrm>
              <a:off x="688338" y="2204971"/>
              <a:ext cx="8102334" cy="2504851"/>
            </a:xfrm>
            <a:prstGeom prst="roundRect">
              <a:avLst/>
            </a:prstGeom>
            <a:noFill/>
            <a:ln w="25400">
              <a:solidFill>
                <a:srgbClr val="0067AC">
                  <a:alpha val="80000"/>
                </a:srgbClr>
              </a:solidFill>
              <a:prstDash val="sysDash"/>
            </a:ln>
          </p:spPr>
          <p:style>
            <a:lnRef idx="2">
              <a:schemeClr val="accent6"/>
            </a:lnRef>
            <a:fillRef idx="1">
              <a:schemeClr val="lt1"/>
            </a:fillRef>
            <a:effectRef idx="0">
              <a:schemeClr val="accent6"/>
            </a:effectRef>
            <a:fontRef idx="minor">
              <a:schemeClr val="dk1"/>
            </a:fontRef>
          </p:style>
          <p:txBody>
            <a:bodyPr anchor="ctr"/>
            <a:lstStyle/>
            <a:p>
              <a:pPr algn="ctr">
                <a:lnSpc>
                  <a:spcPts val="3500"/>
                </a:lnSpc>
                <a:defRPr/>
              </a:pPr>
              <a:endParaRPr lang="zh-CN" altLang="en-US" sz="2400" b="1">
                <a:solidFill>
                  <a:prstClr val="white"/>
                </a:solidFill>
              </a:endParaRPr>
            </a:p>
          </p:txBody>
        </p:sp>
      </p:grpSp>
      <p:sp>
        <p:nvSpPr>
          <p:cNvPr id="30" name="文本框 10">
            <a:extLst>
              <a:ext uri="{FF2B5EF4-FFF2-40B4-BE49-F238E27FC236}">
                <a16:creationId xmlns:a16="http://schemas.microsoft.com/office/drawing/2014/main" id="{E4EF4CF8-1CEF-40B9-823A-DA68E69276C7}"/>
              </a:ext>
            </a:extLst>
          </p:cNvPr>
          <p:cNvSpPr txBox="1">
            <a:spLocks noChangeArrowheads="1"/>
          </p:cNvSpPr>
          <p:nvPr/>
        </p:nvSpPr>
        <p:spPr bwMode="auto">
          <a:xfrm>
            <a:off x="1056233" y="521292"/>
            <a:ext cx="4679949" cy="523206"/>
          </a:xfrm>
          <a:prstGeom prst="rect">
            <a:avLst/>
          </a:prstGeom>
          <a:noFill/>
          <a:ln>
            <a:noFill/>
          </a:ln>
          <a:extLst/>
        </p:spPr>
        <p:txBody>
          <a:bodyPr lIns="91428" tIns="45713" rIns="91428" bIns="4571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、构建</a:t>
            </a:r>
            <a:r>
              <a:rPr lang="en-US" altLang="zh-CN" sz="2800" b="1" dirty="0">
                <a:latin typeface="微软雅黑" panose="020B0503020204020204" pitchFamily="34" charset="-122"/>
                <a:ea typeface="微软雅黑" panose="020B0503020204020204" pitchFamily="34" charset="-122"/>
              </a:rPr>
              <a:t>8</a:t>
            </a:r>
            <a:r>
              <a:rPr lang="zh-CN" altLang="en-US" sz="2800" b="1" dirty="0">
                <a:latin typeface="微软雅黑" panose="020B0503020204020204" pitchFamily="34" charset="-122"/>
                <a:ea typeface="微软雅黑" panose="020B0503020204020204" pitchFamily="34" charset="-122"/>
              </a:rPr>
              <a:t>字型诊改机制</a:t>
            </a:r>
          </a:p>
        </p:txBody>
      </p:sp>
      <p:sp>
        <p:nvSpPr>
          <p:cNvPr id="2" name="矩形 1">
            <a:extLst>
              <a:ext uri="{FF2B5EF4-FFF2-40B4-BE49-F238E27FC236}">
                <a16:creationId xmlns:a16="http://schemas.microsoft.com/office/drawing/2014/main" id="{57A4274D-6CF5-4431-BE28-84DD20188F13}"/>
              </a:ext>
            </a:extLst>
          </p:cNvPr>
          <p:cNvSpPr/>
          <p:nvPr/>
        </p:nvSpPr>
        <p:spPr>
          <a:xfrm>
            <a:off x="1639522" y="976673"/>
            <a:ext cx="9632595" cy="861774"/>
          </a:xfrm>
          <a:prstGeom prst="rect">
            <a:avLst/>
          </a:prstGeom>
        </p:spPr>
        <p:txBody>
          <a:bodyPr wrap="square">
            <a:spAutoFit/>
          </a:bodyPr>
          <a:lstStyle/>
          <a:p>
            <a:pPr>
              <a:lnSpc>
                <a:spcPts val="3000"/>
              </a:lnSpc>
            </a:pPr>
            <a:r>
              <a:rPr lang="zh-CN" altLang="en-US" sz="1866" dirty="0">
                <a:latin typeface="微软雅黑" pitchFamily="34" charset="-122"/>
                <a:ea typeface="微软雅黑" pitchFamily="34" charset="-122"/>
              </a:rPr>
              <a:t>根据建设、诊断、自评、改进的工作思路，确定各项工作的诊断与改进流程，构建自主诊改运行机制。</a:t>
            </a:r>
          </a:p>
        </p:txBody>
      </p:sp>
      <p:sp>
        <p:nvSpPr>
          <p:cNvPr id="3" name="矩形 2">
            <a:extLst>
              <a:ext uri="{FF2B5EF4-FFF2-40B4-BE49-F238E27FC236}">
                <a16:creationId xmlns:a16="http://schemas.microsoft.com/office/drawing/2014/main" id="{676AF554-4610-4F78-9C7E-2F6F9DB7C6E2}"/>
              </a:ext>
            </a:extLst>
          </p:cNvPr>
          <p:cNvSpPr/>
          <p:nvPr/>
        </p:nvSpPr>
        <p:spPr>
          <a:xfrm>
            <a:off x="726947" y="2118509"/>
            <a:ext cx="658571" cy="584775"/>
          </a:xfrm>
          <a:prstGeom prst="rect">
            <a:avLst/>
          </a:prstGeom>
          <a:solidFill>
            <a:srgbClr val="C00000"/>
          </a:solidFill>
        </p:spPr>
        <p:txBody>
          <a:bodyPr wrap="square">
            <a:spAutoFit/>
          </a:bodyPr>
          <a:lstStyle/>
          <a:p>
            <a:r>
              <a:rPr lang="zh-CN" altLang="en-US" sz="3200" b="1" dirty="0">
                <a:solidFill>
                  <a:schemeClr val="bg1"/>
                </a:solidFill>
                <a:latin typeface="微软雅黑" pitchFamily="34" charset="-122"/>
                <a:ea typeface="微软雅黑" pitchFamily="34" charset="-122"/>
              </a:rPr>
              <a:t>例</a:t>
            </a:r>
            <a:r>
              <a:rPr lang="en-US" altLang="zh-CN" sz="3200" b="1" dirty="0">
                <a:solidFill>
                  <a:schemeClr val="bg1"/>
                </a:solidFill>
                <a:latin typeface="微软雅黑" pitchFamily="34" charset="-122"/>
                <a:ea typeface="微软雅黑" pitchFamily="34" charset="-122"/>
              </a:rPr>
              <a:t>:</a:t>
            </a:r>
            <a:r>
              <a:rPr lang="zh-CN" altLang="en-US" sz="3200" b="1" dirty="0">
                <a:solidFill>
                  <a:srgbClr val="C00000"/>
                </a:solidFill>
                <a:latin typeface="微软雅黑" pitchFamily="34" charset="-122"/>
                <a:ea typeface="微软雅黑" pitchFamily="34" charset="-122"/>
              </a:rPr>
              <a:t> </a:t>
            </a:r>
            <a:endParaRPr lang="zh-CN" altLang="en-US" sz="3200" b="1" dirty="0">
              <a:solidFill>
                <a:srgbClr val="C00000"/>
              </a:solidFill>
            </a:endParaRPr>
          </a:p>
        </p:txBody>
      </p:sp>
      <p:sp>
        <p:nvSpPr>
          <p:cNvPr id="32" name="矩形 31">
            <a:extLst>
              <a:ext uri="{FF2B5EF4-FFF2-40B4-BE49-F238E27FC236}">
                <a16:creationId xmlns:a16="http://schemas.microsoft.com/office/drawing/2014/main" id="{44CF51FA-DDE8-47D4-B963-014939B78F0F}"/>
              </a:ext>
            </a:extLst>
          </p:cNvPr>
          <p:cNvSpPr/>
          <p:nvPr/>
        </p:nvSpPr>
        <p:spPr>
          <a:xfrm>
            <a:off x="696193" y="543777"/>
            <a:ext cx="288000" cy="28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a:extLst>
              <a:ext uri="{FF2B5EF4-FFF2-40B4-BE49-F238E27FC236}">
                <a16:creationId xmlns:a16="http://schemas.microsoft.com/office/drawing/2014/main" id="{4DDF18FE-B8DB-4140-B4D8-567F49EECF65}"/>
              </a:ext>
            </a:extLst>
          </p:cNvPr>
          <p:cNvSpPr/>
          <p:nvPr/>
        </p:nvSpPr>
        <p:spPr>
          <a:xfrm>
            <a:off x="840233" y="687817"/>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1" name="矩形 20">
            <a:extLst>
              <a:ext uri="{FF2B5EF4-FFF2-40B4-BE49-F238E27FC236}">
                <a16:creationId xmlns:a16="http://schemas.microsoft.com/office/drawing/2014/main" id="{F6F9D21E-C432-43B5-9403-03E7F2C02FC5}"/>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06519634"/>
      </p:ext>
    </p:extLst>
  </p:cSld>
  <p:clrMapOvr>
    <a:masterClrMapping/>
  </p:clrMapOvr>
  <p:transition spd="slow" advTm="2310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out)">
                                      <p:cBhvr>
                                        <p:cTn id="7" dur="500"/>
                                        <p:tgtEl>
                                          <p:spTgt spid="32"/>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ox(out)">
                                      <p:cBhvr>
                                        <p:cTn id="10" dur="500"/>
                                        <p:tgtEl>
                                          <p:spTgt spid="33"/>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500"/>
                            </p:stCondLst>
                            <p:childTnLst>
                              <p:par>
                                <p:cTn id="29" presetID="47"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7"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750"/>
                                        <p:tgtEl>
                                          <p:spTgt spid="19"/>
                                        </p:tgtEl>
                                      </p:cBhvr>
                                    </p:animEffect>
                                    <p:anim calcmode="lin" valueType="num">
                                      <p:cBhvr>
                                        <p:cTn id="49" dur="750" fill="hold"/>
                                        <p:tgtEl>
                                          <p:spTgt spid="19"/>
                                        </p:tgtEl>
                                        <p:attrNameLst>
                                          <p:attrName>ppt_x</p:attrName>
                                        </p:attrNameLst>
                                      </p:cBhvr>
                                      <p:tavLst>
                                        <p:tav tm="0">
                                          <p:val>
                                            <p:strVal val="#ppt_x"/>
                                          </p:val>
                                        </p:tav>
                                        <p:tav tm="100000">
                                          <p:val>
                                            <p:strVal val="#ppt_x"/>
                                          </p:val>
                                        </p:tav>
                                      </p:tavLst>
                                    </p:anim>
                                    <p:anim calcmode="lin" valueType="num">
                                      <p:cBhvr>
                                        <p:cTn id="50"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0" grpId="0"/>
      <p:bldP spid="2" grpId="0"/>
      <p:bldP spid="3" grpId="0" animBg="1"/>
      <p:bldP spid="32" grpId="0" animBg="1"/>
      <p:bldP spid="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9">
            <a:extLst>
              <a:ext uri="{FF2B5EF4-FFF2-40B4-BE49-F238E27FC236}">
                <a16:creationId xmlns:a16="http://schemas.microsoft.com/office/drawing/2014/main" id="{6811C99E-EF90-48AA-BD9A-08BE1971F5E9}"/>
              </a:ext>
            </a:extLst>
          </p:cNvPr>
          <p:cNvSpPr txBox="1">
            <a:spLocks noChangeArrowheads="1"/>
          </p:cNvSpPr>
          <p:nvPr/>
        </p:nvSpPr>
        <p:spPr bwMode="auto">
          <a:xfrm>
            <a:off x="1634501" y="995450"/>
            <a:ext cx="3241798" cy="328231"/>
          </a:xfrm>
          <a:prstGeom prst="rect">
            <a:avLst/>
          </a:prstGeom>
          <a:noFill/>
          <a:ln w="9525">
            <a:noFill/>
            <a:miter lim="800000"/>
          </a:ln>
        </p:spPr>
        <p:txBody>
          <a:bodyPr wrap="square" lIns="0" tIns="0" rIns="0" bIns="0">
            <a:spAutoFit/>
          </a:bodyPr>
          <a:lstStyle/>
          <a:p>
            <a:pPr marL="228594" lvl="1" indent="-228594" defTabSz="1219170">
              <a:defRPr/>
            </a:pPr>
            <a:r>
              <a:rPr lang="zh-CN" altLang="en-US" sz="2133" dirty="0">
                <a:latin typeface="微软雅黑" panose="020B0503020204020204" pitchFamily="34" charset="-122"/>
                <a:ea typeface="微软雅黑" panose="020B0503020204020204" pitchFamily="34" charset="-122"/>
              </a:rPr>
              <a:t>多重诊断，加强过程监控 </a:t>
            </a:r>
          </a:p>
        </p:txBody>
      </p:sp>
      <p:grpSp>
        <p:nvGrpSpPr>
          <p:cNvPr id="6" name="组合 9">
            <a:extLst>
              <a:ext uri="{FF2B5EF4-FFF2-40B4-BE49-F238E27FC236}">
                <a16:creationId xmlns:a16="http://schemas.microsoft.com/office/drawing/2014/main" id="{45987B5C-8B7C-4B80-96A6-D3E4DBDDC3CB}"/>
              </a:ext>
            </a:extLst>
          </p:cNvPr>
          <p:cNvGrpSpPr/>
          <p:nvPr/>
        </p:nvGrpSpPr>
        <p:grpSpPr bwMode="auto">
          <a:xfrm>
            <a:off x="2345237" y="1677487"/>
            <a:ext cx="353437" cy="2030752"/>
            <a:chOff x="2137306" y="1478433"/>
            <a:chExt cx="266330" cy="1523445"/>
          </a:xfrm>
          <a:solidFill>
            <a:srgbClr val="00B0F0"/>
          </a:solidFill>
        </p:grpSpPr>
        <p:sp>
          <p:nvSpPr>
            <p:cNvPr id="7" name="任意多边形 33">
              <a:extLst>
                <a:ext uri="{FF2B5EF4-FFF2-40B4-BE49-F238E27FC236}">
                  <a16:creationId xmlns:a16="http://schemas.microsoft.com/office/drawing/2014/main" id="{D9022324-6DCF-4613-BD6D-E7053CB6BFCC}"/>
                </a:ext>
              </a:extLst>
            </p:cNvPr>
            <p:cNvSpPr>
              <a:spLocks noChangeArrowheads="1"/>
            </p:cNvSpPr>
            <p:nvPr/>
          </p:nvSpPr>
          <p:spPr bwMode="auto">
            <a:xfrm>
              <a:off x="2137306" y="1478433"/>
              <a:ext cx="266330" cy="452491"/>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grpFill/>
            <a:ln>
              <a:noFill/>
            </a:ln>
          </p:spPr>
          <p:txBody>
            <a:bodyPr/>
            <a:lstStyle/>
            <a:p>
              <a:pPr defTabSz="609539">
                <a:defRPr/>
              </a:pPr>
              <a:endParaRPr lang="zh-CN" altLang="zh-CN" sz="16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8" name="直接连接符 7">
              <a:extLst>
                <a:ext uri="{FF2B5EF4-FFF2-40B4-BE49-F238E27FC236}">
                  <a16:creationId xmlns:a16="http://schemas.microsoft.com/office/drawing/2014/main" id="{7AC4455D-61E8-4444-89B4-DB60384D1CA7}"/>
                </a:ext>
              </a:extLst>
            </p:cNvPr>
            <p:cNvCxnSpPr>
              <a:cxnSpLocks/>
            </p:cNvCxnSpPr>
            <p:nvPr/>
          </p:nvCxnSpPr>
          <p:spPr>
            <a:xfrm flipH="1">
              <a:off x="2270472" y="1814126"/>
              <a:ext cx="2270" cy="1187752"/>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15">
            <a:extLst>
              <a:ext uri="{FF2B5EF4-FFF2-40B4-BE49-F238E27FC236}">
                <a16:creationId xmlns:a16="http://schemas.microsoft.com/office/drawing/2014/main" id="{FF6A14C3-C6A7-4429-8DA0-9377EE8A695E}"/>
              </a:ext>
            </a:extLst>
          </p:cNvPr>
          <p:cNvGrpSpPr/>
          <p:nvPr/>
        </p:nvGrpSpPr>
        <p:grpSpPr bwMode="auto">
          <a:xfrm>
            <a:off x="4983086" y="1951634"/>
            <a:ext cx="353438" cy="1756605"/>
            <a:chOff x="3873754" y="1684586"/>
            <a:chExt cx="266330" cy="1317216"/>
          </a:xfrm>
          <a:solidFill>
            <a:srgbClr val="00B0F0"/>
          </a:solidFill>
        </p:grpSpPr>
        <p:sp>
          <p:nvSpPr>
            <p:cNvPr id="10" name="任意多边形 41">
              <a:extLst>
                <a:ext uri="{FF2B5EF4-FFF2-40B4-BE49-F238E27FC236}">
                  <a16:creationId xmlns:a16="http://schemas.microsoft.com/office/drawing/2014/main" id="{765EE0C5-EE04-4816-9105-7B55CAEEAD6F}"/>
                </a:ext>
              </a:extLst>
            </p:cNvPr>
            <p:cNvSpPr>
              <a:spLocks noChangeArrowheads="1"/>
            </p:cNvSpPr>
            <p:nvPr/>
          </p:nvSpPr>
          <p:spPr bwMode="auto">
            <a:xfrm>
              <a:off x="3873754" y="1684586"/>
              <a:ext cx="266330" cy="453884"/>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0070C0"/>
            </a:solidFill>
            <a:ln>
              <a:noFill/>
            </a:ln>
          </p:spPr>
          <p:txBody>
            <a:bodyPr/>
            <a:lstStyle/>
            <a:p>
              <a:pPr defTabSz="609539">
                <a:defRPr/>
              </a:pPr>
              <a:endParaRPr lang="zh-CN" altLang="zh-CN" sz="16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11" name="直接连接符 10">
              <a:extLst>
                <a:ext uri="{FF2B5EF4-FFF2-40B4-BE49-F238E27FC236}">
                  <a16:creationId xmlns:a16="http://schemas.microsoft.com/office/drawing/2014/main" id="{8CE33952-F233-4408-A708-CF95B51E3E41}"/>
                </a:ext>
              </a:extLst>
            </p:cNvPr>
            <p:cNvCxnSpPr>
              <a:stCxn id="10" idx="4"/>
            </p:cNvCxnSpPr>
            <p:nvPr/>
          </p:nvCxnSpPr>
          <p:spPr>
            <a:xfrm>
              <a:off x="4007716" y="2138470"/>
              <a:ext cx="7974" cy="863332"/>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9">
            <a:extLst>
              <a:ext uri="{FF2B5EF4-FFF2-40B4-BE49-F238E27FC236}">
                <a16:creationId xmlns:a16="http://schemas.microsoft.com/office/drawing/2014/main" id="{BEA67AD3-121C-4C7D-9ADF-38396093F7E1}"/>
              </a:ext>
            </a:extLst>
          </p:cNvPr>
          <p:cNvGrpSpPr/>
          <p:nvPr/>
        </p:nvGrpSpPr>
        <p:grpSpPr bwMode="auto">
          <a:xfrm>
            <a:off x="11149525" y="1985496"/>
            <a:ext cx="353438" cy="1707927"/>
            <a:chOff x="7364191" y="1684586"/>
            <a:chExt cx="266330" cy="1281216"/>
          </a:xfrm>
          <a:solidFill>
            <a:srgbClr val="0070C0"/>
          </a:solidFill>
        </p:grpSpPr>
        <p:sp>
          <p:nvSpPr>
            <p:cNvPr id="13" name="任意多边形 44">
              <a:extLst>
                <a:ext uri="{FF2B5EF4-FFF2-40B4-BE49-F238E27FC236}">
                  <a16:creationId xmlns:a16="http://schemas.microsoft.com/office/drawing/2014/main" id="{703AD04F-CD2C-4BDF-8AC7-4EB473D96DB3}"/>
                </a:ext>
              </a:extLst>
            </p:cNvPr>
            <p:cNvSpPr>
              <a:spLocks noChangeArrowheads="1"/>
            </p:cNvSpPr>
            <p:nvPr/>
          </p:nvSpPr>
          <p:spPr bwMode="auto">
            <a:xfrm>
              <a:off x="7364191" y="1684586"/>
              <a:ext cx="266330" cy="452474"/>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FF0000"/>
            </a:solidFill>
            <a:ln>
              <a:noFill/>
            </a:ln>
          </p:spPr>
          <p:txBody>
            <a:bodyPr/>
            <a:lstStyle/>
            <a:p>
              <a:pPr defTabSz="609539">
                <a:defRPr/>
              </a:pPr>
              <a:endParaRPr lang="zh-CN" altLang="zh-CN" sz="16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14" name="直接连接符 13">
              <a:extLst>
                <a:ext uri="{FF2B5EF4-FFF2-40B4-BE49-F238E27FC236}">
                  <a16:creationId xmlns:a16="http://schemas.microsoft.com/office/drawing/2014/main" id="{8341317E-EE74-4DE6-9AB2-0DF4276EAA5E}"/>
                </a:ext>
              </a:extLst>
            </p:cNvPr>
            <p:cNvCxnSpPr>
              <a:stCxn id="13" idx="4"/>
            </p:cNvCxnSpPr>
            <p:nvPr/>
          </p:nvCxnSpPr>
          <p:spPr>
            <a:xfrm>
              <a:off x="7498153" y="2137060"/>
              <a:ext cx="7974" cy="828742"/>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22">
            <a:extLst>
              <a:ext uri="{FF2B5EF4-FFF2-40B4-BE49-F238E27FC236}">
                <a16:creationId xmlns:a16="http://schemas.microsoft.com/office/drawing/2014/main" id="{D7678A58-2DF0-450C-BF1D-3F9C11E3F8CF}"/>
              </a:ext>
            </a:extLst>
          </p:cNvPr>
          <p:cNvGrpSpPr>
            <a:grpSpLocks/>
          </p:cNvGrpSpPr>
          <p:nvPr/>
        </p:nvGrpSpPr>
        <p:grpSpPr bwMode="auto">
          <a:xfrm>
            <a:off x="345762" y="3710347"/>
            <a:ext cx="365778" cy="1906436"/>
            <a:chOff x="1269121" y="2965679"/>
            <a:chExt cx="236051" cy="1361918"/>
          </a:xfrm>
        </p:grpSpPr>
        <p:sp>
          <p:nvSpPr>
            <p:cNvPr id="16" name="任意多边形 69">
              <a:extLst>
                <a:ext uri="{FF2B5EF4-FFF2-40B4-BE49-F238E27FC236}">
                  <a16:creationId xmlns:a16="http://schemas.microsoft.com/office/drawing/2014/main" id="{F7F8D19E-A271-4C31-ABB2-10D401FA20B9}"/>
                </a:ext>
              </a:extLst>
            </p:cNvPr>
            <p:cNvSpPr>
              <a:spLocks noChangeArrowheads="1"/>
            </p:cNvSpPr>
            <p:nvPr/>
          </p:nvSpPr>
          <p:spPr bwMode="auto">
            <a:xfrm flipV="1">
              <a:off x="1269121" y="3926580"/>
              <a:ext cx="236051" cy="401017"/>
            </a:xfrm>
            <a:custGeom>
              <a:avLst/>
              <a:gdLst>
                <a:gd name="T0" fmla="*/ 2 w 1337046"/>
                <a:gd name="T1" fmla="*/ 0 h 2275266"/>
                <a:gd name="T2" fmla="*/ 3 w 1337046"/>
                <a:gd name="T3" fmla="*/ 2 h 2275266"/>
                <a:gd name="T4" fmla="*/ 3 w 1337046"/>
                <a:gd name="T5" fmla="*/ 2 h 2275266"/>
                <a:gd name="T6" fmla="*/ 3 w 1337046"/>
                <a:gd name="T7" fmla="*/ 2 h 2275266"/>
                <a:gd name="T8" fmla="*/ 2 w 1337046"/>
                <a:gd name="T9" fmla="*/ 6 h 2275266"/>
                <a:gd name="T10" fmla="*/ 0 w 1337046"/>
                <a:gd name="T11" fmla="*/ 2 h 2275266"/>
                <a:gd name="T12" fmla="*/ 0 w 1337046"/>
                <a:gd name="T13" fmla="*/ 2 h 2275266"/>
                <a:gd name="T14" fmla="*/ 0 w 1337046"/>
                <a:gd name="T15" fmla="*/ 2 h 2275266"/>
                <a:gd name="T16" fmla="*/ 2 w 1337046"/>
                <a:gd name="T17" fmla="*/ 0 h 2275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7046"/>
                <a:gd name="T28" fmla="*/ 0 h 2275266"/>
                <a:gd name="T29" fmla="*/ 1337046 w 1337046"/>
                <a:gd name="T30" fmla="*/ 2275266 h 22752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FF0000"/>
            </a:solidFill>
            <a:ln w="9525">
              <a:noFill/>
              <a:round/>
              <a:headEnd/>
              <a:tailEnd/>
            </a:ln>
          </p:spPr>
          <p:txBody>
            <a:bodyPr/>
            <a:lstStyle/>
            <a:p>
              <a:endParaRPr lang="zh-CN" altLang="en-US" sz="2400" dirty="0"/>
            </a:p>
          </p:txBody>
        </p:sp>
        <p:cxnSp>
          <p:nvCxnSpPr>
            <p:cNvPr id="17" name="直接连接符 16">
              <a:extLst>
                <a:ext uri="{FF2B5EF4-FFF2-40B4-BE49-F238E27FC236}">
                  <a16:creationId xmlns:a16="http://schemas.microsoft.com/office/drawing/2014/main" id="{ECD6DB00-DC64-4D8B-9A55-C74F10E3E7FA}"/>
                </a:ext>
              </a:extLst>
            </p:cNvPr>
            <p:cNvCxnSpPr>
              <a:cxnSpLocks/>
            </p:cNvCxnSpPr>
            <p:nvPr/>
          </p:nvCxnSpPr>
          <p:spPr>
            <a:xfrm flipV="1">
              <a:off x="1383040" y="2965679"/>
              <a:ext cx="14822" cy="10033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28">
            <a:extLst>
              <a:ext uri="{FF2B5EF4-FFF2-40B4-BE49-F238E27FC236}">
                <a16:creationId xmlns:a16="http://schemas.microsoft.com/office/drawing/2014/main" id="{E962666C-A1A2-497C-B2A5-99DC5AEDE12E}"/>
              </a:ext>
            </a:extLst>
          </p:cNvPr>
          <p:cNvGrpSpPr>
            <a:grpSpLocks/>
          </p:cNvGrpSpPr>
          <p:nvPr/>
        </p:nvGrpSpPr>
        <p:grpSpPr bwMode="auto">
          <a:xfrm>
            <a:off x="5638095" y="3703998"/>
            <a:ext cx="355554" cy="1944125"/>
            <a:chOff x="4746362" y="2999610"/>
            <a:chExt cx="266330" cy="1457575"/>
          </a:xfrm>
        </p:grpSpPr>
        <p:cxnSp>
          <p:nvCxnSpPr>
            <p:cNvPr id="19" name="直接连接符 18">
              <a:extLst>
                <a:ext uri="{FF2B5EF4-FFF2-40B4-BE49-F238E27FC236}">
                  <a16:creationId xmlns:a16="http://schemas.microsoft.com/office/drawing/2014/main" id="{1E51398B-E2DB-4A77-9503-682C163C4662}"/>
                </a:ext>
              </a:extLst>
            </p:cNvPr>
            <p:cNvCxnSpPr/>
            <p:nvPr/>
          </p:nvCxnSpPr>
          <p:spPr>
            <a:xfrm flipV="1">
              <a:off x="4877941" y="2999610"/>
              <a:ext cx="7927" cy="118845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任意多边形 72">
              <a:extLst>
                <a:ext uri="{FF2B5EF4-FFF2-40B4-BE49-F238E27FC236}">
                  <a16:creationId xmlns:a16="http://schemas.microsoft.com/office/drawing/2014/main" id="{2D74C92E-F294-4A82-8989-0E0B2BF53AAF}"/>
                </a:ext>
              </a:extLst>
            </p:cNvPr>
            <p:cNvSpPr>
              <a:spLocks noChangeArrowheads="1"/>
            </p:cNvSpPr>
            <p:nvPr/>
          </p:nvSpPr>
          <p:spPr bwMode="auto">
            <a:xfrm flipV="1">
              <a:off x="4746362" y="4003381"/>
              <a:ext cx="266330" cy="453804"/>
            </a:xfrm>
            <a:custGeom>
              <a:avLst/>
              <a:gdLst>
                <a:gd name="T0" fmla="*/ 2 w 1337046"/>
                <a:gd name="T1" fmla="*/ 0 h 2275266"/>
                <a:gd name="T2" fmla="*/ 3 w 1337046"/>
                <a:gd name="T3" fmla="*/ 2 h 2275266"/>
                <a:gd name="T4" fmla="*/ 3 w 1337046"/>
                <a:gd name="T5" fmla="*/ 2 h 2275266"/>
                <a:gd name="T6" fmla="*/ 3 w 1337046"/>
                <a:gd name="T7" fmla="*/ 3 h 2275266"/>
                <a:gd name="T8" fmla="*/ 2 w 1337046"/>
                <a:gd name="T9" fmla="*/ 6 h 2275266"/>
                <a:gd name="T10" fmla="*/ 0 w 1337046"/>
                <a:gd name="T11" fmla="*/ 3 h 2275266"/>
                <a:gd name="T12" fmla="*/ 0 w 1337046"/>
                <a:gd name="T13" fmla="*/ 2 h 2275266"/>
                <a:gd name="T14" fmla="*/ 0 w 1337046"/>
                <a:gd name="T15" fmla="*/ 2 h 2275266"/>
                <a:gd name="T16" fmla="*/ 2 w 1337046"/>
                <a:gd name="T17" fmla="*/ 0 h 2275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7046"/>
                <a:gd name="T28" fmla="*/ 0 h 2275266"/>
                <a:gd name="T29" fmla="*/ 1337046 w 1337046"/>
                <a:gd name="T30" fmla="*/ 2275266 h 22752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00B0F0"/>
            </a:solidFill>
            <a:ln w="9525">
              <a:noFill/>
              <a:round/>
              <a:headEnd/>
              <a:tailEnd/>
            </a:ln>
          </p:spPr>
          <p:txBody>
            <a:bodyPr/>
            <a:lstStyle/>
            <a:p>
              <a:endParaRPr lang="zh-CN" altLang="en-US" sz="2400"/>
            </a:p>
          </p:txBody>
        </p:sp>
      </p:grpSp>
      <p:grpSp>
        <p:nvGrpSpPr>
          <p:cNvPr id="21" name="组合 34">
            <a:extLst>
              <a:ext uri="{FF2B5EF4-FFF2-40B4-BE49-F238E27FC236}">
                <a16:creationId xmlns:a16="http://schemas.microsoft.com/office/drawing/2014/main" id="{C6D38E90-E6AE-4995-BD92-842AC6D0BA39}"/>
              </a:ext>
            </a:extLst>
          </p:cNvPr>
          <p:cNvGrpSpPr/>
          <p:nvPr/>
        </p:nvGrpSpPr>
        <p:grpSpPr bwMode="auto">
          <a:xfrm>
            <a:off x="2822846" y="3710357"/>
            <a:ext cx="355554" cy="1908546"/>
            <a:chOff x="3001144" y="2965680"/>
            <a:chExt cx="266330" cy="1431151"/>
          </a:xfrm>
          <a:solidFill>
            <a:schemeClr val="accent1"/>
          </a:solidFill>
        </p:grpSpPr>
        <p:sp>
          <p:nvSpPr>
            <p:cNvPr id="22" name="任意多边形 75">
              <a:extLst>
                <a:ext uri="{FF2B5EF4-FFF2-40B4-BE49-F238E27FC236}">
                  <a16:creationId xmlns:a16="http://schemas.microsoft.com/office/drawing/2014/main" id="{B51FF5D1-80FA-4308-A79D-1A3903DCDA1B}"/>
                </a:ext>
              </a:extLst>
            </p:cNvPr>
            <p:cNvSpPr>
              <a:spLocks noChangeArrowheads="1"/>
            </p:cNvSpPr>
            <p:nvPr/>
          </p:nvSpPr>
          <p:spPr bwMode="auto">
            <a:xfrm flipV="1">
              <a:off x="3001144" y="3942947"/>
              <a:ext cx="266330" cy="453884"/>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0070C0"/>
            </a:solidFill>
            <a:ln>
              <a:noFill/>
            </a:ln>
          </p:spPr>
          <p:txBody>
            <a:bodyPr/>
            <a:lstStyle/>
            <a:p>
              <a:pPr defTabSz="609539">
                <a:defRPr/>
              </a:pPr>
              <a:endParaRPr lang="zh-CN" altLang="zh-CN" sz="16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23" name="直接连接符 22">
              <a:extLst>
                <a:ext uri="{FF2B5EF4-FFF2-40B4-BE49-F238E27FC236}">
                  <a16:creationId xmlns:a16="http://schemas.microsoft.com/office/drawing/2014/main" id="{87E24F66-B351-4AFA-9655-312ECEEEE247}"/>
                </a:ext>
              </a:extLst>
            </p:cNvPr>
            <p:cNvCxnSpPr>
              <a:cxnSpLocks/>
              <a:stCxn id="22" idx="4"/>
            </p:cNvCxnSpPr>
            <p:nvPr/>
          </p:nvCxnSpPr>
          <p:spPr>
            <a:xfrm flipV="1">
              <a:off x="3134443" y="2965680"/>
              <a:ext cx="7792" cy="977267"/>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合 37">
            <a:extLst>
              <a:ext uri="{FF2B5EF4-FFF2-40B4-BE49-F238E27FC236}">
                <a16:creationId xmlns:a16="http://schemas.microsoft.com/office/drawing/2014/main" id="{6E9DE451-DF77-444E-9D2B-AD882A22CDE5}"/>
              </a:ext>
            </a:extLst>
          </p:cNvPr>
          <p:cNvGrpSpPr/>
          <p:nvPr/>
        </p:nvGrpSpPr>
        <p:grpSpPr bwMode="auto">
          <a:xfrm>
            <a:off x="8493821" y="3708240"/>
            <a:ext cx="355554" cy="1908545"/>
            <a:chOff x="6482070" y="3001679"/>
            <a:chExt cx="266330" cy="1431711"/>
          </a:xfrm>
          <a:solidFill>
            <a:srgbClr val="0070C0"/>
          </a:solidFill>
        </p:grpSpPr>
        <p:sp>
          <p:nvSpPr>
            <p:cNvPr id="25" name="任意多边形 78">
              <a:extLst>
                <a:ext uri="{FF2B5EF4-FFF2-40B4-BE49-F238E27FC236}">
                  <a16:creationId xmlns:a16="http://schemas.microsoft.com/office/drawing/2014/main" id="{0A636B13-CC67-40BF-AB66-55B48441047A}"/>
                </a:ext>
              </a:extLst>
            </p:cNvPr>
            <p:cNvSpPr>
              <a:spLocks noChangeArrowheads="1"/>
            </p:cNvSpPr>
            <p:nvPr/>
          </p:nvSpPr>
          <p:spPr bwMode="auto">
            <a:xfrm flipV="1">
              <a:off x="6482070" y="3980916"/>
              <a:ext cx="266330" cy="452474"/>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grpFill/>
            <a:ln>
              <a:noFill/>
            </a:ln>
          </p:spPr>
          <p:txBody>
            <a:bodyPr/>
            <a:lstStyle/>
            <a:p>
              <a:pPr defTabSz="609539">
                <a:defRPr/>
              </a:pPr>
              <a:endParaRPr lang="zh-CN" altLang="zh-CN" sz="16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26" name="直接连接符 25">
              <a:extLst>
                <a:ext uri="{FF2B5EF4-FFF2-40B4-BE49-F238E27FC236}">
                  <a16:creationId xmlns:a16="http://schemas.microsoft.com/office/drawing/2014/main" id="{A0534F67-855A-48B9-8DEB-9E0E1DE062D3}"/>
                </a:ext>
              </a:extLst>
            </p:cNvPr>
            <p:cNvCxnSpPr>
              <a:cxnSpLocks/>
              <a:stCxn id="25" idx="4"/>
            </p:cNvCxnSpPr>
            <p:nvPr/>
          </p:nvCxnSpPr>
          <p:spPr>
            <a:xfrm flipV="1">
              <a:off x="6615369" y="3001679"/>
              <a:ext cx="17302" cy="979237"/>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7" name="文本框 34">
            <a:extLst>
              <a:ext uri="{FF2B5EF4-FFF2-40B4-BE49-F238E27FC236}">
                <a16:creationId xmlns:a16="http://schemas.microsoft.com/office/drawing/2014/main" id="{361A962D-FBD4-4557-8DC4-FE76B5400ED0}"/>
              </a:ext>
            </a:extLst>
          </p:cNvPr>
          <p:cNvSpPr>
            <a:spLocks noChangeArrowheads="1"/>
          </p:cNvSpPr>
          <p:nvPr/>
        </p:nvSpPr>
        <p:spPr bwMode="auto">
          <a:xfrm>
            <a:off x="383181" y="2116950"/>
            <a:ext cx="2141788" cy="1374721"/>
          </a:xfrm>
          <a:prstGeom prst="rect">
            <a:avLst/>
          </a:prstGeom>
          <a:noFill/>
          <a:ln w="9525">
            <a:noFill/>
            <a:miter lim="800000"/>
            <a:headEnd/>
            <a:tailEnd/>
          </a:ln>
        </p:spPr>
        <p:txBody>
          <a:bodyPr lIns="91424" tIns="45713" rIns="91424" bIns="45713">
            <a:spAutoFit/>
          </a:bodyPr>
          <a:lstStyle/>
          <a:p>
            <a:pPr defTabSz="507949">
              <a:lnSpc>
                <a:spcPts val="2500"/>
              </a:lnSpc>
            </a:pPr>
            <a:r>
              <a:rPr lang="en-US" altLang="zh-CN" sz="2000" b="1" dirty="0">
                <a:solidFill>
                  <a:srgbClr val="FF0000"/>
                </a:solidFill>
                <a:latin typeface="微软雅黑" pitchFamily="34" charset="-122"/>
                <a:ea typeface="等线" pitchFamily="2" charset="-122"/>
              </a:rPr>
              <a:t>01 . </a:t>
            </a:r>
            <a:r>
              <a:rPr lang="zh-CN" altLang="en-US" sz="2000" b="1" dirty="0">
                <a:latin typeface="微软雅黑" pitchFamily="34" charset="-122"/>
                <a:ea typeface="微软雅黑" pitchFamily="34" charset="-122"/>
              </a:rPr>
              <a:t>办学定位</a:t>
            </a:r>
            <a:r>
              <a:rPr lang="zh-CN" altLang="en-US" sz="2000" dirty="0">
                <a:latin typeface="微软雅黑" pitchFamily="34" charset="-122"/>
                <a:ea typeface="微软雅黑" pitchFamily="34" charset="-122"/>
              </a:rPr>
              <a:t> </a:t>
            </a:r>
            <a:endParaRPr lang="en-US" altLang="zh-CN" sz="2000" b="1" dirty="0">
              <a:solidFill>
                <a:srgbClr val="0070C0"/>
              </a:solidFill>
              <a:latin typeface="微软雅黑" pitchFamily="34" charset="-122"/>
              <a:ea typeface="微软雅黑" pitchFamily="34" charset="-122"/>
            </a:endParaRPr>
          </a:p>
          <a:p>
            <a:pPr defTabSz="507949">
              <a:lnSpc>
                <a:spcPts val="2500"/>
              </a:lnSpc>
            </a:pPr>
            <a:r>
              <a:rPr lang="zh-CN" altLang="en-US" sz="1600" dirty="0">
                <a:latin typeface="微软雅黑" pitchFamily="34" charset="-122"/>
                <a:ea typeface="微软雅黑" pitchFamily="34" charset="-122"/>
              </a:rPr>
              <a:t>发展目标规划、专业结构、在校生规模、招生分布及趋势。 </a:t>
            </a:r>
            <a:endParaRPr lang="en-US" altLang="zh-CN" sz="1600" dirty="0">
              <a:latin typeface="微软雅黑" pitchFamily="34" charset="-122"/>
              <a:ea typeface="微软雅黑" pitchFamily="34" charset="-122"/>
            </a:endParaRPr>
          </a:p>
        </p:txBody>
      </p:sp>
      <p:sp>
        <p:nvSpPr>
          <p:cNvPr id="28" name="文本框 34">
            <a:extLst>
              <a:ext uri="{FF2B5EF4-FFF2-40B4-BE49-F238E27FC236}">
                <a16:creationId xmlns:a16="http://schemas.microsoft.com/office/drawing/2014/main" id="{59361990-4E30-4741-B813-D90231D90CEB}"/>
              </a:ext>
            </a:extLst>
          </p:cNvPr>
          <p:cNvSpPr>
            <a:spLocks noChangeArrowheads="1"/>
          </p:cNvSpPr>
          <p:nvPr/>
        </p:nvSpPr>
        <p:spPr bwMode="auto">
          <a:xfrm>
            <a:off x="662890" y="4001254"/>
            <a:ext cx="2263481" cy="1695322"/>
          </a:xfrm>
          <a:prstGeom prst="rect">
            <a:avLst/>
          </a:prstGeom>
          <a:noFill/>
          <a:ln w="9525">
            <a:noFill/>
            <a:miter lim="800000"/>
            <a:headEnd/>
            <a:tailEnd/>
          </a:ln>
        </p:spPr>
        <p:txBody>
          <a:bodyPr wrap="square" lIns="91424" tIns="45713" rIns="91424" bIns="45713">
            <a:spAutoFit/>
          </a:bodyPr>
          <a:lstStyle/>
          <a:p>
            <a:pPr defTabSz="507949">
              <a:lnSpc>
                <a:spcPts val="2500"/>
              </a:lnSpc>
            </a:pPr>
            <a:r>
              <a:rPr lang="en-US" altLang="zh-CN" sz="2000" b="1" dirty="0">
                <a:solidFill>
                  <a:srgbClr val="FF0000"/>
                </a:solidFill>
                <a:latin typeface="微软雅黑" pitchFamily="34" charset="-122"/>
                <a:ea typeface="微软雅黑" pitchFamily="34" charset="-122"/>
              </a:rPr>
              <a:t>02 . </a:t>
            </a:r>
            <a:r>
              <a:rPr lang="zh-CN" altLang="en-US" sz="2000" b="1" dirty="0">
                <a:latin typeface="微软雅黑" pitchFamily="34" charset="-122"/>
                <a:ea typeface="微软雅黑" pitchFamily="34" charset="-122"/>
              </a:rPr>
              <a:t>人才培养目标</a:t>
            </a:r>
            <a:r>
              <a:rPr lang="zh-CN" altLang="en-US" sz="2000" dirty="0">
                <a:latin typeface="微软雅黑" pitchFamily="34" charset="-122"/>
                <a:ea typeface="微软雅黑" pitchFamily="34" charset="-122"/>
              </a:rPr>
              <a:t> </a:t>
            </a:r>
            <a:endParaRPr lang="en-US" altLang="zh-CN" sz="2000" b="1" dirty="0">
              <a:solidFill>
                <a:srgbClr val="0070C0"/>
              </a:solidFill>
              <a:latin typeface="微软雅黑" pitchFamily="34" charset="-122"/>
              <a:ea typeface="微软雅黑" pitchFamily="34" charset="-122"/>
            </a:endParaRPr>
          </a:p>
          <a:p>
            <a:pPr defTabSz="507949">
              <a:lnSpc>
                <a:spcPts val="2500"/>
              </a:lnSpc>
            </a:pPr>
            <a:r>
              <a:rPr lang="zh-CN" altLang="en-US" sz="1600" dirty="0">
                <a:latin typeface="微软雅黑" pitchFamily="34" charset="-122"/>
                <a:ea typeface="微软雅黑" pitchFamily="34" charset="-122"/>
              </a:rPr>
              <a:t>辍学比例及趋势、应届毕业生双证书获取率、应届毕业生就业分布及趋势。 </a:t>
            </a:r>
            <a:endParaRPr lang="en-US" altLang="zh-CN" sz="1600" dirty="0">
              <a:latin typeface="微软雅黑" pitchFamily="34" charset="-122"/>
              <a:ea typeface="微软雅黑" pitchFamily="34" charset="-122"/>
            </a:endParaRPr>
          </a:p>
        </p:txBody>
      </p:sp>
      <p:sp>
        <p:nvSpPr>
          <p:cNvPr id="29" name="文本框 34">
            <a:extLst>
              <a:ext uri="{FF2B5EF4-FFF2-40B4-BE49-F238E27FC236}">
                <a16:creationId xmlns:a16="http://schemas.microsoft.com/office/drawing/2014/main" id="{E71ABAA5-AFC4-48DD-A433-B319A47EDE5B}"/>
              </a:ext>
            </a:extLst>
          </p:cNvPr>
          <p:cNvSpPr>
            <a:spLocks noChangeArrowheads="1"/>
          </p:cNvSpPr>
          <p:nvPr/>
        </p:nvSpPr>
        <p:spPr bwMode="auto">
          <a:xfrm>
            <a:off x="2752309" y="2116950"/>
            <a:ext cx="1996064" cy="1374721"/>
          </a:xfrm>
          <a:prstGeom prst="rect">
            <a:avLst/>
          </a:prstGeom>
          <a:noFill/>
          <a:ln w="9525">
            <a:noFill/>
            <a:miter lim="800000"/>
            <a:headEnd/>
            <a:tailEnd/>
          </a:ln>
        </p:spPr>
        <p:txBody>
          <a:bodyPr wrap="square" lIns="91424" tIns="45713" rIns="91424" bIns="45713">
            <a:spAutoFit/>
          </a:bodyPr>
          <a:lstStyle/>
          <a:p>
            <a:pPr defTabSz="507949">
              <a:lnSpc>
                <a:spcPts val="2500"/>
              </a:lnSpc>
            </a:pPr>
            <a:r>
              <a:rPr lang="en-US" altLang="zh-CN" sz="2000" b="1" dirty="0">
                <a:solidFill>
                  <a:srgbClr val="FF0000"/>
                </a:solidFill>
                <a:latin typeface="微软雅黑" pitchFamily="34" charset="-122"/>
                <a:ea typeface="等线" pitchFamily="2" charset="-122"/>
              </a:rPr>
              <a:t>  03 . </a:t>
            </a:r>
            <a:r>
              <a:rPr lang="zh-CN" altLang="en-US" sz="2000" b="1" dirty="0">
                <a:latin typeface="微软雅黑" pitchFamily="34" charset="-122"/>
                <a:ea typeface="微软雅黑" pitchFamily="34" charset="-122"/>
              </a:rPr>
              <a:t>素质教育</a:t>
            </a:r>
          </a:p>
          <a:p>
            <a:pPr defTabSz="507949">
              <a:lnSpc>
                <a:spcPts val="2500"/>
              </a:lnSpc>
            </a:pPr>
            <a:r>
              <a:rPr lang="zh-CN" altLang="en-US" sz="1600" dirty="0">
                <a:latin typeface="微软雅黑" pitchFamily="34" charset="-122"/>
                <a:ea typeface="微软雅黑" pitchFamily="34" charset="-122"/>
              </a:rPr>
              <a:t>        德育教育状况、</a:t>
            </a:r>
            <a:endParaRPr lang="en-US" altLang="zh-CN" sz="1600" dirty="0">
              <a:latin typeface="微软雅黑" pitchFamily="34" charset="-122"/>
              <a:ea typeface="微软雅黑" pitchFamily="34" charset="-122"/>
            </a:endParaRPr>
          </a:p>
          <a:p>
            <a:pPr defTabSz="507949">
              <a:lnSpc>
                <a:spcPts val="2500"/>
              </a:lnSpc>
            </a:pP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   学生违纪率和 </a:t>
            </a:r>
            <a:endParaRPr lang="en-US" altLang="zh-CN" sz="1600" dirty="0">
              <a:latin typeface="微软雅黑" pitchFamily="34" charset="-122"/>
              <a:ea typeface="微软雅黑" pitchFamily="34" charset="-122"/>
            </a:endParaRPr>
          </a:p>
          <a:p>
            <a:pPr defTabSz="507949">
              <a:lnSpc>
                <a:spcPts val="2500"/>
              </a:lnSpc>
            </a:pPr>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 素质教育成果 </a:t>
            </a:r>
            <a:endParaRPr lang="en-US" altLang="zh-CN" sz="1600" dirty="0">
              <a:latin typeface="微软雅黑" pitchFamily="34" charset="-122"/>
              <a:ea typeface="微软雅黑" pitchFamily="34" charset="-122"/>
            </a:endParaRPr>
          </a:p>
        </p:txBody>
      </p:sp>
      <p:sp>
        <p:nvSpPr>
          <p:cNvPr id="30" name="文本框 34">
            <a:extLst>
              <a:ext uri="{FF2B5EF4-FFF2-40B4-BE49-F238E27FC236}">
                <a16:creationId xmlns:a16="http://schemas.microsoft.com/office/drawing/2014/main" id="{87944C95-C449-4365-9BF6-D803D561D38E}"/>
              </a:ext>
            </a:extLst>
          </p:cNvPr>
          <p:cNvSpPr>
            <a:spLocks noChangeArrowheads="1"/>
          </p:cNvSpPr>
          <p:nvPr/>
        </p:nvSpPr>
        <p:spPr bwMode="auto">
          <a:xfrm>
            <a:off x="5371144" y="2112557"/>
            <a:ext cx="2654891" cy="1374721"/>
          </a:xfrm>
          <a:prstGeom prst="rect">
            <a:avLst/>
          </a:prstGeom>
          <a:noFill/>
          <a:ln w="9525">
            <a:noFill/>
            <a:miter lim="800000"/>
            <a:headEnd/>
            <a:tailEnd/>
          </a:ln>
        </p:spPr>
        <p:txBody>
          <a:bodyPr wrap="square" lIns="91424" tIns="45713" rIns="91424" bIns="45713">
            <a:spAutoFit/>
          </a:bodyPr>
          <a:lstStyle/>
          <a:p>
            <a:pPr defTabSz="507949">
              <a:lnSpc>
                <a:spcPts val="2500"/>
              </a:lnSpc>
            </a:pPr>
            <a:r>
              <a:rPr lang="en-US" altLang="zh-CN" sz="2000" b="1" dirty="0">
                <a:solidFill>
                  <a:srgbClr val="FF0000"/>
                </a:solidFill>
                <a:latin typeface="微软雅黑" pitchFamily="34" charset="-122"/>
                <a:ea typeface="等线" pitchFamily="2" charset="-122"/>
              </a:rPr>
              <a:t>05 . </a:t>
            </a:r>
            <a:r>
              <a:rPr lang="zh-CN" altLang="en-US" sz="2000" b="1" dirty="0">
                <a:latin typeface="微软雅黑" pitchFamily="34" charset="-122"/>
                <a:ea typeface="微软雅黑" pitchFamily="34" charset="-122"/>
              </a:rPr>
              <a:t>教师队伍建设</a:t>
            </a:r>
          </a:p>
          <a:p>
            <a:pPr defTabSz="507949">
              <a:lnSpc>
                <a:spcPts val="2500"/>
              </a:lnSpc>
            </a:pPr>
            <a:r>
              <a:rPr lang="zh-CN" altLang="en-US" sz="1600" dirty="0">
                <a:latin typeface="微软雅黑" pitchFamily="34" charset="-122"/>
                <a:ea typeface="微软雅黑" pitchFamily="34" charset="-122"/>
              </a:rPr>
              <a:t>教师队伍数量与结构、教科研成果、教师培训、双师型教师及赴企业实践情况。 </a:t>
            </a:r>
            <a:endParaRPr lang="en-US" altLang="zh-CN" sz="1600" dirty="0">
              <a:latin typeface="微软雅黑" pitchFamily="34" charset="-122"/>
              <a:ea typeface="微软雅黑" pitchFamily="34" charset="-122"/>
            </a:endParaRPr>
          </a:p>
        </p:txBody>
      </p:sp>
      <p:sp>
        <p:nvSpPr>
          <p:cNvPr id="31" name="文本框 34">
            <a:extLst>
              <a:ext uri="{FF2B5EF4-FFF2-40B4-BE49-F238E27FC236}">
                <a16:creationId xmlns:a16="http://schemas.microsoft.com/office/drawing/2014/main" id="{FCB25C71-D081-46FD-AB98-F09494829593}"/>
              </a:ext>
            </a:extLst>
          </p:cNvPr>
          <p:cNvSpPr>
            <a:spLocks noChangeArrowheads="1"/>
          </p:cNvSpPr>
          <p:nvPr/>
        </p:nvSpPr>
        <p:spPr bwMode="auto">
          <a:xfrm>
            <a:off x="8522926" y="2121125"/>
            <a:ext cx="2730146" cy="1374721"/>
          </a:xfrm>
          <a:prstGeom prst="rect">
            <a:avLst/>
          </a:prstGeom>
          <a:noFill/>
          <a:ln w="9525">
            <a:noFill/>
            <a:miter lim="800000"/>
            <a:headEnd/>
            <a:tailEnd/>
          </a:ln>
        </p:spPr>
        <p:txBody>
          <a:bodyPr wrap="square" lIns="91424" tIns="45713" rIns="91424" bIns="45713">
            <a:spAutoFit/>
          </a:bodyPr>
          <a:lstStyle/>
          <a:p>
            <a:pPr defTabSz="507949">
              <a:lnSpc>
                <a:spcPts val="2500"/>
              </a:lnSpc>
            </a:pPr>
            <a:r>
              <a:rPr lang="en-US" altLang="zh-CN" sz="2000" b="1" dirty="0">
                <a:solidFill>
                  <a:srgbClr val="FF0000"/>
                </a:solidFill>
                <a:latin typeface="微软雅黑" panose="020B0503020204020204" pitchFamily="34" charset="-122"/>
                <a:ea typeface="微软雅黑" panose="020B0503020204020204" pitchFamily="34" charset="-122"/>
              </a:rPr>
              <a:t>07 . </a:t>
            </a:r>
            <a:r>
              <a:rPr lang="zh-CN" altLang="en-US" sz="2000" b="1" dirty="0">
                <a:latin typeface="微软雅黑" panose="020B0503020204020204" pitchFamily="34" charset="-122"/>
                <a:ea typeface="微软雅黑" panose="020B0503020204020204" pitchFamily="34" charset="-122"/>
              </a:rPr>
              <a:t>校企合作状态</a:t>
            </a:r>
          </a:p>
          <a:p>
            <a:pPr defTabSz="507949">
              <a:lnSpc>
                <a:spcPts val="2500"/>
              </a:lnSpc>
            </a:pPr>
            <a:r>
              <a:rPr lang="zh-CN" altLang="en-US" sz="1600" dirty="0">
                <a:latin typeface="微软雅黑" pitchFamily="34" charset="-122"/>
                <a:ea typeface="微软雅黑" pitchFamily="34" charset="-122"/>
              </a:rPr>
              <a:t>校企合作企业、接收学生顶岗实习与就业、输送兼职教师及接收教师赴企业培训。 </a:t>
            </a:r>
            <a:endParaRPr lang="en-US" altLang="zh-CN" sz="1600" dirty="0">
              <a:latin typeface="微软雅黑" pitchFamily="34" charset="-122"/>
              <a:ea typeface="微软雅黑" pitchFamily="34" charset="-122"/>
            </a:endParaRPr>
          </a:p>
        </p:txBody>
      </p:sp>
      <p:sp>
        <p:nvSpPr>
          <p:cNvPr id="32" name="文本框 34">
            <a:extLst>
              <a:ext uri="{FF2B5EF4-FFF2-40B4-BE49-F238E27FC236}">
                <a16:creationId xmlns:a16="http://schemas.microsoft.com/office/drawing/2014/main" id="{032A8B19-20C5-4251-889C-D827CB5FF12C}"/>
              </a:ext>
            </a:extLst>
          </p:cNvPr>
          <p:cNvSpPr>
            <a:spLocks noChangeArrowheads="1"/>
          </p:cNvSpPr>
          <p:nvPr/>
        </p:nvSpPr>
        <p:spPr bwMode="auto">
          <a:xfrm>
            <a:off x="6046260" y="3948431"/>
            <a:ext cx="2454206" cy="1695322"/>
          </a:xfrm>
          <a:prstGeom prst="rect">
            <a:avLst/>
          </a:prstGeom>
          <a:noFill/>
          <a:ln w="9525">
            <a:noFill/>
            <a:miter lim="800000"/>
            <a:headEnd/>
            <a:tailEnd/>
          </a:ln>
        </p:spPr>
        <p:txBody>
          <a:bodyPr wrap="square" lIns="91424" tIns="45713" rIns="91424" bIns="45713">
            <a:spAutoFit/>
          </a:bodyPr>
          <a:lstStyle/>
          <a:p>
            <a:pPr defTabSz="507949">
              <a:lnSpc>
                <a:spcPts val="2500"/>
              </a:lnSpc>
            </a:pPr>
            <a:r>
              <a:rPr lang="en-US" altLang="zh-CN" sz="2000" b="1" dirty="0">
                <a:solidFill>
                  <a:srgbClr val="FF0000"/>
                </a:solidFill>
                <a:latin typeface="微软雅黑" panose="020B0503020204020204" pitchFamily="34" charset="-122"/>
                <a:ea typeface="微软雅黑" panose="020B0503020204020204" pitchFamily="34" charset="-122"/>
              </a:rPr>
              <a:t>06 . </a:t>
            </a:r>
            <a:r>
              <a:rPr lang="zh-CN" altLang="en-US" sz="2000" b="1" dirty="0">
                <a:latin typeface="微软雅黑" panose="020B0503020204020204" pitchFamily="34" charset="-122"/>
                <a:ea typeface="微软雅黑" panose="020B0503020204020204" pitchFamily="34" charset="-122"/>
              </a:rPr>
              <a:t>教学资源建设</a:t>
            </a:r>
          </a:p>
          <a:p>
            <a:pPr defTabSz="507949">
              <a:lnSpc>
                <a:spcPts val="2500"/>
              </a:lnSpc>
            </a:pPr>
            <a:r>
              <a:rPr lang="zh-CN" altLang="en-US" sz="1600" dirty="0">
                <a:latin typeface="微软雅黑" pitchFamily="34" charset="-122"/>
                <a:ea typeface="等线" pitchFamily="2" charset="-122"/>
              </a:rPr>
              <a:t>教学基础设施、校内外实践教学基地、日常教学经费投入比例、图书资源和专业教学资源建设。 </a:t>
            </a:r>
            <a:endParaRPr lang="zh-CN" altLang="zh-CN" sz="1600" dirty="0">
              <a:latin typeface="微软雅黑" pitchFamily="34" charset="-122"/>
              <a:ea typeface="等线" pitchFamily="2" charset="-122"/>
            </a:endParaRPr>
          </a:p>
        </p:txBody>
      </p:sp>
      <p:sp>
        <p:nvSpPr>
          <p:cNvPr id="33" name="文本框 34">
            <a:extLst>
              <a:ext uri="{FF2B5EF4-FFF2-40B4-BE49-F238E27FC236}">
                <a16:creationId xmlns:a16="http://schemas.microsoft.com/office/drawing/2014/main" id="{E87779B0-3462-4706-B5BF-F9268C91F57A}"/>
              </a:ext>
            </a:extLst>
          </p:cNvPr>
          <p:cNvSpPr>
            <a:spLocks noChangeArrowheads="1"/>
          </p:cNvSpPr>
          <p:nvPr/>
        </p:nvSpPr>
        <p:spPr bwMode="auto">
          <a:xfrm>
            <a:off x="3153883" y="3958984"/>
            <a:ext cx="2597741" cy="1695322"/>
          </a:xfrm>
          <a:prstGeom prst="rect">
            <a:avLst/>
          </a:prstGeom>
          <a:noFill/>
          <a:ln w="9525">
            <a:noFill/>
            <a:miter lim="800000"/>
          </a:ln>
        </p:spPr>
        <p:txBody>
          <a:bodyPr wrap="square" lIns="91424" tIns="45713" rIns="91424" bIns="45713">
            <a:spAutoFit/>
          </a:bodyPr>
          <a:lstStyle/>
          <a:p>
            <a:pPr defTabSz="507949">
              <a:lnSpc>
                <a:spcPts val="2500"/>
              </a:lnSpc>
              <a:defRPr/>
            </a:pPr>
            <a:r>
              <a:rPr lang="en-US" altLang="zh-CN" sz="2000" b="1" dirty="0">
                <a:solidFill>
                  <a:srgbClr val="FF0000"/>
                </a:solidFill>
                <a:effectLst>
                  <a:outerShdw blurRad="38100" dist="38100" dir="2700000" algn="tl">
                    <a:srgbClr val="C0C0C0"/>
                  </a:outerShdw>
                </a:effectLst>
                <a:latin typeface="微软雅黑" pitchFamily="34" charset="-122"/>
                <a:ea typeface="等线"/>
                <a:cs typeface="等线"/>
              </a:rPr>
              <a:t>04 . </a:t>
            </a:r>
            <a:r>
              <a:rPr lang="zh-CN" altLang="en-US" sz="2000" b="1" dirty="0">
                <a:effectLst>
                  <a:outerShdw blurRad="38100" dist="38100" dir="2700000" algn="tl">
                    <a:srgbClr val="C0C0C0"/>
                  </a:outerShdw>
                </a:effectLst>
                <a:latin typeface="微软雅黑" pitchFamily="34" charset="-122"/>
                <a:ea typeface="微软雅黑" pitchFamily="34" charset="-122"/>
              </a:rPr>
              <a:t>专业与课程建设</a:t>
            </a:r>
            <a:r>
              <a:rPr lang="zh-CN" altLang="en-US" sz="2000" dirty="0">
                <a:latin typeface="微软雅黑" pitchFamily="34" charset="-122"/>
                <a:ea typeface="微软雅黑" pitchFamily="34" charset="-122"/>
              </a:rPr>
              <a:t> </a:t>
            </a:r>
            <a:endParaRPr lang="en-US" altLang="zh-CN" sz="2000" b="1" dirty="0">
              <a:solidFill>
                <a:srgbClr val="FF0000"/>
              </a:solidFill>
              <a:effectLst>
                <a:outerShdw blurRad="38100" dist="38100" dir="2700000" algn="tl">
                  <a:srgbClr val="C0C0C0"/>
                </a:outerShdw>
              </a:effectLst>
              <a:latin typeface="微软雅黑" pitchFamily="34" charset="-122"/>
              <a:ea typeface="等线"/>
              <a:cs typeface="等线"/>
            </a:endParaRPr>
          </a:p>
          <a:p>
            <a:pPr defTabSz="507949">
              <a:lnSpc>
                <a:spcPts val="2500"/>
              </a:lnSpc>
              <a:defRPr/>
            </a:pPr>
            <a:r>
              <a:rPr lang="zh-CN" altLang="en-US" sz="1600" dirty="0">
                <a:latin typeface="微软雅黑" pitchFamily="34" charset="-122"/>
                <a:ea typeface="微软雅黑" pitchFamily="34" charset="-122"/>
              </a:rPr>
              <a:t>专业设置状况、课程建设项目、课程标准制定情况、校企合作和校本教材建设等、听课评课。 </a:t>
            </a:r>
            <a:endParaRPr lang="en-US" altLang="zh-CN" sz="1600" dirty="0">
              <a:latin typeface="微软雅黑" pitchFamily="34" charset="-122"/>
              <a:ea typeface="微软雅黑" pitchFamily="34" charset="-122"/>
            </a:endParaRPr>
          </a:p>
        </p:txBody>
      </p:sp>
      <p:sp>
        <p:nvSpPr>
          <p:cNvPr id="34" name="文本框 34">
            <a:extLst>
              <a:ext uri="{FF2B5EF4-FFF2-40B4-BE49-F238E27FC236}">
                <a16:creationId xmlns:a16="http://schemas.microsoft.com/office/drawing/2014/main" id="{B7EA5F31-ACD8-4ADD-891C-4CC16D84709B}"/>
              </a:ext>
            </a:extLst>
          </p:cNvPr>
          <p:cNvSpPr>
            <a:spLocks noChangeArrowheads="1"/>
          </p:cNvSpPr>
          <p:nvPr/>
        </p:nvSpPr>
        <p:spPr bwMode="auto">
          <a:xfrm>
            <a:off x="8823971" y="3934826"/>
            <a:ext cx="2932552" cy="1695322"/>
          </a:xfrm>
          <a:prstGeom prst="rect">
            <a:avLst/>
          </a:prstGeom>
          <a:noFill/>
          <a:ln w="9525">
            <a:noFill/>
            <a:miter lim="800000"/>
            <a:headEnd/>
            <a:tailEnd/>
          </a:ln>
        </p:spPr>
        <p:txBody>
          <a:bodyPr wrap="square" lIns="91424" tIns="45713" rIns="91424" bIns="45713">
            <a:spAutoFit/>
          </a:bodyPr>
          <a:lstStyle/>
          <a:p>
            <a:pPr defTabSz="507949">
              <a:lnSpc>
                <a:spcPts val="2500"/>
              </a:lnSpc>
            </a:pPr>
            <a:r>
              <a:rPr lang="en-US" altLang="zh-CN" sz="2000" b="1" dirty="0">
                <a:solidFill>
                  <a:srgbClr val="FF0000"/>
                </a:solidFill>
                <a:latin typeface="微软雅黑" panose="020B0503020204020204" pitchFamily="34" charset="-122"/>
                <a:ea typeface="微软雅黑" panose="020B0503020204020204" pitchFamily="34" charset="-122"/>
              </a:rPr>
              <a:t>08 . </a:t>
            </a:r>
            <a:r>
              <a:rPr lang="zh-CN" altLang="en-US" sz="2000" b="1" dirty="0">
                <a:latin typeface="微软雅黑" panose="020B0503020204020204" pitchFamily="34" charset="-122"/>
                <a:ea typeface="微软雅黑" panose="020B0503020204020204" pitchFamily="34" charset="-122"/>
              </a:rPr>
              <a:t>制度与质量监控</a:t>
            </a:r>
            <a:endParaRPr lang="en-US" altLang="zh-CN" sz="2000" b="1" dirty="0">
              <a:latin typeface="微软雅黑" panose="020B0503020204020204" pitchFamily="34" charset="-122"/>
              <a:ea typeface="微软雅黑" panose="020B0503020204020204" pitchFamily="34" charset="-122"/>
            </a:endParaRPr>
          </a:p>
          <a:p>
            <a:pPr defTabSz="507949">
              <a:lnSpc>
                <a:spcPts val="2500"/>
              </a:lnSpc>
            </a:pPr>
            <a:r>
              <a:rPr lang="zh-CN" altLang="en-US" sz="1600" dirty="0">
                <a:latin typeface="微软雅黑" pitchFamily="34" charset="-122"/>
                <a:ea typeface="等线" pitchFamily="2" charset="-122"/>
              </a:rPr>
              <a:t>学校章程、管理制度建设及执行、质量保证制度、年度自我诊改报告、年度质量报告、数据上传质量分析和评教分析。 </a:t>
            </a:r>
            <a:endParaRPr lang="zh-CN" altLang="zh-CN" sz="1600" dirty="0">
              <a:latin typeface="微软雅黑" pitchFamily="34" charset="-122"/>
              <a:ea typeface="等线" pitchFamily="2" charset="-122"/>
            </a:endParaRPr>
          </a:p>
        </p:txBody>
      </p:sp>
      <p:cxnSp>
        <p:nvCxnSpPr>
          <p:cNvPr id="35" name="直接连接符 34">
            <a:extLst>
              <a:ext uri="{FF2B5EF4-FFF2-40B4-BE49-F238E27FC236}">
                <a16:creationId xmlns:a16="http://schemas.microsoft.com/office/drawing/2014/main" id="{57A500B9-4843-44EC-9903-89F177EF29DA}"/>
              </a:ext>
            </a:extLst>
          </p:cNvPr>
          <p:cNvCxnSpPr/>
          <p:nvPr/>
        </p:nvCxnSpPr>
        <p:spPr>
          <a:xfrm>
            <a:off x="-184597" y="3697598"/>
            <a:ext cx="1275125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文本框 10">
            <a:extLst>
              <a:ext uri="{FF2B5EF4-FFF2-40B4-BE49-F238E27FC236}">
                <a16:creationId xmlns:a16="http://schemas.microsoft.com/office/drawing/2014/main" id="{CC06B45E-A3C8-4ED6-B3D1-9F5DBB579699}"/>
              </a:ext>
            </a:extLst>
          </p:cNvPr>
          <p:cNvSpPr txBox="1">
            <a:spLocks noChangeArrowheads="1"/>
          </p:cNvSpPr>
          <p:nvPr/>
        </p:nvSpPr>
        <p:spPr bwMode="auto">
          <a:xfrm>
            <a:off x="1055047" y="465994"/>
            <a:ext cx="4679949" cy="461651"/>
          </a:xfrm>
          <a:prstGeom prst="rect">
            <a:avLst/>
          </a:prstGeom>
          <a:noFill/>
          <a:ln>
            <a:noFill/>
          </a:ln>
          <a:extLst/>
        </p:spPr>
        <p:txBody>
          <a:bodyPr lIns="91428" tIns="45713" rIns="91428" bIns="45713">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、构建</a:t>
            </a:r>
            <a:r>
              <a:rPr lang="en-US" altLang="zh-CN" sz="2400" b="1" dirty="0">
                <a:latin typeface="微软雅黑" panose="020B0503020204020204" pitchFamily="34" charset="-122"/>
                <a:ea typeface="微软雅黑" panose="020B0503020204020204" pitchFamily="34" charset="-122"/>
              </a:rPr>
              <a:t>8</a:t>
            </a:r>
            <a:r>
              <a:rPr lang="zh-CN" altLang="en-US" sz="2400" b="1" dirty="0">
                <a:latin typeface="微软雅黑" panose="020B0503020204020204" pitchFamily="34" charset="-122"/>
                <a:ea typeface="微软雅黑" panose="020B0503020204020204" pitchFamily="34" charset="-122"/>
              </a:rPr>
              <a:t>字型诊改机制</a:t>
            </a:r>
          </a:p>
        </p:txBody>
      </p:sp>
      <p:sp>
        <p:nvSpPr>
          <p:cNvPr id="38" name="矩形 37">
            <a:extLst>
              <a:ext uri="{FF2B5EF4-FFF2-40B4-BE49-F238E27FC236}">
                <a16:creationId xmlns:a16="http://schemas.microsoft.com/office/drawing/2014/main" id="{C1851206-1998-47CD-BD81-C72B37B53A36}"/>
              </a:ext>
            </a:extLst>
          </p:cNvPr>
          <p:cNvSpPr/>
          <p:nvPr/>
        </p:nvSpPr>
        <p:spPr>
          <a:xfrm>
            <a:off x="695007" y="465994"/>
            <a:ext cx="288000" cy="28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矩形 38">
            <a:extLst>
              <a:ext uri="{FF2B5EF4-FFF2-40B4-BE49-F238E27FC236}">
                <a16:creationId xmlns:a16="http://schemas.microsoft.com/office/drawing/2014/main" id="{CED32B97-D4DE-447C-9A20-5DDD20587194}"/>
              </a:ext>
            </a:extLst>
          </p:cNvPr>
          <p:cNvSpPr/>
          <p:nvPr/>
        </p:nvSpPr>
        <p:spPr>
          <a:xfrm>
            <a:off x="839047" y="610034"/>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0" name="组合 12">
            <a:extLst>
              <a:ext uri="{FF2B5EF4-FFF2-40B4-BE49-F238E27FC236}">
                <a16:creationId xmlns:a16="http://schemas.microsoft.com/office/drawing/2014/main" id="{CC25B7E3-ED06-4586-ACBB-BCF8A0278B4F}"/>
              </a:ext>
            </a:extLst>
          </p:cNvPr>
          <p:cNvGrpSpPr/>
          <p:nvPr/>
        </p:nvGrpSpPr>
        <p:grpSpPr bwMode="auto">
          <a:xfrm>
            <a:off x="8120818" y="1609510"/>
            <a:ext cx="353483" cy="2083913"/>
            <a:chOff x="5618972" y="1525281"/>
            <a:chExt cx="266330" cy="1641213"/>
          </a:xfrm>
          <a:solidFill>
            <a:srgbClr val="00B0F0"/>
          </a:solidFill>
        </p:grpSpPr>
        <p:sp>
          <p:nvSpPr>
            <p:cNvPr id="41" name="任意多边形 38">
              <a:extLst>
                <a:ext uri="{FF2B5EF4-FFF2-40B4-BE49-F238E27FC236}">
                  <a16:creationId xmlns:a16="http://schemas.microsoft.com/office/drawing/2014/main" id="{42E3C2C0-50A9-482F-A69E-E325883937EF}"/>
                </a:ext>
              </a:extLst>
            </p:cNvPr>
            <p:cNvSpPr>
              <a:spLocks noChangeArrowheads="1"/>
            </p:cNvSpPr>
            <p:nvPr/>
          </p:nvSpPr>
          <p:spPr bwMode="auto">
            <a:xfrm>
              <a:off x="5618972" y="1525281"/>
              <a:ext cx="266330" cy="453515"/>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grpFill/>
            <a:ln>
              <a:noFill/>
            </a:ln>
          </p:spPr>
          <p:txBody>
            <a:bodyPr/>
            <a:lstStyle/>
            <a:p>
              <a:pPr defTabSz="609585">
                <a:defRPr/>
              </a:pPr>
              <a:endParaRPr lang="zh-CN" altLang="zh-CN" sz="16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42" name="直接连接符 41">
              <a:extLst>
                <a:ext uri="{FF2B5EF4-FFF2-40B4-BE49-F238E27FC236}">
                  <a16:creationId xmlns:a16="http://schemas.microsoft.com/office/drawing/2014/main" id="{B747E17C-81C6-4442-9E81-69AA56FC8E6B}"/>
                </a:ext>
              </a:extLst>
            </p:cNvPr>
            <p:cNvCxnSpPr>
              <a:cxnSpLocks/>
              <a:stCxn id="41" idx="4"/>
            </p:cNvCxnSpPr>
            <p:nvPr/>
          </p:nvCxnSpPr>
          <p:spPr>
            <a:xfrm>
              <a:off x="5752271" y="1978794"/>
              <a:ext cx="8637" cy="1187700"/>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4" name="矩形 43">
            <a:extLst>
              <a:ext uri="{FF2B5EF4-FFF2-40B4-BE49-F238E27FC236}">
                <a16:creationId xmlns:a16="http://schemas.microsoft.com/office/drawing/2014/main" id="{C857F265-8F96-42E5-AB32-30C761CDF19A}"/>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966801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par>
                          <p:cTn id="13" fill="hold">
                            <p:stCondLst>
                              <p:cond delay="1000"/>
                            </p:stCondLst>
                            <p:childTnLst>
                              <p:par>
                                <p:cTn id="14" presetID="2" presetClass="entr" presetSubtype="4" decel="533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ppt_x"/>
                                          </p:val>
                                        </p:tav>
                                        <p:tav tm="100000">
                                          <p:val>
                                            <p:strVal val="#ppt_x"/>
                                          </p:val>
                                        </p:tav>
                                      </p:tavLst>
                                    </p:anim>
                                    <p:anim calcmode="lin" valueType="num">
                                      <p:cBhvr additive="base">
                                        <p:cTn id="17" dur="75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1" decel="53300" fill="hold"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4" decel="53300" fill="hold" nodeType="withEffect">
                                  <p:stCondLst>
                                    <p:cond delay="5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ppt_x"/>
                                          </p:val>
                                        </p:tav>
                                        <p:tav tm="100000">
                                          <p:val>
                                            <p:strVal val="#ppt_x"/>
                                          </p:val>
                                        </p:tav>
                                      </p:tavLst>
                                    </p:anim>
                                    <p:anim calcmode="lin" valueType="num">
                                      <p:cBhvr additive="base">
                                        <p:cTn id="25" dur="75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1" decel="53300" fill="hold" nodeType="withEffect">
                                  <p:stCondLst>
                                    <p:cond delay="7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750" fill="hold"/>
                                        <p:tgtEl>
                                          <p:spTgt spid="9"/>
                                        </p:tgtEl>
                                        <p:attrNameLst>
                                          <p:attrName>ppt_x</p:attrName>
                                        </p:attrNameLst>
                                      </p:cBhvr>
                                      <p:tavLst>
                                        <p:tav tm="0">
                                          <p:val>
                                            <p:strVal val="#ppt_x"/>
                                          </p:val>
                                        </p:tav>
                                        <p:tav tm="100000">
                                          <p:val>
                                            <p:strVal val="#ppt_x"/>
                                          </p:val>
                                        </p:tav>
                                      </p:tavLst>
                                    </p:anim>
                                    <p:anim calcmode="lin" valueType="num">
                                      <p:cBhvr additive="base">
                                        <p:cTn id="29" dur="750" fill="hold"/>
                                        <p:tgtEl>
                                          <p:spTgt spid="9"/>
                                        </p:tgtEl>
                                        <p:attrNameLst>
                                          <p:attrName>ppt_y</p:attrName>
                                        </p:attrNameLst>
                                      </p:cBhvr>
                                      <p:tavLst>
                                        <p:tav tm="0">
                                          <p:val>
                                            <p:strVal val="0-#ppt_h/2"/>
                                          </p:val>
                                        </p:tav>
                                        <p:tav tm="100000">
                                          <p:val>
                                            <p:strVal val="#ppt_y"/>
                                          </p:val>
                                        </p:tav>
                                      </p:tavLst>
                                    </p:anim>
                                  </p:childTnLst>
                                </p:cTn>
                              </p:par>
                              <p:par>
                                <p:cTn id="30" presetID="2" presetClass="entr" presetSubtype="4" decel="53300" fill="hold" nodeType="withEffect">
                                  <p:stCondLst>
                                    <p:cond delay="10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750" fill="hold"/>
                                        <p:tgtEl>
                                          <p:spTgt spid="18"/>
                                        </p:tgtEl>
                                        <p:attrNameLst>
                                          <p:attrName>ppt_x</p:attrName>
                                        </p:attrNameLst>
                                      </p:cBhvr>
                                      <p:tavLst>
                                        <p:tav tm="0">
                                          <p:val>
                                            <p:strVal val="#ppt_x"/>
                                          </p:val>
                                        </p:tav>
                                        <p:tav tm="100000">
                                          <p:val>
                                            <p:strVal val="#ppt_x"/>
                                          </p:val>
                                        </p:tav>
                                      </p:tavLst>
                                    </p:anim>
                                    <p:anim calcmode="lin" valueType="num">
                                      <p:cBhvr additive="base">
                                        <p:cTn id="33" dur="75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2" presetClass="entr" presetSubtype="1" decel="5330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750" fill="hold"/>
                                        <p:tgtEl>
                                          <p:spTgt spid="40"/>
                                        </p:tgtEl>
                                        <p:attrNameLst>
                                          <p:attrName>ppt_x</p:attrName>
                                        </p:attrNameLst>
                                      </p:cBhvr>
                                      <p:tavLst>
                                        <p:tav tm="0">
                                          <p:val>
                                            <p:strVal val="#ppt_x"/>
                                          </p:val>
                                        </p:tav>
                                        <p:tav tm="100000">
                                          <p:val>
                                            <p:strVal val="#ppt_x"/>
                                          </p:val>
                                        </p:tav>
                                      </p:tavLst>
                                    </p:anim>
                                    <p:anim calcmode="lin" valueType="num">
                                      <p:cBhvr additive="base">
                                        <p:cTn id="38" dur="750" fill="hold"/>
                                        <p:tgtEl>
                                          <p:spTgt spid="40"/>
                                        </p:tgtEl>
                                        <p:attrNameLst>
                                          <p:attrName>ppt_y</p:attrName>
                                        </p:attrNameLst>
                                      </p:cBhvr>
                                      <p:tavLst>
                                        <p:tav tm="0">
                                          <p:val>
                                            <p:strVal val="0-#ppt_h/2"/>
                                          </p:val>
                                        </p:tav>
                                        <p:tav tm="100000">
                                          <p:val>
                                            <p:strVal val="#ppt_y"/>
                                          </p:val>
                                        </p:tav>
                                      </p:tavLst>
                                    </p:anim>
                                  </p:childTnLst>
                                </p:cTn>
                              </p:par>
                              <p:par>
                                <p:cTn id="39" presetID="2" presetClass="entr" presetSubtype="4" decel="5330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750" fill="hold"/>
                                        <p:tgtEl>
                                          <p:spTgt spid="24"/>
                                        </p:tgtEl>
                                        <p:attrNameLst>
                                          <p:attrName>ppt_x</p:attrName>
                                        </p:attrNameLst>
                                      </p:cBhvr>
                                      <p:tavLst>
                                        <p:tav tm="0">
                                          <p:val>
                                            <p:strVal val="#ppt_x"/>
                                          </p:val>
                                        </p:tav>
                                        <p:tav tm="100000">
                                          <p:val>
                                            <p:strVal val="#ppt_x"/>
                                          </p:val>
                                        </p:tav>
                                      </p:tavLst>
                                    </p:anim>
                                    <p:anim calcmode="lin" valueType="num">
                                      <p:cBhvr additive="base">
                                        <p:cTn id="42" dur="75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1" decel="5330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750" fill="hold"/>
                                        <p:tgtEl>
                                          <p:spTgt spid="12"/>
                                        </p:tgtEl>
                                        <p:attrNameLst>
                                          <p:attrName>ppt_x</p:attrName>
                                        </p:attrNameLst>
                                      </p:cBhvr>
                                      <p:tavLst>
                                        <p:tav tm="0">
                                          <p:val>
                                            <p:strVal val="#ppt_x"/>
                                          </p:val>
                                        </p:tav>
                                        <p:tav tm="100000">
                                          <p:val>
                                            <p:strVal val="#ppt_x"/>
                                          </p:val>
                                        </p:tav>
                                      </p:tavLst>
                                    </p:anim>
                                    <p:anim calcmode="lin" valueType="num">
                                      <p:cBhvr additive="base">
                                        <p:cTn id="46" dur="750" fill="hold"/>
                                        <p:tgtEl>
                                          <p:spTgt spid="12"/>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2" presetClass="entr" presetSubtype="1" decel="5330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750" fill="hold"/>
                                        <p:tgtEl>
                                          <p:spTgt spid="27"/>
                                        </p:tgtEl>
                                        <p:attrNameLst>
                                          <p:attrName>ppt_x</p:attrName>
                                        </p:attrNameLst>
                                      </p:cBhvr>
                                      <p:tavLst>
                                        <p:tav tm="0">
                                          <p:val>
                                            <p:strVal val="#ppt_x"/>
                                          </p:val>
                                        </p:tav>
                                        <p:tav tm="100000">
                                          <p:val>
                                            <p:strVal val="#ppt_x"/>
                                          </p:val>
                                        </p:tav>
                                      </p:tavLst>
                                    </p:anim>
                                    <p:anim calcmode="lin" valueType="num">
                                      <p:cBhvr additive="base">
                                        <p:cTn id="51" dur="750" fill="hold"/>
                                        <p:tgtEl>
                                          <p:spTgt spid="27"/>
                                        </p:tgtEl>
                                        <p:attrNameLst>
                                          <p:attrName>ppt_y</p:attrName>
                                        </p:attrNameLst>
                                      </p:cBhvr>
                                      <p:tavLst>
                                        <p:tav tm="0">
                                          <p:val>
                                            <p:strVal val="0-#ppt_h/2"/>
                                          </p:val>
                                        </p:tav>
                                        <p:tav tm="100000">
                                          <p:val>
                                            <p:strVal val="#ppt_y"/>
                                          </p:val>
                                        </p:tav>
                                      </p:tavLst>
                                    </p:anim>
                                  </p:childTnLst>
                                </p:cTn>
                              </p:par>
                              <p:par>
                                <p:cTn id="52" presetID="2" presetClass="entr" presetSubtype="4" decel="5330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750" fill="hold"/>
                                        <p:tgtEl>
                                          <p:spTgt spid="28"/>
                                        </p:tgtEl>
                                        <p:attrNameLst>
                                          <p:attrName>ppt_x</p:attrName>
                                        </p:attrNameLst>
                                      </p:cBhvr>
                                      <p:tavLst>
                                        <p:tav tm="0">
                                          <p:val>
                                            <p:strVal val="#ppt_x"/>
                                          </p:val>
                                        </p:tav>
                                        <p:tav tm="100000">
                                          <p:val>
                                            <p:strVal val="#ppt_x"/>
                                          </p:val>
                                        </p:tav>
                                      </p:tavLst>
                                    </p:anim>
                                    <p:anim calcmode="lin" valueType="num">
                                      <p:cBhvr additive="base">
                                        <p:cTn id="55" dur="750" fill="hold"/>
                                        <p:tgtEl>
                                          <p:spTgt spid="28"/>
                                        </p:tgtEl>
                                        <p:attrNameLst>
                                          <p:attrName>ppt_y</p:attrName>
                                        </p:attrNameLst>
                                      </p:cBhvr>
                                      <p:tavLst>
                                        <p:tav tm="0">
                                          <p:val>
                                            <p:strVal val="1+#ppt_h/2"/>
                                          </p:val>
                                        </p:tav>
                                        <p:tav tm="100000">
                                          <p:val>
                                            <p:strVal val="#ppt_y"/>
                                          </p:val>
                                        </p:tav>
                                      </p:tavLst>
                                    </p:anim>
                                  </p:childTnLst>
                                </p:cTn>
                              </p:par>
                              <p:par>
                                <p:cTn id="56" presetID="2" presetClass="entr" presetSubtype="1" decel="5330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750" fill="hold"/>
                                        <p:tgtEl>
                                          <p:spTgt spid="29"/>
                                        </p:tgtEl>
                                        <p:attrNameLst>
                                          <p:attrName>ppt_x</p:attrName>
                                        </p:attrNameLst>
                                      </p:cBhvr>
                                      <p:tavLst>
                                        <p:tav tm="0">
                                          <p:val>
                                            <p:strVal val="#ppt_x"/>
                                          </p:val>
                                        </p:tav>
                                        <p:tav tm="100000">
                                          <p:val>
                                            <p:strVal val="#ppt_x"/>
                                          </p:val>
                                        </p:tav>
                                      </p:tavLst>
                                    </p:anim>
                                    <p:anim calcmode="lin" valueType="num">
                                      <p:cBhvr additive="base">
                                        <p:cTn id="59" dur="750" fill="hold"/>
                                        <p:tgtEl>
                                          <p:spTgt spid="29"/>
                                        </p:tgtEl>
                                        <p:attrNameLst>
                                          <p:attrName>ppt_y</p:attrName>
                                        </p:attrNameLst>
                                      </p:cBhvr>
                                      <p:tavLst>
                                        <p:tav tm="0">
                                          <p:val>
                                            <p:strVal val="0-#ppt_h/2"/>
                                          </p:val>
                                        </p:tav>
                                        <p:tav tm="100000">
                                          <p:val>
                                            <p:strVal val="#ppt_y"/>
                                          </p:val>
                                        </p:tav>
                                      </p:tavLst>
                                    </p:anim>
                                  </p:childTnLst>
                                </p:cTn>
                              </p:par>
                              <p:par>
                                <p:cTn id="60" presetID="2" presetClass="entr" presetSubtype="4" decel="5330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750" fill="hold"/>
                                        <p:tgtEl>
                                          <p:spTgt spid="33"/>
                                        </p:tgtEl>
                                        <p:attrNameLst>
                                          <p:attrName>ppt_x</p:attrName>
                                        </p:attrNameLst>
                                      </p:cBhvr>
                                      <p:tavLst>
                                        <p:tav tm="0">
                                          <p:val>
                                            <p:strVal val="#ppt_x"/>
                                          </p:val>
                                        </p:tav>
                                        <p:tav tm="100000">
                                          <p:val>
                                            <p:strVal val="#ppt_x"/>
                                          </p:val>
                                        </p:tav>
                                      </p:tavLst>
                                    </p:anim>
                                    <p:anim calcmode="lin" valueType="num">
                                      <p:cBhvr additive="base">
                                        <p:cTn id="63" dur="75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1" decel="5330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750" fill="hold"/>
                                        <p:tgtEl>
                                          <p:spTgt spid="30"/>
                                        </p:tgtEl>
                                        <p:attrNameLst>
                                          <p:attrName>ppt_x</p:attrName>
                                        </p:attrNameLst>
                                      </p:cBhvr>
                                      <p:tavLst>
                                        <p:tav tm="0">
                                          <p:val>
                                            <p:strVal val="#ppt_x"/>
                                          </p:val>
                                        </p:tav>
                                        <p:tav tm="100000">
                                          <p:val>
                                            <p:strVal val="#ppt_x"/>
                                          </p:val>
                                        </p:tav>
                                      </p:tavLst>
                                    </p:anim>
                                    <p:anim calcmode="lin" valueType="num">
                                      <p:cBhvr additive="base">
                                        <p:cTn id="67" dur="750" fill="hold"/>
                                        <p:tgtEl>
                                          <p:spTgt spid="30"/>
                                        </p:tgtEl>
                                        <p:attrNameLst>
                                          <p:attrName>ppt_y</p:attrName>
                                        </p:attrNameLst>
                                      </p:cBhvr>
                                      <p:tavLst>
                                        <p:tav tm="0">
                                          <p:val>
                                            <p:strVal val="0-#ppt_h/2"/>
                                          </p:val>
                                        </p:tav>
                                        <p:tav tm="100000">
                                          <p:val>
                                            <p:strVal val="#ppt_y"/>
                                          </p:val>
                                        </p:tav>
                                      </p:tavLst>
                                    </p:anim>
                                  </p:childTnLst>
                                </p:cTn>
                              </p:par>
                              <p:par>
                                <p:cTn id="68" presetID="2" presetClass="entr" presetSubtype="4" decel="5330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1" decel="5330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750" fill="hold"/>
                                        <p:tgtEl>
                                          <p:spTgt spid="31"/>
                                        </p:tgtEl>
                                        <p:attrNameLst>
                                          <p:attrName>ppt_x</p:attrName>
                                        </p:attrNameLst>
                                      </p:cBhvr>
                                      <p:tavLst>
                                        <p:tav tm="0">
                                          <p:val>
                                            <p:strVal val="#ppt_x"/>
                                          </p:val>
                                        </p:tav>
                                        <p:tav tm="100000">
                                          <p:val>
                                            <p:strVal val="#ppt_x"/>
                                          </p:val>
                                        </p:tav>
                                      </p:tavLst>
                                    </p:anim>
                                    <p:anim calcmode="lin" valueType="num">
                                      <p:cBhvr additive="base">
                                        <p:cTn id="75" dur="750" fill="hold"/>
                                        <p:tgtEl>
                                          <p:spTgt spid="31"/>
                                        </p:tgtEl>
                                        <p:attrNameLst>
                                          <p:attrName>ppt_y</p:attrName>
                                        </p:attrNameLst>
                                      </p:cBhvr>
                                      <p:tavLst>
                                        <p:tav tm="0">
                                          <p:val>
                                            <p:strVal val="0-#ppt_h/2"/>
                                          </p:val>
                                        </p:tav>
                                        <p:tav tm="100000">
                                          <p:val>
                                            <p:strVal val="#ppt_y"/>
                                          </p:val>
                                        </p:tav>
                                      </p:tavLst>
                                    </p:anim>
                                  </p:childTnLst>
                                </p:cTn>
                              </p:par>
                              <p:par>
                                <p:cTn id="76" presetID="2" presetClass="entr" presetSubtype="4" decel="5330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750" fill="hold"/>
                                        <p:tgtEl>
                                          <p:spTgt spid="34"/>
                                        </p:tgtEl>
                                        <p:attrNameLst>
                                          <p:attrName>ppt_x</p:attrName>
                                        </p:attrNameLst>
                                      </p:cBhvr>
                                      <p:tavLst>
                                        <p:tav tm="0">
                                          <p:val>
                                            <p:strVal val="#ppt_x"/>
                                          </p:val>
                                        </p:tav>
                                        <p:tav tm="100000">
                                          <p:val>
                                            <p:strVal val="#ppt_x"/>
                                          </p:val>
                                        </p:tav>
                                      </p:tavLst>
                                    </p:anim>
                                    <p:anim calcmode="lin" valueType="num">
                                      <p:cBhvr additive="base">
                                        <p:cTn id="79"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31" grpId="0"/>
      <p:bldP spid="32" grpId="0"/>
      <p:bldP spid="33" grpId="0"/>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剪去对角 6">
            <a:extLst>
              <a:ext uri="{FF2B5EF4-FFF2-40B4-BE49-F238E27FC236}">
                <a16:creationId xmlns:a16="http://schemas.microsoft.com/office/drawing/2014/main" id="{E99498DA-BC9C-4115-88D5-F8DEB41A0203}"/>
              </a:ext>
            </a:extLst>
          </p:cNvPr>
          <p:cNvSpPr/>
          <p:nvPr/>
        </p:nvSpPr>
        <p:spPr>
          <a:xfrm>
            <a:off x="943276" y="725591"/>
            <a:ext cx="10459452" cy="5733930"/>
          </a:xfrm>
          <a:prstGeom prst="snip2DiagRect">
            <a:avLst/>
          </a:prstGeom>
          <a:solidFill>
            <a:schemeClr val="bg1"/>
          </a:solidFill>
          <a:ln w="28575">
            <a:solidFill>
              <a:srgbClr val="C0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a:extLst>
              <a:ext uri="{FF2B5EF4-FFF2-40B4-BE49-F238E27FC236}">
                <a16:creationId xmlns:a16="http://schemas.microsoft.com/office/drawing/2014/main" id="{ED09E91A-9A9A-43D5-B087-2A187F6BED23}"/>
              </a:ext>
            </a:extLst>
          </p:cNvPr>
          <p:cNvPicPr>
            <a:picLocks noGrp="1" noChangeAspect="1" noChangeArrowheads="1"/>
          </p:cNvPicPr>
          <p:nvPr>
            <p:ph idx="4294967295"/>
          </p:nvPr>
        </p:nvPicPr>
        <p:blipFill>
          <a:blip r:embed="rId2" cstate="print"/>
          <a:srcRect l="29885" t="21656" r="29714" b="8454"/>
          <a:stretch>
            <a:fillRect/>
          </a:stretch>
        </p:blipFill>
        <p:spPr bwMode="auto">
          <a:xfrm>
            <a:off x="2157475" y="849152"/>
            <a:ext cx="8266684" cy="548680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矩形 5">
            <a:extLst>
              <a:ext uri="{FF2B5EF4-FFF2-40B4-BE49-F238E27FC236}">
                <a16:creationId xmlns:a16="http://schemas.microsoft.com/office/drawing/2014/main" id="{7239AAD2-70BD-4412-97B4-38F9D9FEE707}"/>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
        <p:nvSpPr>
          <p:cNvPr id="2" name="标题 1">
            <a:extLst>
              <a:ext uri="{FF2B5EF4-FFF2-40B4-BE49-F238E27FC236}">
                <a16:creationId xmlns:a16="http://schemas.microsoft.com/office/drawing/2014/main" id="{CC274E46-32C8-45CC-9874-F41FEA896965}"/>
              </a:ext>
            </a:extLst>
          </p:cNvPr>
          <p:cNvSpPr>
            <a:spLocks noGrp="1"/>
          </p:cNvSpPr>
          <p:nvPr>
            <p:ph type="title" idx="4294967295"/>
          </p:nvPr>
        </p:nvSpPr>
        <p:spPr>
          <a:xfrm>
            <a:off x="1309035" y="233778"/>
            <a:ext cx="7293427" cy="615374"/>
          </a:xfrm>
          <a:prstGeom prst="rect">
            <a:avLst/>
          </a:prstGeom>
        </p:spPr>
        <p:txBody>
          <a:bodyPr>
            <a:normAutofit fontScale="90000"/>
          </a:bodyPr>
          <a:lstStyle/>
          <a:p>
            <a:r>
              <a:rPr lang="zh-CN" altLang="en-US"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注意建立预警提示（</a:t>
            </a:r>
            <a:r>
              <a:rPr lang="zh-CN" altLang="en-US" sz="2800" b="1" dirty="0">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附：河南省商务学校预警设置</a:t>
            </a:r>
            <a:r>
              <a:rPr lang="zh-CN" altLang="en-US"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038344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4">
            <a:extLst>
              <a:ext uri="{FF2B5EF4-FFF2-40B4-BE49-F238E27FC236}">
                <a16:creationId xmlns:a16="http://schemas.microsoft.com/office/drawing/2014/main" id="{3D5D4F15-1D42-476C-90F6-3B0B03A77958}"/>
              </a:ext>
            </a:extLst>
          </p:cNvPr>
          <p:cNvSpPr txBox="1"/>
          <p:nvPr/>
        </p:nvSpPr>
        <p:spPr>
          <a:xfrm>
            <a:off x="539520" y="920989"/>
            <a:ext cx="3478017" cy="523178"/>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algn="dist"/>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构建</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字形改进循环</a:t>
            </a:r>
          </a:p>
        </p:txBody>
      </p:sp>
      <p:grpSp>
        <p:nvGrpSpPr>
          <p:cNvPr id="35" name="组合 34">
            <a:extLst>
              <a:ext uri="{FF2B5EF4-FFF2-40B4-BE49-F238E27FC236}">
                <a16:creationId xmlns:a16="http://schemas.microsoft.com/office/drawing/2014/main" id="{803A6C5F-D697-4CF0-8975-FAF8CCC0E3DA}"/>
              </a:ext>
            </a:extLst>
          </p:cNvPr>
          <p:cNvGrpSpPr/>
          <p:nvPr/>
        </p:nvGrpSpPr>
        <p:grpSpPr>
          <a:xfrm>
            <a:off x="4017537" y="792389"/>
            <a:ext cx="590961" cy="548327"/>
            <a:chOff x="3359150" y="4383088"/>
            <a:chExt cx="482601" cy="419099"/>
          </a:xfrm>
          <a:solidFill>
            <a:srgbClr val="FF0000"/>
          </a:solidFill>
        </p:grpSpPr>
        <p:sp>
          <p:nvSpPr>
            <p:cNvPr id="36" name="Freeform 39">
              <a:extLst>
                <a:ext uri="{FF2B5EF4-FFF2-40B4-BE49-F238E27FC236}">
                  <a16:creationId xmlns:a16="http://schemas.microsoft.com/office/drawing/2014/main" id="{3523BCD7-5EDC-41D2-BB6D-238E1BD79D9B}"/>
                </a:ext>
              </a:extLst>
            </p:cNvPr>
            <p:cNvSpPr>
              <a:spLocks noEditPoints="1"/>
            </p:cNvSpPr>
            <p:nvPr/>
          </p:nvSpPr>
          <p:spPr bwMode="auto">
            <a:xfrm>
              <a:off x="3359150" y="4664075"/>
              <a:ext cx="449263" cy="138112"/>
            </a:xfrm>
            <a:custGeom>
              <a:avLst/>
              <a:gdLst>
                <a:gd name="T0" fmla="*/ 118 w 120"/>
                <a:gd name="T1" fmla="*/ 37 h 37"/>
                <a:gd name="T2" fmla="*/ 118 w 120"/>
                <a:gd name="T3" fmla="*/ 37 h 37"/>
                <a:gd name="T4" fmla="*/ 2 w 120"/>
                <a:gd name="T5" fmla="*/ 37 h 37"/>
                <a:gd name="T6" fmla="*/ 1 w 120"/>
                <a:gd name="T7" fmla="*/ 36 h 37"/>
                <a:gd name="T8" fmla="*/ 1 w 120"/>
                <a:gd name="T9" fmla="*/ 35 h 37"/>
                <a:gd name="T10" fmla="*/ 16 w 120"/>
                <a:gd name="T11" fmla="*/ 1 h 37"/>
                <a:gd name="T12" fmla="*/ 18 w 120"/>
                <a:gd name="T13" fmla="*/ 0 h 37"/>
                <a:gd name="T14" fmla="*/ 93 w 120"/>
                <a:gd name="T15" fmla="*/ 0 h 37"/>
                <a:gd name="T16" fmla="*/ 95 w 120"/>
                <a:gd name="T17" fmla="*/ 1 h 37"/>
                <a:gd name="T18" fmla="*/ 119 w 120"/>
                <a:gd name="T19" fmla="*/ 34 h 37"/>
                <a:gd name="T20" fmla="*/ 120 w 120"/>
                <a:gd name="T21" fmla="*/ 35 h 37"/>
                <a:gd name="T22" fmla="*/ 118 w 120"/>
                <a:gd name="T23" fmla="*/ 37 h 37"/>
                <a:gd name="T24" fmla="*/ 5 w 120"/>
                <a:gd name="T25" fmla="*/ 33 h 37"/>
                <a:gd name="T26" fmla="*/ 114 w 120"/>
                <a:gd name="T27" fmla="*/ 33 h 37"/>
                <a:gd name="T28" fmla="*/ 92 w 120"/>
                <a:gd name="T29" fmla="*/ 4 h 37"/>
                <a:gd name="T30" fmla="*/ 19 w 120"/>
                <a:gd name="T31" fmla="*/ 4 h 37"/>
                <a:gd name="T32" fmla="*/ 5 w 120"/>
                <a:gd name="T33"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37">
                  <a:moveTo>
                    <a:pt x="118" y="37"/>
                  </a:moveTo>
                  <a:cubicBezTo>
                    <a:pt x="118" y="37"/>
                    <a:pt x="118" y="37"/>
                    <a:pt x="118" y="37"/>
                  </a:cubicBezTo>
                  <a:cubicBezTo>
                    <a:pt x="2" y="37"/>
                    <a:pt x="2" y="37"/>
                    <a:pt x="2" y="37"/>
                  </a:cubicBezTo>
                  <a:cubicBezTo>
                    <a:pt x="2" y="37"/>
                    <a:pt x="1" y="37"/>
                    <a:pt x="1" y="36"/>
                  </a:cubicBezTo>
                  <a:cubicBezTo>
                    <a:pt x="0" y="36"/>
                    <a:pt x="0" y="35"/>
                    <a:pt x="1" y="35"/>
                  </a:cubicBezTo>
                  <a:cubicBezTo>
                    <a:pt x="16" y="1"/>
                    <a:pt x="16" y="1"/>
                    <a:pt x="16" y="1"/>
                  </a:cubicBezTo>
                  <a:cubicBezTo>
                    <a:pt x="16" y="1"/>
                    <a:pt x="17" y="0"/>
                    <a:pt x="18" y="0"/>
                  </a:cubicBezTo>
                  <a:cubicBezTo>
                    <a:pt x="93" y="0"/>
                    <a:pt x="93" y="0"/>
                    <a:pt x="93" y="0"/>
                  </a:cubicBezTo>
                  <a:cubicBezTo>
                    <a:pt x="94" y="0"/>
                    <a:pt x="95" y="0"/>
                    <a:pt x="95" y="1"/>
                  </a:cubicBezTo>
                  <a:cubicBezTo>
                    <a:pt x="119" y="34"/>
                    <a:pt x="119" y="34"/>
                    <a:pt x="119" y="34"/>
                  </a:cubicBezTo>
                  <a:cubicBezTo>
                    <a:pt x="119" y="34"/>
                    <a:pt x="120" y="35"/>
                    <a:pt x="120" y="35"/>
                  </a:cubicBezTo>
                  <a:cubicBezTo>
                    <a:pt x="120" y="36"/>
                    <a:pt x="119" y="37"/>
                    <a:pt x="118" y="37"/>
                  </a:cubicBezTo>
                  <a:close/>
                  <a:moveTo>
                    <a:pt x="5" y="33"/>
                  </a:moveTo>
                  <a:cubicBezTo>
                    <a:pt x="114" y="33"/>
                    <a:pt x="114" y="33"/>
                    <a:pt x="114" y="33"/>
                  </a:cubicBezTo>
                  <a:cubicBezTo>
                    <a:pt x="92" y="4"/>
                    <a:pt x="92" y="4"/>
                    <a:pt x="92" y="4"/>
                  </a:cubicBezTo>
                  <a:cubicBezTo>
                    <a:pt x="19" y="4"/>
                    <a:pt x="19" y="4"/>
                    <a:pt x="19" y="4"/>
                  </a:cubicBezTo>
                  <a:lnTo>
                    <a:pt x="5"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37" name="Freeform 40">
              <a:extLst>
                <a:ext uri="{FF2B5EF4-FFF2-40B4-BE49-F238E27FC236}">
                  <a16:creationId xmlns:a16="http://schemas.microsoft.com/office/drawing/2014/main" id="{CE960A37-3389-4C24-BCD4-C5DE39D9AEB9}"/>
                </a:ext>
              </a:extLst>
            </p:cNvPr>
            <p:cNvSpPr>
              <a:spLocks noEditPoints="1"/>
            </p:cNvSpPr>
            <p:nvPr/>
          </p:nvSpPr>
          <p:spPr bwMode="auto">
            <a:xfrm>
              <a:off x="3436938" y="4573588"/>
              <a:ext cx="90488" cy="180975"/>
            </a:xfrm>
            <a:custGeom>
              <a:avLst/>
              <a:gdLst>
                <a:gd name="T0" fmla="*/ 22 w 24"/>
                <a:gd name="T1" fmla="*/ 44 h 48"/>
                <a:gd name="T2" fmla="*/ 23 w 24"/>
                <a:gd name="T3" fmla="*/ 43 h 48"/>
                <a:gd name="T4" fmla="*/ 21 w 24"/>
                <a:gd name="T5" fmla="*/ 37 h 48"/>
                <a:gd name="T6" fmla="*/ 18 w 24"/>
                <a:gd name="T7" fmla="*/ 19 h 48"/>
                <a:gd name="T8" fmla="*/ 20 w 24"/>
                <a:gd name="T9" fmla="*/ 19 h 48"/>
                <a:gd name="T10" fmla="*/ 22 w 24"/>
                <a:gd name="T11" fmla="*/ 18 h 48"/>
                <a:gd name="T12" fmla="*/ 20 w 24"/>
                <a:gd name="T13" fmla="*/ 16 h 48"/>
                <a:gd name="T14" fmla="*/ 20 w 24"/>
                <a:gd name="T15" fmla="*/ 16 h 48"/>
                <a:gd name="T16" fmla="*/ 18 w 24"/>
                <a:gd name="T17" fmla="*/ 14 h 48"/>
                <a:gd name="T18" fmla="*/ 22 w 24"/>
                <a:gd name="T19" fmla="*/ 9 h 48"/>
                <a:gd name="T20" fmla="*/ 15 w 24"/>
                <a:gd name="T21" fmla="*/ 1 h 48"/>
                <a:gd name="T22" fmla="*/ 7 w 24"/>
                <a:gd name="T23" fmla="*/ 7 h 48"/>
                <a:gd name="T24" fmla="*/ 10 w 24"/>
                <a:gd name="T25" fmla="*/ 14 h 48"/>
                <a:gd name="T26" fmla="*/ 8 w 24"/>
                <a:gd name="T27" fmla="*/ 15 h 48"/>
                <a:gd name="T28" fmla="*/ 8 w 24"/>
                <a:gd name="T29" fmla="*/ 15 h 48"/>
                <a:gd name="T30" fmla="*/ 6 w 24"/>
                <a:gd name="T31" fmla="*/ 16 h 48"/>
                <a:gd name="T32" fmla="*/ 7 w 24"/>
                <a:gd name="T33" fmla="*/ 18 h 48"/>
                <a:gd name="T34" fmla="*/ 9 w 24"/>
                <a:gd name="T35" fmla="*/ 18 h 48"/>
                <a:gd name="T36" fmla="*/ 3 w 24"/>
                <a:gd name="T37" fmla="*/ 36 h 48"/>
                <a:gd name="T38" fmla="*/ 1 w 24"/>
                <a:gd name="T39" fmla="*/ 42 h 48"/>
                <a:gd name="T40" fmla="*/ 1 w 24"/>
                <a:gd name="T41" fmla="*/ 42 h 48"/>
                <a:gd name="T42" fmla="*/ 0 w 24"/>
                <a:gd name="T43" fmla="*/ 44 h 48"/>
                <a:gd name="T44" fmla="*/ 2 w 24"/>
                <a:gd name="T45" fmla="*/ 47 h 48"/>
                <a:gd name="T46" fmla="*/ 21 w 24"/>
                <a:gd name="T47" fmla="*/ 48 h 48"/>
                <a:gd name="T48" fmla="*/ 23 w 24"/>
                <a:gd name="T49" fmla="*/ 46 h 48"/>
                <a:gd name="T50" fmla="*/ 22 w 24"/>
                <a:gd name="T51" fmla="*/ 44 h 48"/>
                <a:gd name="T52" fmla="*/ 21 w 24"/>
                <a:gd name="T53" fmla="*/ 44 h 48"/>
                <a:gd name="T54" fmla="*/ 3 w 24"/>
                <a:gd name="T55" fmla="*/ 43 h 48"/>
                <a:gd name="T56" fmla="*/ 3 w 24"/>
                <a:gd name="T57" fmla="*/ 42 h 48"/>
                <a:gd name="T58" fmla="*/ 21 w 24"/>
                <a:gd name="T59" fmla="*/ 43 h 48"/>
                <a:gd name="T60" fmla="*/ 21 w 24"/>
                <a:gd name="T6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8">
                  <a:moveTo>
                    <a:pt x="22" y="44"/>
                  </a:moveTo>
                  <a:cubicBezTo>
                    <a:pt x="23" y="43"/>
                    <a:pt x="23" y="43"/>
                    <a:pt x="23" y="43"/>
                  </a:cubicBezTo>
                  <a:cubicBezTo>
                    <a:pt x="24" y="42"/>
                    <a:pt x="23" y="40"/>
                    <a:pt x="21" y="37"/>
                  </a:cubicBezTo>
                  <a:cubicBezTo>
                    <a:pt x="18" y="32"/>
                    <a:pt x="18" y="22"/>
                    <a:pt x="18" y="19"/>
                  </a:cubicBezTo>
                  <a:cubicBezTo>
                    <a:pt x="20" y="19"/>
                    <a:pt x="20" y="19"/>
                    <a:pt x="20" y="19"/>
                  </a:cubicBezTo>
                  <a:cubicBezTo>
                    <a:pt x="21" y="19"/>
                    <a:pt x="22" y="19"/>
                    <a:pt x="22" y="18"/>
                  </a:cubicBezTo>
                  <a:cubicBezTo>
                    <a:pt x="22" y="17"/>
                    <a:pt x="21" y="16"/>
                    <a:pt x="20" y="16"/>
                  </a:cubicBezTo>
                  <a:cubicBezTo>
                    <a:pt x="20" y="16"/>
                    <a:pt x="20" y="16"/>
                    <a:pt x="20" y="16"/>
                  </a:cubicBezTo>
                  <a:cubicBezTo>
                    <a:pt x="18" y="14"/>
                    <a:pt x="18" y="14"/>
                    <a:pt x="18" y="14"/>
                  </a:cubicBezTo>
                  <a:cubicBezTo>
                    <a:pt x="20" y="13"/>
                    <a:pt x="22" y="11"/>
                    <a:pt x="22" y="9"/>
                  </a:cubicBezTo>
                  <a:cubicBezTo>
                    <a:pt x="22" y="5"/>
                    <a:pt x="19" y="1"/>
                    <a:pt x="15" y="1"/>
                  </a:cubicBezTo>
                  <a:cubicBezTo>
                    <a:pt x="11" y="0"/>
                    <a:pt x="8" y="3"/>
                    <a:pt x="7" y="7"/>
                  </a:cubicBezTo>
                  <a:cubicBezTo>
                    <a:pt x="7" y="10"/>
                    <a:pt x="8" y="12"/>
                    <a:pt x="10" y="14"/>
                  </a:cubicBezTo>
                  <a:cubicBezTo>
                    <a:pt x="8" y="15"/>
                    <a:pt x="8" y="15"/>
                    <a:pt x="8" y="15"/>
                  </a:cubicBezTo>
                  <a:cubicBezTo>
                    <a:pt x="8" y="15"/>
                    <a:pt x="8" y="15"/>
                    <a:pt x="8" y="15"/>
                  </a:cubicBezTo>
                  <a:cubicBezTo>
                    <a:pt x="7" y="15"/>
                    <a:pt x="6" y="15"/>
                    <a:pt x="6" y="16"/>
                  </a:cubicBezTo>
                  <a:cubicBezTo>
                    <a:pt x="6" y="17"/>
                    <a:pt x="6" y="18"/>
                    <a:pt x="7" y="18"/>
                  </a:cubicBezTo>
                  <a:cubicBezTo>
                    <a:pt x="9" y="18"/>
                    <a:pt x="9" y="18"/>
                    <a:pt x="9" y="18"/>
                  </a:cubicBezTo>
                  <a:cubicBezTo>
                    <a:pt x="9" y="22"/>
                    <a:pt x="7" y="32"/>
                    <a:pt x="3" y="36"/>
                  </a:cubicBezTo>
                  <a:cubicBezTo>
                    <a:pt x="1" y="38"/>
                    <a:pt x="0" y="40"/>
                    <a:pt x="1" y="42"/>
                  </a:cubicBezTo>
                  <a:cubicBezTo>
                    <a:pt x="1" y="42"/>
                    <a:pt x="1" y="42"/>
                    <a:pt x="1" y="42"/>
                  </a:cubicBezTo>
                  <a:cubicBezTo>
                    <a:pt x="0" y="42"/>
                    <a:pt x="0" y="43"/>
                    <a:pt x="0" y="44"/>
                  </a:cubicBezTo>
                  <a:cubicBezTo>
                    <a:pt x="0" y="45"/>
                    <a:pt x="1" y="47"/>
                    <a:pt x="2" y="47"/>
                  </a:cubicBezTo>
                  <a:cubicBezTo>
                    <a:pt x="21" y="48"/>
                    <a:pt x="21" y="48"/>
                    <a:pt x="21" y="48"/>
                  </a:cubicBezTo>
                  <a:cubicBezTo>
                    <a:pt x="22" y="48"/>
                    <a:pt x="23" y="47"/>
                    <a:pt x="23" y="46"/>
                  </a:cubicBezTo>
                  <a:cubicBezTo>
                    <a:pt x="23" y="45"/>
                    <a:pt x="23" y="44"/>
                    <a:pt x="22" y="44"/>
                  </a:cubicBezTo>
                  <a:close/>
                  <a:moveTo>
                    <a:pt x="21" y="44"/>
                  </a:moveTo>
                  <a:cubicBezTo>
                    <a:pt x="3" y="43"/>
                    <a:pt x="3" y="43"/>
                    <a:pt x="3" y="43"/>
                  </a:cubicBezTo>
                  <a:cubicBezTo>
                    <a:pt x="3" y="42"/>
                    <a:pt x="3" y="42"/>
                    <a:pt x="3" y="42"/>
                  </a:cubicBezTo>
                  <a:cubicBezTo>
                    <a:pt x="21" y="43"/>
                    <a:pt x="21" y="43"/>
                    <a:pt x="21" y="43"/>
                  </a:cubicBezTo>
                  <a:lnTo>
                    <a:pt x="2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38" name="Freeform 41">
              <a:extLst>
                <a:ext uri="{FF2B5EF4-FFF2-40B4-BE49-F238E27FC236}">
                  <a16:creationId xmlns:a16="http://schemas.microsoft.com/office/drawing/2014/main" id="{A7426DAB-6A16-4862-A7C0-9655A710E771}"/>
                </a:ext>
              </a:extLst>
            </p:cNvPr>
            <p:cNvSpPr/>
            <p:nvPr/>
          </p:nvSpPr>
          <p:spPr bwMode="auto">
            <a:xfrm>
              <a:off x="3448050" y="4402138"/>
              <a:ext cx="269875" cy="228600"/>
            </a:xfrm>
            <a:custGeom>
              <a:avLst/>
              <a:gdLst>
                <a:gd name="T0" fmla="*/ 70 w 72"/>
                <a:gd name="T1" fmla="*/ 30 h 61"/>
                <a:gd name="T2" fmla="*/ 69 w 72"/>
                <a:gd name="T3" fmla="*/ 30 h 61"/>
                <a:gd name="T4" fmla="*/ 66 w 72"/>
                <a:gd name="T5" fmla="*/ 32 h 61"/>
                <a:gd name="T6" fmla="*/ 55 w 72"/>
                <a:gd name="T7" fmla="*/ 40 h 61"/>
                <a:gd name="T8" fmla="*/ 29 w 72"/>
                <a:gd name="T9" fmla="*/ 54 h 61"/>
                <a:gd name="T10" fmla="*/ 19 w 72"/>
                <a:gd name="T11" fmla="*/ 58 h 61"/>
                <a:gd name="T12" fmla="*/ 17 w 72"/>
                <a:gd name="T13" fmla="*/ 57 h 61"/>
                <a:gd name="T14" fmla="*/ 26 w 72"/>
                <a:gd name="T15" fmla="*/ 44 h 61"/>
                <a:gd name="T16" fmla="*/ 42 w 72"/>
                <a:gd name="T17" fmla="*/ 32 h 61"/>
                <a:gd name="T18" fmla="*/ 43 w 72"/>
                <a:gd name="T19" fmla="*/ 32 h 61"/>
                <a:gd name="T20" fmla="*/ 44 w 72"/>
                <a:gd name="T21" fmla="*/ 31 h 61"/>
                <a:gd name="T22" fmla="*/ 45 w 72"/>
                <a:gd name="T23" fmla="*/ 30 h 61"/>
                <a:gd name="T24" fmla="*/ 44 w 72"/>
                <a:gd name="T25" fmla="*/ 29 h 61"/>
                <a:gd name="T26" fmla="*/ 41 w 72"/>
                <a:gd name="T27" fmla="*/ 27 h 61"/>
                <a:gd name="T28" fmla="*/ 32 w 72"/>
                <a:gd name="T29" fmla="*/ 22 h 61"/>
                <a:gd name="T30" fmla="*/ 31 w 72"/>
                <a:gd name="T31" fmla="*/ 22 h 61"/>
                <a:gd name="T32" fmla="*/ 30 w 72"/>
                <a:gd name="T33" fmla="*/ 22 h 61"/>
                <a:gd name="T34" fmla="*/ 28 w 72"/>
                <a:gd name="T35" fmla="*/ 23 h 61"/>
                <a:gd name="T36" fmla="*/ 17 w 72"/>
                <a:gd name="T37" fmla="*/ 29 h 61"/>
                <a:gd name="T38" fmla="*/ 16 w 72"/>
                <a:gd name="T39" fmla="*/ 31 h 61"/>
                <a:gd name="T40" fmla="*/ 9 w 72"/>
                <a:gd name="T41" fmla="*/ 44 h 61"/>
                <a:gd name="T42" fmla="*/ 9 w 72"/>
                <a:gd name="T43" fmla="*/ 44 h 61"/>
                <a:gd name="T44" fmla="*/ 4 w 72"/>
                <a:gd name="T45" fmla="*/ 55 h 61"/>
                <a:gd name="T46" fmla="*/ 4 w 72"/>
                <a:gd name="T47" fmla="*/ 55 h 61"/>
                <a:gd name="T48" fmla="*/ 4 w 72"/>
                <a:gd name="T49" fmla="*/ 44 h 61"/>
                <a:gd name="T50" fmla="*/ 4 w 72"/>
                <a:gd name="T51" fmla="*/ 43 h 61"/>
                <a:gd name="T52" fmla="*/ 9 w 72"/>
                <a:gd name="T53" fmla="*/ 25 h 61"/>
                <a:gd name="T54" fmla="*/ 33 w 72"/>
                <a:gd name="T55" fmla="*/ 3 h 61"/>
                <a:gd name="T56" fmla="*/ 35 w 72"/>
                <a:gd name="T57" fmla="*/ 3 h 61"/>
                <a:gd name="T58" fmla="*/ 72 w 72"/>
                <a:gd name="T59" fmla="*/ 6 h 61"/>
                <a:gd name="T60" fmla="*/ 72 w 72"/>
                <a:gd name="T61" fmla="*/ 2 h 61"/>
                <a:gd name="T62" fmla="*/ 35 w 72"/>
                <a:gd name="T63" fmla="*/ 0 h 61"/>
                <a:gd name="T64" fmla="*/ 32 w 72"/>
                <a:gd name="T65" fmla="*/ 0 h 61"/>
                <a:gd name="T66" fmla="*/ 6 w 72"/>
                <a:gd name="T67" fmla="*/ 23 h 61"/>
                <a:gd name="T68" fmla="*/ 1 w 72"/>
                <a:gd name="T69" fmla="*/ 43 h 61"/>
                <a:gd name="T70" fmla="*/ 1 w 72"/>
                <a:gd name="T71" fmla="*/ 44 h 61"/>
                <a:gd name="T72" fmla="*/ 3 w 72"/>
                <a:gd name="T73" fmla="*/ 58 h 61"/>
                <a:gd name="T74" fmla="*/ 12 w 72"/>
                <a:gd name="T75" fmla="*/ 45 h 61"/>
                <a:gd name="T76" fmla="*/ 18 w 72"/>
                <a:gd name="T77" fmla="*/ 33 h 61"/>
                <a:gd name="T78" fmla="*/ 18 w 72"/>
                <a:gd name="T79" fmla="*/ 33 h 61"/>
                <a:gd name="T80" fmla="*/ 20 w 72"/>
                <a:gd name="T81" fmla="*/ 31 h 61"/>
                <a:gd name="T82" fmla="*/ 29 w 72"/>
                <a:gd name="T83" fmla="*/ 26 h 61"/>
                <a:gd name="T84" fmla="*/ 31 w 72"/>
                <a:gd name="T85" fmla="*/ 25 h 61"/>
                <a:gd name="T86" fmla="*/ 40 w 72"/>
                <a:gd name="T87" fmla="*/ 30 h 61"/>
                <a:gd name="T88" fmla="*/ 40 w 72"/>
                <a:gd name="T89" fmla="*/ 30 h 61"/>
                <a:gd name="T90" fmla="*/ 25 w 72"/>
                <a:gd name="T91" fmla="*/ 42 h 61"/>
                <a:gd name="T92" fmla="*/ 14 w 72"/>
                <a:gd name="T93" fmla="*/ 59 h 61"/>
                <a:gd name="T94" fmla="*/ 19 w 72"/>
                <a:gd name="T95" fmla="*/ 61 h 61"/>
                <a:gd name="T96" fmla="*/ 31 w 72"/>
                <a:gd name="T97" fmla="*/ 57 h 61"/>
                <a:gd name="T98" fmla="*/ 57 w 72"/>
                <a:gd name="T99" fmla="*/ 43 h 61"/>
                <a:gd name="T100" fmla="*/ 68 w 72"/>
                <a:gd name="T101" fmla="*/ 35 h 61"/>
                <a:gd name="T102" fmla="*/ 70 w 72"/>
                <a:gd name="T103" fmla="*/ 33 h 61"/>
                <a:gd name="T104" fmla="*/ 70 w 72"/>
                <a:gd name="T105"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61">
                  <a:moveTo>
                    <a:pt x="70" y="30"/>
                  </a:moveTo>
                  <a:cubicBezTo>
                    <a:pt x="70" y="30"/>
                    <a:pt x="69" y="30"/>
                    <a:pt x="69" y="30"/>
                  </a:cubicBezTo>
                  <a:cubicBezTo>
                    <a:pt x="68" y="31"/>
                    <a:pt x="67" y="31"/>
                    <a:pt x="66" y="32"/>
                  </a:cubicBezTo>
                  <a:cubicBezTo>
                    <a:pt x="63" y="35"/>
                    <a:pt x="60" y="38"/>
                    <a:pt x="55" y="40"/>
                  </a:cubicBezTo>
                  <a:cubicBezTo>
                    <a:pt x="49" y="43"/>
                    <a:pt x="36" y="50"/>
                    <a:pt x="29" y="54"/>
                  </a:cubicBezTo>
                  <a:cubicBezTo>
                    <a:pt x="26" y="56"/>
                    <a:pt x="22" y="58"/>
                    <a:pt x="19" y="58"/>
                  </a:cubicBezTo>
                  <a:cubicBezTo>
                    <a:pt x="18" y="58"/>
                    <a:pt x="17" y="58"/>
                    <a:pt x="17" y="57"/>
                  </a:cubicBezTo>
                  <a:cubicBezTo>
                    <a:pt x="15" y="54"/>
                    <a:pt x="22" y="47"/>
                    <a:pt x="26" y="44"/>
                  </a:cubicBezTo>
                  <a:cubicBezTo>
                    <a:pt x="33" y="40"/>
                    <a:pt x="39" y="35"/>
                    <a:pt x="42" y="32"/>
                  </a:cubicBezTo>
                  <a:cubicBezTo>
                    <a:pt x="43" y="32"/>
                    <a:pt x="43" y="32"/>
                    <a:pt x="43" y="32"/>
                  </a:cubicBezTo>
                  <a:cubicBezTo>
                    <a:pt x="43" y="32"/>
                    <a:pt x="44" y="31"/>
                    <a:pt x="44" y="31"/>
                  </a:cubicBezTo>
                  <a:cubicBezTo>
                    <a:pt x="45" y="30"/>
                    <a:pt x="45" y="30"/>
                    <a:pt x="45" y="30"/>
                  </a:cubicBezTo>
                  <a:cubicBezTo>
                    <a:pt x="44" y="29"/>
                    <a:pt x="44" y="29"/>
                    <a:pt x="44" y="29"/>
                  </a:cubicBezTo>
                  <a:cubicBezTo>
                    <a:pt x="43" y="28"/>
                    <a:pt x="42" y="28"/>
                    <a:pt x="41" y="27"/>
                  </a:cubicBezTo>
                  <a:cubicBezTo>
                    <a:pt x="39" y="26"/>
                    <a:pt x="35" y="24"/>
                    <a:pt x="32" y="22"/>
                  </a:cubicBezTo>
                  <a:cubicBezTo>
                    <a:pt x="31" y="22"/>
                    <a:pt x="31" y="22"/>
                    <a:pt x="31" y="22"/>
                  </a:cubicBezTo>
                  <a:cubicBezTo>
                    <a:pt x="30" y="22"/>
                    <a:pt x="30" y="22"/>
                    <a:pt x="30" y="22"/>
                  </a:cubicBezTo>
                  <a:cubicBezTo>
                    <a:pt x="30" y="22"/>
                    <a:pt x="29" y="22"/>
                    <a:pt x="28" y="23"/>
                  </a:cubicBezTo>
                  <a:cubicBezTo>
                    <a:pt x="24" y="24"/>
                    <a:pt x="20" y="26"/>
                    <a:pt x="17" y="29"/>
                  </a:cubicBezTo>
                  <a:cubicBezTo>
                    <a:pt x="17" y="30"/>
                    <a:pt x="16" y="30"/>
                    <a:pt x="16" y="31"/>
                  </a:cubicBezTo>
                  <a:cubicBezTo>
                    <a:pt x="13" y="34"/>
                    <a:pt x="11" y="38"/>
                    <a:pt x="9" y="44"/>
                  </a:cubicBezTo>
                  <a:cubicBezTo>
                    <a:pt x="9" y="44"/>
                    <a:pt x="9" y="44"/>
                    <a:pt x="9" y="44"/>
                  </a:cubicBezTo>
                  <a:cubicBezTo>
                    <a:pt x="7" y="54"/>
                    <a:pt x="5" y="55"/>
                    <a:pt x="4" y="55"/>
                  </a:cubicBezTo>
                  <a:cubicBezTo>
                    <a:pt x="4" y="55"/>
                    <a:pt x="4" y="55"/>
                    <a:pt x="4" y="55"/>
                  </a:cubicBezTo>
                  <a:cubicBezTo>
                    <a:pt x="3" y="55"/>
                    <a:pt x="3" y="53"/>
                    <a:pt x="4" y="44"/>
                  </a:cubicBezTo>
                  <a:cubicBezTo>
                    <a:pt x="4" y="44"/>
                    <a:pt x="4" y="44"/>
                    <a:pt x="4" y="43"/>
                  </a:cubicBezTo>
                  <a:cubicBezTo>
                    <a:pt x="4" y="41"/>
                    <a:pt x="8" y="27"/>
                    <a:pt x="9" y="25"/>
                  </a:cubicBezTo>
                  <a:cubicBezTo>
                    <a:pt x="10" y="22"/>
                    <a:pt x="30" y="4"/>
                    <a:pt x="33" y="3"/>
                  </a:cubicBezTo>
                  <a:cubicBezTo>
                    <a:pt x="33" y="3"/>
                    <a:pt x="34" y="3"/>
                    <a:pt x="35" y="3"/>
                  </a:cubicBezTo>
                  <a:cubicBezTo>
                    <a:pt x="41" y="3"/>
                    <a:pt x="60" y="4"/>
                    <a:pt x="72" y="6"/>
                  </a:cubicBezTo>
                  <a:cubicBezTo>
                    <a:pt x="72" y="4"/>
                    <a:pt x="72" y="3"/>
                    <a:pt x="72" y="2"/>
                  </a:cubicBezTo>
                  <a:cubicBezTo>
                    <a:pt x="60" y="1"/>
                    <a:pt x="41" y="0"/>
                    <a:pt x="35" y="0"/>
                  </a:cubicBezTo>
                  <a:cubicBezTo>
                    <a:pt x="33" y="0"/>
                    <a:pt x="32" y="0"/>
                    <a:pt x="32" y="0"/>
                  </a:cubicBezTo>
                  <a:cubicBezTo>
                    <a:pt x="29" y="1"/>
                    <a:pt x="7" y="21"/>
                    <a:pt x="6" y="23"/>
                  </a:cubicBezTo>
                  <a:cubicBezTo>
                    <a:pt x="6" y="25"/>
                    <a:pt x="1" y="40"/>
                    <a:pt x="1" y="43"/>
                  </a:cubicBezTo>
                  <a:cubicBezTo>
                    <a:pt x="1" y="44"/>
                    <a:pt x="1" y="44"/>
                    <a:pt x="1" y="44"/>
                  </a:cubicBezTo>
                  <a:cubicBezTo>
                    <a:pt x="0" y="53"/>
                    <a:pt x="0" y="58"/>
                    <a:pt x="3" y="58"/>
                  </a:cubicBezTo>
                  <a:cubicBezTo>
                    <a:pt x="8" y="59"/>
                    <a:pt x="10" y="52"/>
                    <a:pt x="12" y="45"/>
                  </a:cubicBezTo>
                  <a:cubicBezTo>
                    <a:pt x="13" y="39"/>
                    <a:pt x="16" y="36"/>
                    <a:pt x="18" y="33"/>
                  </a:cubicBezTo>
                  <a:cubicBezTo>
                    <a:pt x="18" y="33"/>
                    <a:pt x="18" y="33"/>
                    <a:pt x="18" y="33"/>
                  </a:cubicBezTo>
                  <a:cubicBezTo>
                    <a:pt x="19" y="32"/>
                    <a:pt x="19" y="32"/>
                    <a:pt x="20" y="31"/>
                  </a:cubicBezTo>
                  <a:cubicBezTo>
                    <a:pt x="22" y="28"/>
                    <a:pt x="26" y="27"/>
                    <a:pt x="29" y="26"/>
                  </a:cubicBezTo>
                  <a:cubicBezTo>
                    <a:pt x="30" y="25"/>
                    <a:pt x="30" y="25"/>
                    <a:pt x="31" y="25"/>
                  </a:cubicBezTo>
                  <a:cubicBezTo>
                    <a:pt x="34" y="27"/>
                    <a:pt x="38" y="29"/>
                    <a:pt x="40" y="30"/>
                  </a:cubicBezTo>
                  <a:cubicBezTo>
                    <a:pt x="40" y="30"/>
                    <a:pt x="40" y="30"/>
                    <a:pt x="40" y="30"/>
                  </a:cubicBezTo>
                  <a:cubicBezTo>
                    <a:pt x="37" y="33"/>
                    <a:pt x="32" y="38"/>
                    <a:pt x="25" y="42"/>
                  </a:cubicBezTo>
                  <a:cubicBezTo>
                    <a:pt x="23" y="43"/>
                    <a:pt x="10" y="51"/>
                    <a:pt x="14" y="59"/>
                  </a:cubicBezTo>
                  <a:cubicBezTo>
                    <a:pt x="15" y="60"/>
                    <a:pt x="16" y="61"/>
                    <a:pt x="19" y="61"/>
                  </a:cubicBezTo>
                  <a:cubicBezTo>
                    <a:pt x="22" y="61"/>
                    <a:pt x="28" y="59"/>
                    <a:pt x="31" y="57"/>
                  </a:cubicBezTo>
                  <a:cubicBezTo>
                    <a:pt x="37" y="53"/>
                    <a:pt x="50" y="46"/>
                    <a:pt x="57" y="43"/>
                  </a:cubicBezTo>
                  <a:cubicBezTo>
                    <a:pt x="62" y="40"/>
                    <a:pt x="65" y="37"/>
                    <a:pt x="68" y="35"/>
                  </a:cubicBezTo>
                  <a:cubicBezTo>
                    <a:pt x="69" y="34"/>
                    <a:pt x="70" y="33"/>
                    <a:pt x="70" y="33"/>
                  </a:cubicBezTo>
                  <a:cubicBezTo>
                    <a:pt x="70" y="32"/>
                    <a:pt x="70" y="31"/>
                    <a:pt x="7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39" name="Freeform 42">
              <a:extLst>
                <a:ext uri="{FF2B5EF4-FFF2-40B4-BE49-F238E27FC236}">
                  <a16:creationId xmlns:a16="http://schemas.microsoft.com/office/drawing/2014/main" id="{8D568700-68DE-439A-865E-FFDA5952F91D}"/>
                </a:ext>
              </a:extLst>
            </p:cNvPr>
            <p:cNvSpPr/>
            <p:nvPr/>
          </p:nvSpPr>
          <p:spPr bwMode="auto">
            <a:xfrm>
              <a:off x="3756025" y="4413250"/>
              <a:ext cx="49213" cy="127000"/>
            </a:xfrm>
            <a:custGeom>
              <a:avLst/>
              <a:gdLst>
                <a:gd name="T0" fmla="*/ 11 w 13"/>
                <a:gd name="T1" fmla="*/ 1 h 34"/>
                <a:gd name="T2" fmla="*/ 8 w 13"/>
                <a:gd name="T3" fmla="*/ 1 h 34"/>
                <a:gd name="T4" fmla="*/ 2 w 13"/>
                <a:gd name="T5" fmla="*/ 1 h 34"/>
                <a:gd name="T6" fmla="*/ 0 w 13"/>
                <a:gd name="T7" fmla="*/ 0 h 34"/>
                <a:gd name="T8" fmla="*/ 0 w 13"/>
                <a:gd name="T9" fmla="*/ 4 h 34"/>
                <a:gd name="T10" fmla="*/ 2 w 13"/>
                <a:gd name="T11" fmla="*/ 4 h 34"/>
                <a:gd name="T12" fmla="*/ 8 w 13"/>
                <a:gd name="T13" fmla="*/ 4 h 34"/>
                <a:gd name="T14" fmla="*/ 10 w 13"/>
                <a:gd name="T15" fmla="*/ 4 h 34"/>
                <a:gd name="T16" fmla="*/ 10 w 13"/>
                <a:gd name="T17" fmla="*/ 30 h 34"/>
                <a:gd name="T18" fmla="*/ 2 w 13"/>
                <a:gd name="T19" fmla="*/ 29 h 34"/>
                <a:gd name="T20" fmla="*/ 2 w 13"/>
                <a:gd name="T21" fmla="*/ 32 h 34"/>
                <a:gd name="T22" fmla="*/ 11 w 13"/>
                <a:gd name="T23" fmla="*/ 34 h 34"/>
                <a:gd name="T24" fmla="*/ 13 w 13"/>
                <a:gd name="T25" fmla="*/ 34 h 34"/>
                <a:gd name="T26" fmla="*/ 13 w 13"/>
                <a:gd name="T27" fmla="*/ 1 h 34"/>
                <a:gd name="T28" fmla="*/ 11 w 13"/>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34">
                  <a:moveTo>
                    <a:pt x="11" y="1"/>
                  </a:moveTo>
                  <a:cubicBezTo>
                    <a:pt x="10" y="1"/>
                    <a:pt x="9" y="1"/>
                    <a:pt x="8" y="1"/>
                  </a:cubicBezTo>
                  <a:cubicBezTo>
                    <a:pt x="6" y="1"/>
                    <a:pt x="4" y="1"/>
                    <a:pt x="2" y="1"/>
                  </a:cubicBezTo>
                  <a:cubicBezTo>
                    <a:pt x="2" y="1"/>
                    <a:pt x="1" y="1"/>
                    <a:pt x="0" y="0"/>
                  </a:cubicBezTo>
                  <a:cubicBezTo>
                    <a:pt x="0" y="4"/>
                    <a:pt x="0" y="4"/>
                    <a:pt x="0" y="4"/>
                  </a:cubicBezTo>
                  <a:cubicBezTo>
                    <a:pt x="1" y="4"/>
                    <a:pt x="2" y="4"/>
                    <a:pt x="2" y="4"/>
                  </a:cubicBezTo>
                  <a:cubicBezTo>
                    <a:pt x="3" y="4"/>
                    <a:pt x="5" y="4"/>
                    <a:pt x="8" y="4"/>
                  </a:cubicBezTo>
                  <a:cubicBezTo>
                    <a:pt x="9" y="4"/>
                    <a:pt x="9" y="4"/>
                    <a:pt x="10" y="4"/>
                  </a:cubicBezTo>
                  <a:cubicBezTo>
                    <a:pt x="10" y="30"/>
                    <a:pt x="10" y="30"/>
                    <a:pt x="10" y="30"/>
                  </a:cubicBezTo>
                  <a:cubicBezTo>
                    <a:pt x="7" y="30"/>
                    <a:pt x="5" y="29"/>
                    <a:pt x="2" y="29"/>
                  </a:cubicBezTo>
                  <a:cubicBezTo>
                    <a:pt x="2" y="32"/>
                    <a:pt x="2" y="32"/>
                    <a:pt x="2" y="32"/>
                  </a:cubicBezTo>
                  <a:cubicBezTo>
                    <a:pt x="5" y="33"/>
                    <a:pt x="8" y="33"/>
                    <a:pt x="11" y="34"/>
                  </a:cubicBezTo>
                  <a:cubicBezTo>
                    <a:pt x="13" y="34"/>
                    <a:pt x="13" y="34"/>
                    <a:pt x="13" y="34"/>
                  </a:cubicBezTo>
                  <a:cubicBezTo>
                    <a:pt x="13" y="1"/>
                    <a:pt x="13" y="1"/>
                    <a:pt x="13"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40" name="Freeform 43">
              <a:extLst>
                <a:ext uri="{FF2B5EF4-FFF2-40B4-BE49-F238E27FC236}">
                  <a16:creationId xmlns:a16="http://schemas.microsoft.com/office/drawing/2014/main" id="{10B66037-3FBB-43A1-A1B6-6A5C0C04F87B}"/>
                </a:ext>
              </a:extLst>
            </p:cNvPr>
            <p:cNvSpPr>
              <a:spLocks noEditPoints="1"/>
            </p:cNvSpPr>
            <p:nvPr/>
          </p:nvSpPr>
          <p:spPr bwMode="auto">
            <a:xfrm>
              <a:off x="3703638" y="4383088"/>
              <a:ext cx="138113" cy="195262"/>
            </a:xfrm>
            <a:custGeom>
              <a:avLst/>
              <a:gdLst>
                <a:gd name="T0" fmla="*/ 37 w 37"/>
                <a:gd name="T1" fmla="*/ 2 h 52"/>
                <a:gd name="T2" fmla="*/ 13 w 37"/>
                <a:gd name="T3" fmla="*/ 0 h 52"/>
                <a:gd name="T4" fmla="*/ 10 w 37"/>
                <a:gd name="T5" fmla="*/ 2 h 52"/>
                <a:gd name="T6" fmla="*/ 7 w 37"/>
                <a:gd name="T7" fmla="*/ 2 h 52"/>
                <a:gd name="T8" fmla="*/ 2 w 37"/>
                <a:gd name="T9" fmla="*/ 6 h 52"/>
                <a:gd name="T10" fmla="*/ 0 w 37"/>
                <a:gd name="T11" fmla="*/ 44 h 52"/>
                <a:gd name="T12" fmla="*/ 4 w 37"/>
                <a:gd name="T13" fmla="*/ 49 h 52"/>
                <a:gd name="T14" fmla="*/ 7 w 37"/>
                <a:gd name="T15" fmla="*/ 49 h 52"/>
                <a:gd name="T16" fmla="*/ 9 w 37"/>
                <a:gd name="T17" fmla="*/ 50 h 52"/>
                <a:gd name="T18" fmla="*/ 34 w 37"/>
                <a:gd name="T19" fmla="*/ 52 h 52"/>
                <a:gd name="T20" fmla="*/ 37 w 37"/>
                <a:gd name="T21" fmla="*/ 2 h 52"/>
                <a:gd name="T22" fmla="*/ 7 w 37"/>
                <a:gd name="T23" fmla="*/ 46 h 52"/>
                <a:gd name="T24" fmla="*/ 4 w 37"/>
                <a:gd name="T25" fmla="*/ 46 h 52"/>
                <a:gd name="T26" fmla="*/ 3 w 37"/>
                <a:gd name="T27" fmla="*/ 44 h 52"/>
                <a:gd name="T28" fmla="*/ 6 w 37"/>
                <a:gd name="T29" fmla="*/ 6 h 52"/>
                <a:gd name="T30" fmla="*/ 7 w 37"/>
                <a:gd name="T31" fmla="*/ 4 h 52"/>
                <a:gd name="T32" fmla="*/ 10 w 37"/>
                <a:gd name="T33" fmla="*/ 4 h 52"/>
                <a:gd name="T34" fmla="*/ 7 w 37"/>
                <a:gd name="T3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52">
                  <a:moveTo>
                    <a:pt x="37" y="2"/>
                  </a:moveTo>
                  <a:cubicBezTo>
                    <a:pt x="13" y="0"/>
                    <a:pt x="13" y="0"/>
                    <a:pt x="13" y="0"/>
                  </a:cubicBezTo>
                  <a:cubicBezTo>
                    <a:pt x="12" y="0"/>
                    <a:pt x="11" y="1"/>
                    <a:pt x="10" y="2"/>
                  </a:cubicBezTo>
                  <a:cubicBezTo>
                    <a:pt x="7" y="2"/>
                    <a:pt x="7" y="2"/>
                    <a:pt x="7" y="2"/>
                  </a:cubicBezTo>
                  <a:cubicBezTo>
                    <a:pt x="4" y="1"/>
                    <a:pt x="2" y="3"/>
                    <a:pt x="2" y="6"/>
                  </a:cubicBezTo>
                  <a:cubicBezTo>
                    <a:pt x="0" y="44"/>
                    <a:pt x="0" y="44"/>
                    <a:pt x="0" y="44"/>
                  </a:cubicBezTo>
                  <a:cubicBezTo>
                    <a:pt x="0" y="47"/>
                    <a:pt x="1" y="48"/>
                    <a:pt x="4" y="49"/>
                  </a:cubicBezTo>
                  <a:cubicBezTo>
                    <a:pt x="7" y="49"/>
                    <a:pt x="7" y="49"/>
                    <a:pt x="7" y="49"/>
                  </a:cubicBezTo>
                  <a:cubicBezTo>
                    <a:pt x="8" y="50"/>
                    <a:pt x="9" y="50"/>
                    <a:pt x="9" y="50"/>
                  </a:cubicBezTo>
                  <a:cubicBezTo>
                    <a:pt x="34" y="52"/>
                    <a:pt x="34" y="52"/>
                    <a:pt x="34" y="52"/>
                  </a:cubicBezTo>
                  <a:lnTo>
                    <a:pt x="37" y="2"/>
                  </a:lnTo>
                  <a:close/>
                  <a:moveTo>
                    <a:pt x="7" y="46"/>
                  </a:moveTo>
                  <a:cubicBezTo>
                    <a:pt x="4" y="46"/>
                    <a:pt x="4" y="46"/>
                    <a:pt x="4" y="46"/>
                  </a:cubicBezTo>
                  <a:cubicBezTo>
                    <a:pt x="4" y="46"/>
                    <a:pt x="3" y="45"/>
                    <a:pt x="3" y="44"/>
                  </a:cubicBezTo>
                  <a:cubicBezTo>
                    <a:pt x="6" y="6"/>
                    <a:pt x="6" y="6"/>
                    <a:pt x="6" y="6"/>
                  </a:cubicBezTo>
                  <a:cubicBezTo>
                    <a:pt x="6" y="5"/>
                    <a:pt x="6" y="4"/>
                    <a:pt x="7" y="4"/>
                  </a:cubicBezTo>
                  <a:cubicBezTo>
                    <a:pt x="10" y="4"/>
                    <a:pt x="10" y="4"/>
                    <a:pt x="10" y="4"/>
                  </a:cubicBezTo>
                  <a:lnTo>
                    <a:pt x="7"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grpSp>
      <p:sp>
        <p:nvSpPr>
          <p:cNvPr id="66" name="矩形 65">
            <a:extLst>
              <a:ext uri="{FF2B5EF4-FFF2-40B4-BE49-F238E27FC236}">
                <a16:creationId xmlns:a16="http://schemas.microsoft.com/office/drawing/2014/main" id="{2E4DE871-D73A-47F4-BEDE-C02C115C1550}"/>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
        <p:nvSpPr>
          <p:cNvPr id="73" name="AutoShape 10">
            <a:extLst>
              <a:ext uri="{FF2B5EF4-FFF2-40B4-BE49-F238E27FC236}">
                <a16:creationId xmlns:a16="http://schemas.microsoft.com/office/drawing/2014/main" id="{DC81418A-9D57-4D46-817D-F0C625E2868F}"/>
              </a:ext>
            </a:extLst>
          </p:cNvPr>
          <p:cNvSpPr>
            <a:spLocks noChangeArrowheads="1"/>
          </p:cNvSpPr>
          <p:nvPr/>
        </p:nvSpPr>
        <p:spPr bwMode="auto">
          <a:xfrm>
            <a:off x="658721" y="2170863"/>
            <a:ext cx="1516812" cy="407991"/>
          </a:xfrm>
          <a:prstGeom prst="homePlate">
            <a:avLst>
              <a:gd name="adj" fmla="val 30492"/>
            </a:avLst>
          </a:prstGeom>
          <a:solidFill>
            <a:srgbClr val="FF0000"/>
          </a:solidFill>
          <a:ln>
            <a:noFill/>
          </a:ln>
        </p:spPr>
        <p:txBody>
          <a:bodyPr wrap="none" lIns="86349" tIns="43175" rIns="86349" bIns="43175" anchor="ctr"/>
          <a:lstStyle/>
          <a:p>
            <a:pPr algn="ctr" defTabSz="914034">
              <a:defRPr/>
            </a:pPr>
            <a:r>
              <a:rPr lang="zh-CN" altLang="en-US" sz="2299" b="1" kern="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学校层面</a:t>
            </a:r>
            <a:endParaRPr lang="en-US" altLang="zh-CN" sz="2299" b="1" kern="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椭圆 3">
            <a:extLst>
              <a:ext uri="{FF2B5EF4-FFF2-40B4-BE49-F238E27FC236}">
                <a16:creationId xmlns:a16="http://schemas.microsoft.com/office/drawing/2014/main" id="{EE7CB68C-B8E0-4320-A989-DCA1C989BC3E}"/>
              </a:ext>
            </a:extLst>
          </p:cNvPr>
          <p:cNvSpPr>
            <a:spLocks noChangeArrowheads="1"/>
          </p:cNvSpPr>
          <p:nvPr/>
        </p:nvSpPr>
        <p:spPr bwMode="auto">
          <a:xfrm>
            <a:off x="8253865" y="3176060"/>
            <a:ext cx="2386439" cy="2387126"/>
          </a:xfrm>
          <a:prstGeom prst="ellipse">
            <a:avLst/>
          </a:prstGeom>
          <a:solidFill>
            <a:srgbClr val="FF0000"/>
          </a:solidFill>
          <a:ln>
            <a:noFill/>
          </a:ln>
        </p:spPr>
        <p:txBody>
          <a:bodyPr lIns="68516" tIns="34259" rIns="68516" bIns="34259" anchor="ctr"/>
          <a:lstStyle/>
          <a:p>
            <a:pPr algn="ctr">
              <a:buFontTx/>
              <a:buNone/>
            </a:pPr>
            <a:endParaRPr lang="zh-CN" altLang="zh-CN" sz="1399">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椭圆 4">
            <a:extLst>
              <a:ext uri="{FF2B5EF4-FFF2-40B4-BE49-F238E27FC236}">
                <a16:creationId xmlns:a16="http://schemas.microsoft.com/office/drawing/2014/main" id="{EB2FF605-C8D1-4594-89E2-FEDBB246F026}"/>
              </a:ext>
            </a:extLst>
          </p:cNvPr>
          <p:cNvSpPr>
            <a:spLocks noChangeArrowheads="1"/>
          </p:cNvSpPr>
          <p:nvPr/>
        </p:nvSpPr>
        <p:spPr bwMode="auto">
          <a:xfrm>
            <a:off x="8015810" y="2944275"/>
            <a:ext cx="2862552" cy="2863376"/>
          </a:xfrm>
          <a:prstGeom prst="ellipse">
            <a:avLst/>
          </a:prstGeom>
          <a:noFill/>
          <a:ln w="25400" cap="flat" cmpd="sng">
            <a:solidFill>
              <a:srgbClr val="00B050"/>
            </a:solidFill>
            <a:bevel/>
          </a:ln>
          <a:extLst>
            <a:ext uri="{909E8E84-426E-40DD-AFC4-6F175D3DCCD1}">
              <a14:hiddenFill xmlns:a14="http://schemas.microsoft.com/office/drawing/2010/main">
                <a:solidFill>
                  <a:srgbClr val="FFFFFF"/>
                </a:solidFill>
              </a14:hiddenFill>
            </a:ext>
          </a:extLst>
        </p:spPr>
        <p:txBody>
          <a:bodyPr lIns="68516" tIns="34259" rIns="68516" bIns="34259" anchor="ctr"/>
          <a:lstStyle/>
          <a:p>
            <a:pPr algn="ctr">
              <a:buFontTx/>
              <a:buNone/>
            </a:pPr>
            <a:endParaRPr lang="zh-CN" altLang="zh-CN" sz="1399">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椭圆 5">
            <a:extLst>
              <a:ext uri="{FF2B5EF4-FFF2-40B4-BE49-F238E27FC236}">
                <a16:creationId xmlns:a16="http://schemas.microsoft.com/office/drawing/2014/main" id="{56AC4FDB-B742-498A-892C-9D41A2270250}"/>
              </a:ext>
            </a:extLst>
          </p:cNvPr>
          <p:cNvSpPr>
            <a:spLocks noChangeArrowheads="1"/>
          </p:cNvSpPr>
          <p:nvPr/>
        </p:nvSpPr>
        <p:spPr bwMode="auto">
          <a:xfrm>
            <a:off x="7815960" y="2742897"/>
            <a:ext cx="3262252" cy="3263190"/>
          </a:xfrm>
          <a:prstGeom prst="ellipse">
            <a:avLst/>
          </a:prstGeom>
          <a:noFill/>
          <a:ln w="25400" cap="flat" cmpd="sng">
            <a:solidFill>
              <a:srgbClr val="0070C0"/>
            </a:solidFill>
            <a:bevel/>
          </a:ln>
          <a:extLst>
            <a:ext uri="{909E8E84-426E-40DD-AFC4-6F175D3DCCD1}">
              <a14:hiddenFill xmlns:a14="http://schemas.microsoft.com/office/drawing/2010/main">
                <a:solidFill>
                  <a:srgbClr val="FFFFFF"/>
                </a:solidFill>
              </a14:hiddenFill>
            </a:ext>
          </a:extLst>
        </p:spPr>
        <p:txBody>
          <a:bodyPr lIns="68516" tIns="34259" rIns="68516" bIns="34259" anchor="ctr"/>
          <a:lstStyle/>
          <a:p>
            <a:pPr algn="ctr">
              <a:buFontTx/>
              <a:buNone/>
            </a:pPr>
            <a:endParaRPr lang="zh-CN" altLang="zh-CN" sz="1399">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88">
            <a:extLst>
              <a:ext uri="{FF2B5EF4-FFF2-40B4-BE49-F238E27FC236}">
                <a16:creationId xmlns:a16="http://schemas.microsoft.com/office/drawing/2014/main" id="{26941305-D5DC-4DF7-B7D8-C59300970032}"/>
              </a:ext>
            </a:extLst>
          </p:cNvPr>
          <p:cNvSpPr txBox="1"/>
          <p:nvPr/>
        </p:nvSpPr>
        <p:spPr>
          <a:xfrm>
            <a:off x="7815960" y="3782263"/>
            <a:ext cx="3211407" cy="869091"/>
          </a:xfrm>
          <a:prstGeom prst="rect">
            <a:avLst/>
          </a:prstGeom>
          <a:noFill/>
        </p:spPr>
        <p:txBody>
          <a:bodyPr wrap="square" lIns="68516" tIns="34259" rIns="68516" bIns="34259" rtlCol="0">
            <a:spAutoFit/>
          </a:bodyPr>
          <a:lstStyle/>
          <a:p>
            <a:pPr algn="ctr">
              <a:buFontTx/>
              <a:buNone/>
            </a:pPr>
            <a:r>
              <a:rPr lang="zh-CN" altLang="en-US" sz="26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全过程的</a:t>
            </a:r>
            <a:endParaRPr lang="en-US" altLang="zh-CN" sz="26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buFontTx/>
              <a:buNone/>
            </a:pPr>
            <a:r>
              <a:rPr lang="zh-CN" altLang="en-US" sz="26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工作改进螺旋</a:t>
            </a:r>
          </a:p>
        </p:txBody>
      </p:sp>
      <p:grpSp>
        <p:nvGrpSpPr>
          <p:cNvPr id="46" name="组合 45">
            <a:extLst>
              <a:ext uri="{FF2B5EF4-FFF2-40B4-BE49-F238E27FC236}">
                <a16:creationId xmlns:a16="http://schemas.microsoft.com/office/drawing/2014/main" id="{CDC62DF6-6E61-453A-BAEC-D1527C002551}"/>
              </a:ext>
            </a:extLst>
          </p:cNvPr>
          <p:cNvGrpSpPr/>
          <p:nvPr/>
        </p:nvGrpSpPr>
        <p:grpSpPr>
          <a:xfrm>
            <a:off x="7231255" y="1997767"/>
            <a:ext cx="4457820" cy="3788469"/>
            <a:chOff x="1029306" y="1437648"/>
            <a:chExt cx="4815838" cy="4091566"/>
          </a:xfrm>
        </p:grpSpPr>
        <p:sp>
          <p:nvSpPr>
            <p:cNvPr id="48" name="椭圆 7">
              <a:extLst>
                <a:ext uri="{FF2B5EF4-FFF2-40B4-BE49-F238E27FC236}">
                  <a16:creationId xmlns:a16="http://schemas.microsoft.com/office/drawing/2014/main" id="{0A5F1433-5D4D-4008-A906-1DE207A443C9}"/>
                </a:ext>
              </a:extLst>
            </p:cNvPr>
            <p:cNvSpPr>
              <a:spLocks noChangeArrowheads="1"/>
            </p:cNvSpPr>
            <p:nvPr/>
          </p:nvSpPr>
          <p:spPr bwMode="auto">
            <a:xfrm>
              <a:off x="2737296" y="1437648"/>
              <a:ext cx="1373188" cy="1373188"/>
            </a:xfrm>
            <a:prstGeom prst="ellipse">
              <a:avLst/>
            </a:prstGeom>
            <a:solidFill>
              <a:srgbClr val="92D05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Tx/>
                <a:buNone/>
              </a:pPr>
              <a:endParaRPr lang="zh-CN" altLang="zh-CN" sz="1399">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椭圆 8">
              <a:extLst>
                <a:ext uri="{FF2B5EF4-FFF2-40B4-BE49-F238E27FC236}">
                  <a16:creationId xmlns:a16="http://schemas.microsoft.com/office/drawing/2014/main" id="{C0208FFE-6B66-43E6-B6D3-CD699E939AC6}"/>
                </a:ext>
              </a:extLst>
            </p:cNvPr>
            <p:cNvSpPr>
              <a:spLocks noChangeArrowheads="1"/>
            </p:cNvSpPr>
            <p:nvPr/>
          </p:nvSpPr>
          <p:spPr bwMode="auto">
            <a:xfrm>
              <a:off x="4470369" y="4113569"/>
              <a:ext cx="1374775" cy="1373188"/>
            </a:xfrm>
            <a:prstGeom prst="ellipse">
              <a:avLst/>
            </a:prstGeom>
            <a:solidFill>
              <a:srgbClr val="00B0F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Tx/>
                <a:buNone/>
              </a:pPr>
              <a:endParaRPr lang="zh-CN" altLang="zh-CN" sz="1399">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椭圆 9">
              <a:extLst>
                <a:ext uri="{FF2B5EF4-FFF2-40B4-BE49-F238E27FC236}">
                  <a16:creationId xmlns:a16="http://schemas.microsoft.com/office/drawing/2014/main" id="{C312C970-7563-444B-8BFD-2385391BB13F}"/>
                </a:ext>
              </a:extLst>
            </p:cNvPr>
            <p:cNvSpPr>
              <a:spLocks noChangeArrowheads="1"/>
            </p:cNvSpPr>
            <p:nvPr/>
          </p:nvSpPr>
          <p:spPr bwMode="auto">
            <a:xfrm>
              <a:off x="1029306" y="4156025"/>
              <a:ext cx="1373188" cy="1373189"/>
            </a:xfrm>
            <a:prstGeom prst="ellipse">
              <a:avLst/>
            </a:prstGeom>
            <a:solidFill>
              <a:srgbClr val="FF99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Tx/>
                <a:buNone/>
              </a:pPr>
              <a:endParaRPr lang="zh-CN" altLang="zh-CN" sz="1399">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矩形 66">
              <a:extLst>
                <a:ext uri="{FF2B5EF4-FFF2-40B4-BE49-F238E27FC236}">
                  <a16:creationId xmlns:a16="http://schemas.microsoft.com/office/drawing/2014/main" id="{1BCB658D-F754-4BA8-B879-060A4AD88360}"/>
                </a:ext>
              </a:extLst>
            </p:cNvPr>
            <p:cNvSpPr>
              <a:spLocks noChangeArrowheads="1"/>
            </p:cNvSpPr>
            <p:nvPr/>
          </p:nvSpPr>
          <p:spPr bwMode="auto">
            <a:xfrm>
              <a:off x="4753612" y="4418054"/>
              <a:ext cx="753361" cy="76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Tx/>
                <a:buNone/>
              </a:pPr>
              <a:r>
                <a:rPr lang="zh-CN" altLang="en-US" sz="1999"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绩效</a:t>
              </a:r>
              <a:endParaRPr lang="en-US" altLang="zh-CN" sz="1999"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buFontTx/>
                <a:buNone/>
              </a:pPr>
              <a:r>
                <a:rPr lang="zh-CN" altLang="en-US" sz="1999"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考核</a:t>
              </a:r>
            </a:p>
          </p:txBody>
        </p:sp>
        <p:sp>
          <p:nvSpPr>
            <p:cNvPr id="68" name="矩形 67">
              <a:extLst>
                <a:ext uri="{FF2B5EF4-FFF2-40B4-BE49-F238E27FC236}">
                  <a16:creationId xmlns:a16="http://schemas.microsoft.com/office/drawing/2014/main" id="{93E09FE4-9756-4FBE-B847-AF19A320C8CC}"/>
                </a:ext>
              </a:extLst>
            </p:cNvPr>
            <p:cNvSpPr>
              <a:spLocks noChangeArrowheads="1"/>
            </p:cNvSpPr>
            <p:nvPr/>
          </p:nvSpPr>
          <p:spPr bwMode="auto">
            <a:xfrm>
              <a:off x="3046412" y="1742122"/>
              <a:ext cx="753361" cy="7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Tx/>
                <a:buNone/>
              </a:pPr>
              <a:r>
                <a:rPr lang="zh-CN" altLang="en-US" sz="1999"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部门</a:t>
              </a:r>
              <a:endParaRPr lang="en-US" altLang="zh-CN" sz="1999"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buFontTx/>
                <a:buNone/>
              </a:pPr>
              <a:r>
                <a:rPr lang="zh-CN" altLang="en-US" sz="1999"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计划</a:t>
              </a:r>
            </a:p>
          </p:txBody>
        </p:sp>
        <p:sp>
          <p:nvSpPr>
            <p:cNvPr id="69" name="矩形 68">
              <a:extLst>
                <a:ext uri="{FF2B5EF4-FFF2-40B4-BE49-F238E27FC236}">
                  <a16:creationId xmlns:a16="http://schemas.microsoft.com/office/drawing/2014/main" id="{CD018CA6-A023-4DC8-AB86-51532EC4E430}"/>
                </a:ext>
              </a:extLst>
            </p:cNvPr>
            <p:cNvSpPr>
              <a:spLocks noChangeArrowheads="1"/>
            </p:cNvSpPr>
            <p:nvPr/>
          </p:nvSpPr>
          <p:spPr bwMode="auto">
            <a:xfrm>
              <a:off x="1312453" y="4497551"/>
              <a:ext cx="753361" cy="76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Tx/>
                <a:buNone/>
              </a:pPr>
              <a:r>
                <a:rPr lang="zh-CN" altLang="en-US" sz="1999"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改进</a:t>
              </a:r>
              <a:endParaRPr lang="en-US" altLang="zh-CN" sz="1999"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a:buFontTx/>
                <a:buNone/>
              </a:pPr>
              <a:r>
                <a:rPr lang="zh-CN" altLang="en-US" sz="1999"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提升</a:t>
              </a:r>
            </a:p>
          </p:txBody>
        </p:sp>
      </p:grpSp>
      <p:pic>
        <p:nvPicPr>
          <p:cNvPr id="47" name="图片 46" descr="IMG_256">
            <a:extLst>
              <a:ext uri="{FF2B5EF4-FFF2-40B4-BE49-F238E27FC236}">
                <a16:creationId xmlns:a16="http://schemas.microsoft.com/office/drawing/2014/main" id="{6BF01421-E58B-46FB-B6B1-C650D6EA7AC6}"/>
              </a:ext>
            </a:extLst>
          </p:cNvPr>
          <p:cNvPicPr/>
          <p:nvPr/>
        </p:nvPicPr>
        <p:blipFill>
          <a:blip r:embed="rId3"/>
          <a:stretch>
            <a:fillRect/>
          </a:stretch>
        </p:blipFill>
        <p:spPr>
          <a:xfrm>
            <a:off x="601236" y="2620933"/>
            <a:ext cx="6425929" cy="3374427"/>
          </a:xfrm>
          <a:prstGeom prst="rect">
            <a:avLst/>
          </a:prstGeom>
          <a:noFill/>
          <a:ln w="9525">
            <a:noFill/>
          </a:ln>
        </p:spPr>
      </p:pic>
      <p:sp>
        <p:nvSpPr>
          <p:cNvPr id="51" name="矩形 50">
            <a:extLst>
              <a:ext uri="{FF2B5EF4-FFF2-40B4-BE49-F238E27FC236}">
                <a16:creationId xmlns:a16="http://schemas.microsoft.com/office/drawing/2014/main" id="{1CA4700B-60C8-44A7-99F2-485F8014EE78}"/>
              </a:ext>
            </a:extLst>
          </p:cNvPr>
          <p:cNvSpPr/>
          <p:nvPr/>
        </p:nvSpPr>
        <p:spPr>
          <a:xfrm>
            <a:off x="2281161" y="6065611"/>
            <a:ext cx="3066077" cy="400110"/>
          </a:xfrm>
          <a:prstGeom prst="rect">
            <a:avLst/>
          </a:prstGeom>
        </p:spPr>
        <p:txBody>
          <a:bodyPr wrap="square">
            <a:spAutoFit/>
          </a:bodyPr>
          <a:lstStyle/>
          <a:p>
            <a:r>
              <a:rPr lang="zh-CN" altLang="zh-CN" sz="2000" b="1" dirty="0">
                <a:solidFill>
                  <a:schemeClr val="tx1">
                    <a:lumMod val="95000"/>
                    <a:lumOff val="5000"/>
                  </a:schemeClr>
                </a:solidFill>
                <a:latin typeface="微软雅黑" panose="020B0503020204020204" pitchFamily="34" charset="-122"/>
                <a:ea typeface="微软雅黑" panose="020B0503020204020204" pitchFamily="34" charset="-122"/>
              </a:rPr>
              <a:t>部门工作月考核改进螺旋</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9875F205-F076-4DA7-B380-B1455CC12311}"/>
              </a:ext>
            </a:extLst>
          </p:cNvPr>
          <p:cNvSpPr/>
          <p:nvPr/>
        </p:nvSpPr>
        <p:spPr>
          <a:xfrm>
            <a:off x="539520" y="1376227"/>
            <a:ext cx="9571579" cy="451406"/>
          </a:xfrm>
          <a:prstGeom prst="rect">
            <a:avLst/>
          </a:prstGeom>
        </p:spPr>
        <p:txBody>
          <a:bodyPr wrap="square">
            <a:spAutoFit/>
          </a:bodyPr>
          <a:lstStyle/>
          <a:p>
            <a:pPr>
              <a:lnSpc>
                <a:spcPts val="2800"/>
              </a:lnSpc>
            </a:pPr>
            <a:r>
              <a:rPr lang="zh-CN" altLang="zh-CN" sz="1999" dirty="0">
                <a:solidFill>
                  <a:schemeClr val="tx1">
                    <a:lumMod val="50000"/>
                  </a:schemeClr>
                </a:solidFill>
                <a:latin typeface="微软雅黑" panose="020B0503020204020204" pitchFamily="34" charset="-122"/>
                <a:ea typeface="微软雅黑" panose="020B0503020204020204" pitchFamily="34" charset="-122"/>
              </a:rPr>
              <a:t>学校层面，构建从部门计划</a:t>
            </a:r>
            <a:r>
              <a:rPr lang="en-US" altLang="zh-CN" sz="1999" dirty="0">
                <a:solidFill>
                  <a:schemeClr val="tx1">
                    <a:lumMod val="50000"/>
                  </a:schemeClr>
                </a:solidFill>
                <a:latin typeface="微软雅黑" panose="020B0503020204020204" pitchFamily="34" charset="-122"/>
                <a:ea typeface="微软雅黑" panose="020B0503020204020204" pitchFamily="34" charset="-122"/>
              </a:rPr>
              <a:t>-</a:t>
            </a:r>
            <a:r>
              <a:rPr lang="zh-CN" altLang="zh-CN" sz="1999" dirty="0">
                <a:solidFill>
                  <a:schemeClr val="tx1">
                    <a:lumMod val="50000"/>
                  </a:schemeClr>
                </a:solidFill>
                <a:latin typeface="微软雅黑" panose="020B0503020204020204" pitchFamily="34" charset="-122"/>
                <a:ea typeface="微软雅黑" panose="020B0503020204020204" pitchFamily="34" charset="-122"/>
              </a:rPr>
              <a:t>绩效考核</a:t>
            </a:r>
            <a:r>
              <a:rPr lang="en-US" altLang="zh-CN" sz="1999" dirty="0">
                <a:solidFill>
                  <a:schemeClr val="tx1">
                    <a:lumMod val="50000"/>
                  </a:schemeClr>
                </a:solidFill>
                <a:latin typeface="微软雅黑" panose="020B0503020204020204" pitchFamily="34" charset="-122"/>
                <a:ea typeface="微软雅黑" panose="020B0503020204020204" pitchFamily="34" charset="-122"/>
              </a:rPr>
              <a:t>-</a:t>
            </a:r>
            <a:r>
              <a:rPr lang="zh-CN" altLang="zh-CN" sz="1999" dirty="0">
                <a:solidFill>
                  <a:schemeClr val="tx1">
                    <a:lumMod val="50000"/>
                  </a:schemeClr>
                </a:solidFill>
                <a:latin typeface="微软雅黑" panose="020B0503020204020204" pitchFamily="34" charset="-122"/>
                <a:ea typeface="微软雅黑" panose="020B0503020204020204" pitchFamily="34" charset="-122"/>
              </a:rPr>
              <a:t>改进提升全过程的工作改进螺旋</a:t>
            </a:r>
            <a:r>
              <a:rPr lang="zh-CN" altLang="en-US" sz="1999" dirty="0">
                <a:solidFill>
                  <a:schemeClr val="tx1">
                    <a:lumMod val="50000"/>
                  </a:schemeClr>
                </a:solidFill>
                <a:latin typeface="微软雅黑" panose="020B0503020204020204" pitchFamily="34" charset="-122"/>
                <a:ea typeface="微软雅黑" panose="020B0503020204020204" pitchFamily="34" charset="-122"/>
              </a:rPr>
              <a:t>。</a:t>
            </a:r>
          </a:p>
        </p:txBody>
      </p:sp>
      <p:sp>
        <p:nvSpPr>
          <p:cNvPr id="32" name="矩形 31">
            <a:extLst>
              <a:ext uri="{FF2B5EF4-FFF2-40B4-BE49-F238E27FC236}">
                <a16:creationId xmlns:a16="http://schemas.microsoft.com/office/drawing/2014/main" id="{02650C2C-192B-4F4F-98A7-958C9012E5F2}"/>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1" name="矩形 40">
            <a:extLst>
              <a:ext uri="{FF2B5EF4-FFF2-40B4-BE49-F238E27FC236}">
                <a16:creationId xmlns:a16="http://schemas.microsoft.com/office/drawing/2014/main" id="{6A32FE98-E898-4FD7-BEF7-EC33591E86BB}"/>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04A12142-08E9-4308-B8D0-EBA6110C96DC}"/>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矩形 33">
            <a:extLst>
              <a:ext uri="{FF2B5EF4-FFF2-40B4-BE49-F238E27FC236}">
                <a16:creationId xmlns:a16="http://schemas.microsoft.com/office/drawing/2014/main" id="{F1B0A86E-ACB9-4D6E-AF00-EAA7109D3BC5}"/>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 name="标题 1">
            <a:extLst>
              <a:ext uri="{FF2B5EF4-FFF2-40B4-BE49-F238E27FC236}">
                <a16:creationId xmlns:a16="http://schemas.microsoft.com/office/drawing/2014/main" id="{5E6ABDD2-FEF5-47CC-9378-493153D3C183}"/>
              </a:ext>
            </a:extLst>
          </p:cNvPr>
          <p:cNvSpPr txBox="1">
            <a:spLocks/>
          </p:cNvSpPr>
          <p:nvPr/>
        </p:nvSpPr>
        <p:spPr>
          <a:xfrm>
            <a:off x="1103942" y="42631"/>
            <a:ext cx="2983316"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天津第一商校</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7" name="矩形 56">
            <a:extLst>
              <a:ext uri="{FF2B5EF4-FFF2-40B4-BE49-F238E27FC236}">
                <a16:creationId xmlns:a16="http://schemas.microsoft.com/office/drawing/2014/main" id="{368D9327-AB09-4FC6-86FD-0C6A153BD25B}"/>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Tree>
    <p:extLst>
      <p:ext uri="{BB962C8B-B14F-4D97-AF65-F5344CB8AC3E}">
        <p14:creationId xmlns:p14="http://schemas.microsoft.com/office/powerpoint/2010/main" val="6847940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down)">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down)">
                                      <p:cBhvr>
                                        <p:cTn id="19" dur="500"/>
                                        <p:tgtEl>
                                          <p:spTgt spid="73"/>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500"/>
                                        <p:tgtEl>
                                          <p:spTgt spid="47"/>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down)">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Effect transition="in" filter="fade">
                                      <p:cBhvr>
                                        <p:cTn id="40" dur="500"/>
                                        <p:tgtEl>
                                          <p:spTgt spid="43"/>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par>
                          <p:cTn id="47" fill="hold">
                            <p:stCondLst>
                              <p:cond delay="1500"/>
                            </p:stCondLst>
                            <p:childTnLst>
                              <p:par>
                                <p:cTn id="48" presetID="53" presetClass="entr" presetSubtype="16"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animEffect transition="in" filter="fade">
                                      <p:cBhvr>
                                        <p:cTn id="5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3" grpId="0" animBg="1"/>
      <p:bldP spid="42" grpId="0" animBg="1"/>
      <p:bldP spid="43" grpId="0" animBg="1"/>
      <p:bldP spid="44" grpId="0" animBg="1"/>
      <p:bldP spid="5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150" name="Picture 6" descr="http://down.tutu001.com/d/file/20120320/60beacd94aec5ead406c464464_560.jpg"/>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1336" y="313332"/>
            <a:ext cx="6019890" cy="1077218"/>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一、中职教学诊改的特质认知</a:t>
            </a:r>
            <a:br>
              <a:rPr lang="en-US" altLang="zh-CN"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br>
            <a:endParaRPr lang="zh-CN" altLang="en-US" sz="3200" dirty="0">
              <a:solidFill>
                <a:schemeClr val="bg1"/>
              </a:solidFill>
              <a:effectLst>
                <a:outerShdw blurRad="50800" dist="38100" dir="2700000" algn="tl" rotWithShape="0">
                  <a:prstClr val="black">
                    <a:alpha val="40000"/>
                  </a:prstClr>
                </a:outerShdw>
              </a:effectLst>
            </a:endParaRPr>
          </a:p>
        </p:txBody>
      </p:sp>
      <p:sp>
        <p:nvSpPr>
          <p:cNvPr id="9" name="任意多边形 8"/>
          <p:cNvSpPr/>
          <p:nvPr/>
        </p:nvSpPr>
        <p:spPr>
          <a:xfrm>
            <a:off x="2534447" y="2524169"/>
            <a:ext cx="8916120" cy="996671"/>
          </a:xfrm>
          <a:custGeom>
            <a:avLst/>
            <a:gdLst>
              <a:gd name="connsiteX0" fmla="*/ 0 w 2690281"/>
              <a:gd name="connsiteY0" fmla="*/ 177120 h 1771200"/>
              <a:gd name="connsiteX1" fmla="*/ 177120 w 2690281"/>
              <a:gd name="connsiteY1" fmla="*/ 0 h 1771200"/>
              <a:gd name="connsiteX2" fmla="*/ 2513161 w 2690281"/>
              <a:gd name="connsiteY2" fmla="*/ 0 h 1771200"/>
              <a:gd name="connsiteX3" fmla="*/ 2690281 w 2690281"/>
              <a:gd name="connsiteY3" fmla="*/ 177120 h 1771200"/>
              <a:gd name="connsiteX4" fmla="*/ 2690281 w 2690281"/>
              <a:gd name="connsiteY4" fmla="*/ 1594080 h 1771200"/>
              <a:gd name="connsiteX5" fmla="*/ 2513161 w 2690281"/>
              <a:gd name="connsiteY5" fmla="*/ 1771200 h 1771200"/>
              <a:gd name="connsiteX6" fmla="*/ 177120 w 2690281"/>
              <a:gd name="connsiteY6" fmla="*/ 1771200 h 1771200"/>
              <a:gd name="connsiteX7" fmla="*/ 0 w 2690281"/>
              <a:gd name="connsiteY7" fmla="*/ 1594080 h 1771200"/>
              <a:gd name="connsiteX8" fmla="*/ 0 w 2690281"/>
              <a:gd name="connsiteY8" fmla="*/ 177120 h 177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0281" h="1771200">
                <a:moveTo>
                  <a:pt x="0" y="177120"/>
                </a:moveTo>
                <a:cubicBezTo>
                  <a:pt x="0" y="79299"/>
                  <a:pt x="79299" y="0"/>
                  <a:pt x="177120" y="0"/>
                </a:cubicBezTo>
                <a:lnTo>
                  <a:pt x="2513161" y="0"/>
                </a:lnTo>
                <a:cubicBezTo>
                  <a:pt x="2610982" y="0"/>
                  <a:pt x="2690281" y="79299"/>
                  <a:pt x="2690281" y="177120"/>
                </a:cubicBezTo>
                <a:lnTo>
                  <a:pt x="2690281" y="1594080"/>
                </a:lnTo>
                <a:cubicBezTo>
                  <a:pt x="2690281" y="1691901"/>
                  <a:pt x="2610982" y="1771200"/>
                  <a:pt x="2513161" y="1771200"/>
                </a:cubicBezTo>
                <a:lnTo>
                  <a:pt x="177120" y="1771200"/>
                </a:lnTo>
                <a:cubicBezTo>
                  <a:pt x="79299" y="1771200"/>
                  <a:pt x="0" y="1691901"/>
                  <a:pt x="0" y="1594080"/>
                </a:cubicBezTo>
                <a:lnTo>
                  <a:pt x="0" y="177120"/>
                </a:lnTo>
                <a:close/>
              </a:path>
            </a:pathLst>
          </a:custGeom>
          <a:noFill/>
          <a:ln w="38100">
            <a:solidFill>
              <a:srgbClr val="FFC0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91592" tIns="291592" rIns="291592" bIns="851298" numCol="1" spcCol="1270" anchor="t" anchorCtr="0">
            <a:noAutofit/>
          </a:bodyPr>
          <a:lstStyle/>
          <a:p>
            <a:pPr lvl="0" algn="ctr" defTabSz="1822450">
              <a:lnSpc>
                <a:spcPct val="90000"/>
              </a:lnSpc>
              <a:spcBef>
                <a:spcPct val="0"/>
              </a:spcBef>
              <a:spcAft>
                <a:spcPct val="35000"/>
              </a:spcAft>
            </a:pPr>
            <a:r>
              <a:rPr lang="zh-CN" altLang="en-US" sz="3200" dirty="0">
                <a:latin typeface="华文中宋" pitchFamily="2" charset="-122"/>
                <a:ea typeface="华文中宋" pitchFamily="2" charset="-122"/>
              </a:rPr>
              <a:t> </a:t>
            </a:r>
            <a:r>
              <a:rPr lang="zh-CN" altLang="en-US" sz="3200" b="1" dirty="0">
                <a:solidFill>
                  <a:schemeClr val="tx1"/>
                </a:solidFill>
                <a:latin typeface="华文中宋" pitchFamily="2" charset="-122"/>
                <a:ea typeface="华文中宋" pitchFamily="2" charset="-122"/>
              </a:rPr>
              <a:t>诊改是职业学校培育质量文化的一种方法体系</a:t>
            </a:r>
            <a:endParaRPr lang="zh-CN" altLang="en-US" sz="3200" b="1" kern="1200" dirty="0">
              <a:solidFill>
                <a:schemeClr val="tx1"/>
              </a:solidFill>
              <a:latin typeface="华文中宋" pitchFamily="2" charset="-122"/>
              <a:ea typeface="华文中宋" pitchFamily="2" charset="-122"/>
            </a:endParaRPr>
          </a:p>
        </p:txBody>
      </p:sp>
      <p:sp>
        <p:nvSpPr>
          <p:cNvPr id="18" name="任意多边形 17"/>
          <p:cNvSpPr/>
          <p:nvPr/>
        </p:nvSpPr>
        <p:spPr>
          <a:xfrm>
            <a:off x="2574853" y="4415856"/>
            <a:ext cx="8875714" cy="1072140"/>
          </a:xfrm>
          <a:custGeom>
            <a:avLst/>
            <a:gdLst>
              <a:gd name="connsiteX0" fmla="*/ 0 w 2690281"/>
              <a:gd name="connsiteY0" fmla="*/ 177120 h 1771200"/>
              <a:gd name="connsiteX1" fmla="*/ 177120 w 2690281"/>
              <a:gd name="connsiteY1" fmla="*/ 0 h 1771200"/>
              <a:gd name="connsiteX2" fmla="*/ 2513161 w 2690281"/>
              <a:gd name="connsiteY2" fmla="*/ 0 h 1771200"/>
              <a:gd name="connsiteX3" fmla="*/ 2690281 w 2690281"/>
              <a:gd name="connsiteY3" fmla="*/ 177120 h 1771200"/>
              <a:gd name="connsiteX4" fmla="*/ 2690281 w 2690281"/>
              <a:gd name="connsiteY4" fmla="*/ 1594080 h 1771200"/>
              <a:gd name="connsiteX5" fmla="*/ 2513161 w 2690281"/>
              <a:gd name="connsiteY5" fmla="*/ 1771200 h 1771200"/>
              <a:gd name="connsiteX6" fmla="*/ 177120 w 2690281"/>
              <a:gd name="connsiteY6" fmla="*/ 1771200 h 1771200"/>
              <a:gd name="connsiteX7" fmla="*/ 0 w 2690281"/>
              <a:gd name="connsiteY7" fmla="*/ 1594080 h 1771200"/>
              <a:gd name="connsiteX8" fmla="*/ 0 w 2690281"/>
              <a:gd name="connsiteY8" fmla="*/ 177120 h 177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0281" h="1771200">
                <a:moveTo>
                  <a:pt x="0" y="177120"/>
                </a:moveTo>
                <a:cubicBezTo>
                  <a:pt x="0" y="79299"/>
                  <a:pt x="79299" y="0"/>
                  <a:pt x="177120" y="0"/>
                </a:cubicBezTo>
                <a:lnTo>
                  <a:pt x="2513161" y="0"/>
                </a:lnTo>
                <a:cubicBezTo>
                  <a:pt x="2610982" y="0"/>
                  <a:pt x="2690281" y="79299"/>
                  <a:pt x="2690281" y="177120"/>
                </a:cubicBezTo>
                <a:lnTo>
                  <a:pt x="2690281" y="1594080"/>
                </a:lnTo>
                <a:cubicBezTo>
                  <a:pt x="2690281" y="1691901"/>
                  <a:pt x="2610982" y="1771200"/>
                  <a:pt x="2513161" y="1771200"/>
                </a:cubicBezTo>
                <a:lnTo>
                  <a:pt x="177120" y="1771200"/>
                </a:lnTo>
                <a:cubicBezTo>
                  <a:pt x="79299" y="1771200"/>
                  <a:pt x="0" y="1691901"/>
                  <a:pt x="0" y="1594080"/>
                </a:cubicBezTo>
                <a:lnTo>
                  <a:pt x="0" y="177120"/>
                </a:lnTo>
                <a:close/>
              </a:path>
            </a:pathLst>
          </a:custGeom>
          <a:noFill/>
          <a:ln w="28575">
            <a:solidFill>
              <a:srgbClr val="FFC000"/>
            </a:solidFill>
          </a:ln>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291592" tIns="291592" rIns="291592" bIns="851298" numCol="1" spcCol="1270" anchor="t" anchorCtr="0">
            <a:noAutofit/>
          </a:bodyPr>
          <a:lstStyle/>
          <a:p>
            <a:pPr lvl="0" defTabSz="1822450">
              <a:lnSpc>
                <a:spcPct val="90000"/>
              </a:lnSpc>
              <a:spcBef>
                <a:spcPct val="0"/>
              </a:spcBef>
              <a:spcAft>
                <a:spcPct val="35000"/>
              </a:spcAft>
            </a:pPr>
            <a:r>
              <a:rPr lang="zh-CN" altLang="en-US" sz="3200" dirty="0">
                <a:latin typeface="华文中宋" pitchFamily="2" charset="-122"/>
                <a:ea typeface="华文中宋" pitchFamily="2" charset="-122"/>
              </a:rPr>
              <a:t> </a:t>
            </a:r>
            <a:r>
              <a:rPr lang="zh-CN" altLang="en-US" sz="3200" b="1" dirty="0">
                <a:solidFill>
                  <a:schemeClr val="tx1"/>
                </a:solidFill>
                <a:latin typeface="华文中宋" pitchFamily="2" charset="-122"/>
                <a:ea typeface="华文中宋" pitchFamily="2" charset="-122"/>
              </a:rPr>
              <a:t>诊改是学校从管理到治理的一种方法指导</a:t>
            </a:r>
            <a:endParaRPr lang="zh-CN" altLang="en-US" sz="3200" b="1" kern="1200" dirty="0">
              <a:solidFill>
                <a:schemeClr val="tx1"/>
              </a:solidFill>
              <a:latin typeface="华文中宋" pitchFamily="2" charset="-122"/>
              <a:ea typeface="华文中宋" pitchFamily="2" charset="-122"/>
            </a:endParaRPr>
          </a:p>
        </p:txBody>
      </p:sp>
      <p:sp>
        <p:nvSpPr>
          <p:cNvPr id="21" name="TextBox 20"/>
          <p:cNvSpPr txBox="1"/>
          <p:nvPr/>
        </p:nvSpPr>
        <p:spPr>
          <a:xfrm>
            <a:off x="1145145" y="1455576"/>
            <a:ext cx="4138596" cy="553998"/>
          </a:xfrm>
          <a:prstGeom prst="rect">
            <a:avLst/>
          </a:prstGeom>
          <a:noFill/>
        </p:spPr>
        <p:txBody>
          <a:bodyPr wrap="square" rtlCol="0">
            <a:spAutoFit/>
          </a:bodyPr>
          <a:lstStyle/>
          <a:p>
            <a:r>
              <a:rPr lang="en-US" altLang="zh-CN" sz="3000" b="1" dirty="0">
                <a:latin typeface="微软雅黑" panose="020B0503020204020204" pitchFamily="34" charset="-122"/>
                <a:ea typeface="微软雅黑" panose="020B0503020204020204" pitchFamily="34" charset="-122"/>
              </a:rPr>
              <a:t>1</a:t>
            </a:r>
            <a:r>
              <a:rPr lang="zh-CN" altLang="en-US" sz="3000" b="1" dirty="0">
                <a:latin typeface="微软雅黑" panose="020B0503020204020204" pitchFamily="34" charset="-122"/>
                <a:ea typeface="微软雅黑" panose="020B0503020204020204" pitchFamily="34" charset="-122"/>
              </a:rPr>
              <a:t>、诊改是什么？</a:t>
            </a:r>
            <a:endParaRPr lang="en-US" altLang="zh-CN" sz="3000" b="1" dirty="0">
              <a:latin typeface="微软雅黑" panose="020B0503020204020204" pitchFamily="34" charset="-122"/>
              <a:ea typeface="微软雅黑" panose="020B0503020204020204" pitchFamily="34" charset="-122"/>
            </a:endParaRPr>
          </a:p>
        </p:txBody>
      </p:sp>
      <p:grpSp>
        <p:nvGrpSpPr>
          <p:cNvPr id="31" name="组合 30">
            <a:extLst>
              <a:ext uri="{FF2B5EF4-FFF2-40B4-BE49-F238E27FC236}">
                <a16:creationId xmlns:a16="http://schemas.microsoft.com/office/drawing/2014/main" id="{FA1F749C-37E7-430E-9034-3BB79D6E9918}"/>
              </a:ext>
            </a:extLst>
          </p:cNvPr>
          <p:cNvGrpSpPr/>
          <p:nvPr/>
        </p:nvGrpSpPr>
        <p:grpSpPr>
          <a:xfrm>
            <a:off x="1717484" y="2436421"/>
            <a:ext cx="1125236" cy="1125236"/>
            <a:chOff x="7267324" y="3231915"/>
            <a:chExt cx="848239" cy="848239"/>
          </a:xfrm>
        </p:grpSpPr>
        <p:grpSp>
          <p:nvGrpSpPr>
            <p:cNvPr id="32" name="组合 31">
              <a:extLst>
                <a:ext uri="{FF2B5EF4-FFF2-40B4-BE49-F238E27FC236}">
                  <a16:creationId xmlns:a16="http://schemas.microsoft.com/office/drawing/2014/main" id="{220EDC05-90DF-4443-8B5B-24D7E494119F}"/>
                </a:ext>
              </a:extLst>
            </p:cNvPr>
            <p:cNvGrpSpPr/>
            <p:nvPr/>
          </p:nvGrpSpPr>
          <p:grpSpPr>
            <a:xfrm>
              <a:off x="7267324" y="3231915"/>
              <a:ext cx="848239" cy="848239"/>
              <a:chOff x="7267324" y="1674652"/>
              <a:chExt cx="848239" cy="848239"/>
            </a:xfrm>
          </p:grpSpPr>
          <p:grpSp>
            <p:nvGrpSpPr>
              <p:cNvPr id="39" name="组合 38">
                <a:extLst>
                  <a:ext uri="{FF2B5EF4-FFF2-40B4-BE49-F238E27FC236}">
                    <a16:creationId xmlns:a16="http://schemas.microsoft.com/office/drawing/2014/main" id="{19A5ADE3-4EF1-49DE-95ED-8080B1174051}"/>
                  </a:ext>
                </a:extLst>
              </p:cNvPr>
              <p:cNvGrpSpPr/>
              <p:nvPr/>
            </p:nvGrpSpPr>
            <p:grpSpPr>
              <a:xfrm flipH="1">
                <a:off x="7267324" y="1674652"/>
                <a:ext cx="848239" cy="848239"/>
                <a:chOff x="1209384" y="2448251"/>
                <a:chExt cx="1719928" cy="1719928"/>
              </a:xfrm>
              <a:effectLst>
                <a:outerShdw blurRad="88900" dist="50800" dir="2700000" algn="tl" rotWithShape="0">
                  <a:prstClr val="black">
                    <a:alpha val="53000"/>
                  </a:prstClr>
                </a:outerShdw>
              </a:effectLst>
            </p:grpSpPr>
            <p:sp>
              <p:nvSpPr>
                <p:cNvPr id="41" name="同心圆 31">
                  <a:extLst>
                    <a:ext uri="{FF2B5EF4-FFF2-40B4-BE49-F238E27FC236}">
                      <a16:creationId xmlns:a16="http://schemas.microsoft.com/office/drawing/2014/main" id="{3E8C1C12-C612-43C1-B41C-661C55F759D1}"/>
                    </a:ext>
                  </a:extLst>
                </p:cNvPr>
                <p:cNvSpPr/>
                <p:nvPr/>
              </p:nvSpPr>
              <p:spPr>
                <a:xfrm>
                  <a:off x="1209384" y="2448251"/>
                  <a:ext cx="1719928" cy="1719928"/>
                </a:xfrm>
                <a:prstGeom prst="donut">
                  <a:avLst>
                    <a:gd name="adj" fmla="val 4879"/>
                  </a:avLst>
                </a:prstGeom>
                <a:gradFill>
                  <a:gsLst>
                    <a:gs pos="0">
                      <a:schemeClr val="bg1"/>
                    </a:gs>
                    <a:gs pos="55000">
                      <a:schemeClr val="bg1">
                        <a:lumMod val="95000"/>
                      </a:schemeClr>
                    </a:gs>
                    <a:gs pos="100000">
                      <a:schemeClr val="bg1">
                        <a:lumMod val="59000"/>
                      </a:scheme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6">
                        <a:lumMod val="90000"/>
                        <a:lumOff val="10000"/>
                      </a:schemeClr>
                    </a:solidFill>
                    <a:latin typeface="微软雅黑" pitchFamily="34" charset="-122"/>
                    <a:ea typeface="微软雅黑" pitchFamily="34" charset="-122"/>
                  </a:endParaRPr>
                </a:p>
              </p:txBody>
            </p:sp>
            <p:sp>
              <p:nvSpPr>
                <p:cNvPr id="42" name="椭圆 41">
                  <a:extLst>
                    <a:ext uri="{FF2B5EF4-FFF2-40B4-BE49-F238E27FC236}">
                      <a16:creationId xmlns:a16="http://schemas.microsoft.com/office/drawing/2014/main" id="{E78CE16B-0257-458F-941C-8743067A3839}"/>
                    </a:ext>
                  </a:extLst>
                </p:cNvPr>
                <p:cNvSpPr/>
                <p:nvPr/>
              </p:nvSpPr>
              <p:spPr>
                <a:xfrm>
                  <a:off x="1246922" y="2485789"/>
                  <a:ext cx="1644851" cy="1644851"/>
                </a:xfrm>
                <a:prstGeom prst="ellipse">
                  <a:avLst/>
                </a:prstGeom>
                <a:gradFill>
                  <a:gsLst>
                    <a:gs pos="0">
                      <a:schemeClr val="bg1"/>
                    </a:gs>
                    <a:gs pos="51000">
                      <a:schemeClr val="bg1">
                        <a:lumMod val="95000"/>
                      </a:schemeClr>
                    </a:gs>
                    <a:gs pos="100000">
                      <a:schemeClr val="bg1">
                        <a:lumMod val="82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6">
                        <a:lumMod val="90000"/>
                        <a:lumOff val="10000"/>
                      </a:schemeClr>
                    </a:solidFill>
                    <a:latin typeface="微软雅黑" pitchFamily="34" charset="-122"/>
                    <a:ea typeface="微软雅黑" pitchFamily="34" charset="-122"/>
                  </a:endParaRPr>
                </a:p>
              </p:txBody>
            </p:sp>
          </p:grpSp>
          <p:sp>
            <p:nvSpPr>
              <p:cNvPr id="40" name="椭圆 39">
                <a:extLst>
                  <a:ext uri="{FF2B5EF4-FFF2-40B4-BE49-F238E27FC236}">
                    <a16:creationId xmlns:a16="http://schemas.microsoft.com/office/drawing/2014/main" id="{3EC337C8-CC37-4805-AC0D-D1D61727F643}"/>
                  </a:ext>
                </a:extLst>
              </p:cNvPr>
              <p:cNvSpPr/>
              <p:nvPr/>
            </p:nvSpPr>
            <p:spPr>
              <a:xfrm>
                <a:off x="7336179" y="1743507"/>
                <a:ext cx="710529" cy="710529"/>
              </a:xfrm>
              <a:prstGeom prst="ellipse">
                <a:avLst/>
              </a:prstGeom>
              <a:solidFill>
                <a:srgbClr val="DC822E"/>
              </a:solidFill>
              <a:ln>
                <a:noFill/>
              </a:ln>
              <a:effectLst>
                <a:innerShdw blurRad="63500" dist="25400" dir="135000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3" name="组合 32">
              <a:extLst>
                <a:ext uri="{FF2B5EF4-FFF2-40B4-BE49-F238E27FC236}">
                  <a16:creationId xmlns:a16="http://schemas.microsoft.com/office/drawing/2014/main" id="{36111266-D9F9-48F7-A932-CB0F6EC924C1}"/>
                </a:ext>
              </a:extLst>
            </p:cNvPr>
            <p:cNvGrpSpPr/>
            <p:nvPr/>
          </p:nvGrpSpPr>
          <p:grpSpPr>
            <a:xfrm>
              <a:off x="7467369" y="3459681"/>
              <a:ext cx="448148" cy="392707"/>
              <a:chOff x="7857263" y="4990265"/>
              <a:chExt cx="681879" cy="597523"/>
            </a:xfrm>
            <a:solidFill>
              <a:schemeClr val="bg1"/>
            </a:solidFill>
          </p:grpSpPr>
          <p:sp>
            <p:nvSpPr>
              <p:cNvPr id="34" name="Freeform 157">
                <a:extLst>
                  <a:ext uri="{FF2B5EF4-FFF2-40B4-BE49-F238E27FC236}">
                    <a16:creationId xmlns:a16="http://schemas.microsoft.com/office/drawing/2014/main" id="{A0B2D0E9-9F81-4411-8D36-59D574889446}"/>
                  </a:ext>
                </a:extLst>
              </p:cNvPr>
              <p:cNvSpPr>
                <a:spLocks noEditPoints="1"/>
              </p:cNvSpPr>
              <p:nvPr/>
            </p:nvSpPr>
            <p:spPr bwMode="auto">
              <a:xfrm>
                <a:off x="7857263" y="5106958"/>
                <a:ext cx="420375" cy="480830"/>
              </a:xfrm>
              <a:custGeom>
                <a:avLst/>
                <a:gdLst>
                  <a:gd name="T0" fmla="*/ 244885130 w 139"/>
                  <a:gd name="T1" fmla="*/ 1853883998 h 159"/>
                  <a:gd name="T2" fmla="*/ 0 w 139"/>
                  <a:gd name="T3" fmla="*/ 1609031652 h 159"/>
                  <a:gd name="T4" fmla="*/ 0 w 139"/>
                  <a:gd name="T5" fmla="*/ 1609031652 h 159"/>
                  <a:gd name="T6" fmla="*/ 0 w 139"/>
                  <a:gd name="T7" fmla="*/ 244852346 h 159"/>
                  <a:gd name="T8" fmla="*/ 244885130 w 139"/>
                  <a:gd name="T9" fmla="*/ 0 h 159"/>
                  <a:gd name="T10" fmla="*/ 244885130 w 139"/>
                  <a:gd name="T11" fmla="*/ 0 h 159"/>
                  <a:gd name="T12" fmla="*/ 1364352204 w 139"/>
                  <a:gd name="T13" fmla="*/ 0 h 159"/>
                  <a:gd name="T14" fmla="*/ 1620899018 w 139"/>
                  <a:gd name="T15" fmla="*/ 244852346 h 159"/>
                  <a:gd name="T16" fmla="*/ 1620899018 w 139"/>
                  <a:gd name="T17" fmla="*/ 244852346 h 159"/>
                  <a:gd name="T18" fmla="*/ 1620899018 w 139"/>
                  <a:gd name="T19" fmla="*/ 1609031652 h 159"/>
                  <a:gd name="T20" fmla="*/ 1364352204 w 139"/>
                  <a:gd name="T21" fmla="*/ 1853883998 h 159"/>
                  <a:gd name="T22" fmla="*/ 1364352204 w 139"/>
                  <a:gd name="T23" fmla="*/ 1853883998 h 159"/>
                  <a:gd name="T24" fmla="*/ 244885130 w 139"/>
                  <a:gd name="T25" fmla="*/ 1853883998 h 159"/>
                  <a:gd name="T26" fmla="*/ 151595069 w 139"/>
                  <a:gd name="T27" fmla="*/ 244852346 h 159"/>
                  <a:gd name="T28" fmla="*/ 151595069 w 139"/>
                  <a:gd name="T29" fmla="*/ 1609031652 h 159"/>
                  <a:gd name="T30" fmla="*/ 244885130 w 139"/>
                  <a:gd name="T31" fmla="*/ 1702308899 h 159"/>
                  <a:gd name="T32" fmla="*/ 244885130 w 139"/>
                  <a:gd name="T33" fmla="*/ 1702308899 h 159"/>
                  <a:gd name="T34" fmla="*/ 1364352204 w 139"/>
                  <a:gd name="T35" fmla="*/ 1702308899 h 159"/>
                  <a:gd name="T36" fmla="*/ 1457642265 w 139"/>
                  <a:gd name="T37" fmla="*/ 1609031652 h 159"/>
                  <a:gd name="T38" fmla="*/ 1457642265 w 139"/>
                  <a:gd name="T39" fmla="*/ 1609031652 h 159"/>
                  <a:gd name="T40" fmla="*/ 1457642265 w 139"/>
                  <a:gd name="T41" fmla="*/ 244852346 h 159"/>
                  <a:gd name="T42" fmla="*/ 1364352204 w 139"/>
                  <a:gd name="T43" fmla="*/ 163236035 h 159"/>
                  <a:gd name="T44" fmla="*/ 1364352204 w 139"/>
                  <a:gd name="T45" fmla="*/ 163236035 h 159"/>
                  <a:gd name="T46" fmla="*/ 244885130 w 139"/>
                  <a:gd name="T47" fmla="*/ 163236035 h 159"/>
                  <a:gd name="T48" fmla="*/ 151595069 w 139"/>
                  <a:gd name="T49" fmla="*/ 244852346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 h="159">
                    <a:moveTo>
                      <a:pt x="21" y="159"/>
                    </a:moveTo>
                    <a:cubicBezTo>
                      <a:pt x="9" y="159"/>
                      <a:pt x="0" y="150"/>
                      <a:pt x="0" y="138"/>
                    </a:cubicBezTo>
                    <a:cubicBezTo>
                      <a:pt x="0" y="138"/>
                      <a:pt x="0" y="138"/>
                      <a:pt x="0" y="138"/>
                    </a:cubicBezTo>
                    <a:cubicBezTo>
                      <a:pt x="0" y="21"/>
                      <a:pt x="0" y="21"/>
                      <a:pt x="0" y="21"/>
                    </a:cubicBezTo>
                    <a:cubicBezTo>
                      <a:pt x="0" y="10"/>
                      <a:pt x="9" y="0"/>
                      <a:pt x="21" y="0"/>
                    </a:cubicBezTo>
                    <a:cubicBezTo>
                      <a:pt x="21" y="0"/>
                      <a:pt x="21" y="0"/>
                      <a:pt x="21" y="0"/>
                    </a:cubicBezTo>
                    <a:cubicBezTo>
                      <a:pt x="117" y="0"/>
                      <a:pt x="117" y="0"/>
                      <a:pt x="117" y="0"/>
                    </a:cubicBezTo>
                    <a:cubicBezTo>
                      <a:pt x="129" y="0"/>
                      <a:pt x="139" y="10"/>
                      <a:pt x="139" y="21"/>
                    </a:cubicBezTo>
                    <a:cubicBezTo>
                      <a:pt x="139" y="21"/>
                      <a:pt x="139" y="21"/>
                      <a:pt x="139" y="21"/>
                    </a:cubicBezTo>
                    <a:cubicBezTo>
                      <a:pt x="139" y="138"/>
                      <a:pt x="139" y="138"/>
                      <a:pt x="139" y="138"/>
                    </a:cubicBezTo>
                    <a:cubicBezTo>
                      <a:pt x="139" y="150"/>
                      <a:pt x="129" y="159"/>
                      <a:pt x="117" y="159"/>
                    </a:cubicBezTo>
                    <a:cubicBezTo>
                      <a:pt x="117" y="159"/>
                      <a:pt x="117" y="159"/>
                      <a:pt x="117" y="159"/>
                    </a:cubicBezTo>
                    <a:cubicBezTo>
                      <a:pt x="21" y="159"/>
                      <a:pt x="21" y="159"/>
                      <a:pt x="21" y="159"/>
                    </a:cubicBezTo>
                    <a:close/>
                    <a:moveTo>
                      <a:pt x="13" y="21"/>
                    </a:moveTo>
                    <a:cubicBezTo>
                      <a:pt x="13" y="138"/>
                      <a:pt x="13" y="138"/>
                      <a:pt x="13" y="138"/>
                    </a:cubicBezTo>
                    <a:cubicBezTo>
                      <a:pt x="13" y="142"/>
                      <a:pt x="17" y="146"/>
                      <a:pt x="21" y="146"/>
                    </a:cubicBezTo>
                    <a:cubicBezTo>
                      <a:pt x="21" y="146"/>
                      <a:pt x="21" y="146"/>
                      <a:pt x="21" y="146"/>
                    </a:cubicBezTo>
                    <a:cubicBezTo>
                      <a:pt x="117" y="146"/>
                      <a:pt x="117" y="146"/>
                      <a:pt x="117" y="146"/>
                    </a:cubicBezTo>
                    <a:cubicBezTo>
                      <a:pt x="121" y="146"/>
                      <a:pt x="125" y="142"/>
                      <a:pt x="125" y="138"/>
                    </a:cubicBezTo>
                    <a:cubicBezTo>
                      <a:pt x="125" y="138"/>
                      <a:pt x="125" y="138"/>
                      <a:pt x="125" y="138"/>
                    </a:cubicBezTo>
                    <a:cubicBezTo>
                      <a:pt x="125" y="21"/>
                      <a:pt x="125" y="21"/>
                      <a:pt x="125" y="21"/>
                    </a:cubicBezTo>
                    <a:cubicBezTo>
                      <a:pt x="125" y="17"/>
                      <a:pt x="121" y="14"/>
                      <a:pt x="117" y="14"/>
                    </a:cubicBezTo>
                    <a:cubicBezTo>
                      <a:pt x="117" y="14"/>
                      <a:pt x="117" y="14"/>
                      <a:pt x="117" y="14"/>
                    </a:cubicBezTo>
                    <a:cubicBezTo>
                      <a:pt x="21" y="14"/>
                      <a:pt x="21" y="14"/>
                      <a:pt x="21" y="14"/>
                    </a:cubicBezTo>
                    <a:cubicBezTo>
                      <a:pt x="17" y="14"/>
                      <a:pt x="13" y="17"/>
                      <a:pt x="1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 name="Freeform 158">
                <a:extLst>
                  <a:ext uri="{FF2B5EF4-FFF2-40B4-BE49-F238E27FC236}">
                    <a16:creationId xmlns:a16="http://schemas.microsoft.com/office/drawing/2014/main" id="{60FBD6E1-86B3-405B-9AC5-81679FDF4BAF}"/>
                  </a:ext>
                </a:extLst>
              </p:cNvPr>
              <p:cNvSpPr>
                <a:spLocks/>
              </p:cNvSpPr>
              <p:nvPr/>
            </p:nvSpPr>
            <p:spPr bwMode="auto">
              <a:xfrm>
                <a:off x="8069560" y="5316442"/>
                <a:ext cx="134970" cy="134970"/>
              </a:xfrm>
              <a:custGeom>
                <a:avLst/>
                <a:gdLst>
                  <a:gd name="T0" fmla="*/ 241935000 w 96"/>
                  <a:gd name="T1" fmla="*/ 128528763 h 96"/>
                  <a:gd name="T2" fmla="*/ 113407825 w 96"/>
                  <a:gd name="T3" fmla="*/ 0 h 96"/>
                  <a:gd name="T4" fmla="*/ 0 w 96"/>
                  <a:gd name="T5" fmla="*/ 194052825 h 96"/>
                  <a:gd name="T6" fmla="*/ 42843450 w 96"/>
                  <a:gd name="T7" fmla="*/ 241935000 h 96"/>
                  <a:gd name="T8" fmla="*/ 241935000 w 96"/>
                  <a:gd name="T9" fmla="*/ 128528763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6">
                    <a:moveTo>
                      <a:pt x="96" y="51"/>
                    </a:moveTo>
                    <a:lnTo>
                      <a:pt x="45" y="0"/>
                    </a:lnTo>
                    <a:lnTo>
                      <a:pt x="0" y="77"/>
                    </a:lnTo>
                    <a:lnTo>
                      <a:pt x="17" y="96"/>
                    </a:lnTo>
                    <a:lnTo>
                      <a:pt x="96"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Freeform 159">
                <a:extLst>
                  <a:ext uri="{FF2B5EF4-FFF2-40B4-BE49-F238E27FC236}">
                    <a16:creationId xmlns:a16="http://schemas.microsoft.com/office/drawing/2014/main" id="{9315CCC4-B8C2-44AA-81C8-3194C5145319}"/>
                  </a:ext>
                </a:extLst>
              </p:cNvPr>
              <p:cNvSpPr>
                <a:spLocks noEditPoints="1"/>
              </p:cNvSpPr>
              <p:nvPr/>
            </p:nvSpPr>
            <p:spPr bwMode="auto">
              <a:xfrm>
                <a:off x="8144074" y="4990265"/>
                <a:ext cx="395068" cy="386633"/>
              </a:xfrm>
              <a:custGeom>
                <a:avLst/>
                <a:gdLst>
                  <a:gd name="T0" fmla="*/ 1437871024 w 131"/>
                  <a:gd name="T1" fmla="*/ 81429231 h 128"/>
                  <a:gd name="T2" fmla="*/ 1136383641 w 131"/>
                  <a:gd name="T3" fmla="*/ 81429231 h 128"/>
                  <a:gd name="T4" fmla="*/ 1055212651 w 131"/>
                  <a:gd name="T5" fmla="*/ 162855052 h 128"/>
                  <a:gd name="T6" fmla="*/ 1356700034 w 131"/>
                  <a:gd name="T7" fmla="*/ 465301124 h 128"/>
                  <a:gd name="T8" fmla="*/ 1437871024 w 131"/>
                  <a:gd name="T9" fmla="*/ 372241581 h 128"/>
                  <a:gd name="T10" fmla="*/ 1437871024 w 131"/>
                  <a:gd name="T11" fmla="*/ 81429231 h 128"/>
                  <a:gd name="T12" fmla="*/ 1287127332 w 131"/>
                  <a:gd name="T13" fmla="*/ 535096633 h 128"/>
                  <a:gd name="T14" fmla="*/ 985636544 w 131"/>
                  <a:gd name="T15" fmla="*/ 232650562 h 128"/>
                  <a:gd name="T16" fmla="*/ 0 w 131"/>
                  <a:gd name="T17" fmla="*/ 1198150564 h 128"/>
                  <a:gd name="T18" fmla="*/ 301490788 w 131"/>
                  <a:gd name="T19" fmla="*/ 1488962914 h 128"/>
                  <a:gd name="T20" fmla="*/ 1287127332 w 131"/>
                  <a:gd name="T21" fmla="*/ 535096633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128">
                    <a:moveTo>
                      <a:pt x="124" y="7"/>
                    </a:moveTo>
                    <a:cubicBezTo>
                      <a:pt x="117" y="0"/>
                      <a:pt x="105" y="0"/>
                      <a:pt x="98" y="7"/>
                    </a:cubicBezTo>
                    <a:cubicBezTo>
                      <a:pt x="91" y="14"/>
                      <a:pt x="91" y="14"/>
                      <a:pt x="91" y="14"/>
                    </a:cubicBezTo>
                    <a:cubicBezTo>
                      <a:pt x="117" y="40"/>
                      <a:pt x="117" y="40"/>
                      <a:pt x="117" y="40"/>
                    </a:cubicBezTo>
                    <a:cubicBezTo>
                      <a:pt x="124" y="32"/>
                      <a:pt x="124" y="32"/>
                      <a:pt x="124" y="32"/>
                    </a:cubicBezTo>
                    <a:cubicBezTo>
                      <a:pt x="131" y="25"/>
                      <a:pt x="131" y="14"/>
                      <a:pt x="124" y="7"/>
                    </a:cubicBezTo>
                    <a:close/>
                    <a:moveTo>
                      <a:pt x="111" y="46"/>
                    </a:moveTo>
                    <a:cubicBezTo>
                      <a:pt x="85" y="20"/>
                      <a:pt x="85" y="20"/>
                      <a:pt x="85" y="20"/>
                    </a:cubicBezTo>
                    <a:cubicBezTo>
                      <a:pt x="0" y="103"/>
                      <a:pt x="0" y="103"/>
                      <a:pt x="0" y="103"/>
                    </a:cubicBezTo>
                    <a:cubicBezTo>
                      <a:pt x="26" y="128"/>
                      <a:pt x="26" y="128"/>
                      <a:pt x="26" y="128"/>
                    </a:cubicBezTo>
                    <a:lnTo>
                      <a:pt x="11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 name="Freeform 160">
                <a:extLst>
                  <a:ext uri="{FF2B5EF4-FFF2-40B4-BE49-F238E27FC236}">
                    <a16:creationId xmlns:a16="http://schemas.microsoft.com/office/drawing/2014/main" id="{564668FB-CA1F-47C1-AE00-685969AA005C}"/>
                  </a:ext>
                </a:extLst>
              </p:cNvPr>
              <p:cNvSpPr>
                <a:spLocks/>
              </p:cNvSpPr>
              <p:nvPr/>
            </p:nvSpPr>
            <p:spPr bwMode="auto">
              <a:xfrm>
                <a:off x="8017540" y="5437352"/>
                <a:ext cx="63268" cy="59049"/>
              </a:xfrm>
              <a:custGeom>
                <a:avLst/>
                <a:gdLst>
                  <a:gd name="T0" fmla="*/ 113408619 w 45"/>
                  <a:gd name="T1" fmla="*/ 42843450 h 42"/>
                  <a:gd name="T2" fmla="*/ 70564869 w 45"/>
                  <a:gd name="T3" fmla="*/ 0 h 42"/>
                  <a:gd name="T4" fmla="*/ 0 w 45"/>
                  <a:gd name="T5" fmla="*/ 105846563 h 42"/>
                  <a:gd name="T6" fmla="*/ 113408619 w 45"/>
                  <a:gd name="T7" fmla="*/ 4284345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42">
                    <a:moveTo>
                      <a:pt x="45" y="17"/>
                    </a:moveTo>
                    <a:lnTo>
                      <a:pt x="28" y="0"/>
                    </a:lnTo>
                    <a:lnTo>
                      <a:pt x="0" y="42"/>
                    </a:lnTo>
                    <a:lnTo>
                      <a:pt x="4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161">
                <a:extLst>
                  <a:ext uri="{FF2B5EF4-FFF2-40B4-BE49-F238E27FC236}">
                    <a16:creationId xmlns:a16="http://schemas.microsoft.com/office/drawing/2014/main" id="{B7CDDA03-E183-4A6F-B4B0-42ADAB70063F}"/>
                  </a:ext>
                </a:extLst>
              </p:cNvPr>
              <p:cNvSpPr>
                <a:spLocks noEditPoints="1"/>
              </p:cNvSpPr>
              <p:nvPr/>
            </p:nvSpPr>
            <p:spPr bwMode="auto">
              <a:xfrm>
                <a:off x="8062530" y="5312225"/>
                <a:ext cx="147624" cy="141999"/>
              </a:xfrm>
              <a:custGeom>
                <a:avLst/>
                <a:gdLst>
                  <a:gd name="T0" fmla="*/ 264617994 w 105"/>
                  <a:gd name="T1" fmla="*/ 136088013 h 101"/>
                  <a:gd name="T2" fmla="*/ 55443604 w 105"/>
                  <a:gd name="T3" fmla="*/ 254534194 h 101"/>
                  <a:gd name="T4" fmla="*/ 0 w 105"/>
                  <a:gd name="T5" fmla="*/ 201611871 h 101"/>
                  <a:gd name="T6" fmla="*/ 126008190 w 105"/>
                  <a:gd name="T7" fmla="*/ 7559651 h 101"/>
                  <a:gd name="T8" fmla="*/ 126008190 w 105"/>
                  <a:gd name="T9" fmla="*/ 0 h 101"/>
                  <a:gd name="T10" fmla="*/ 264617994 w 105"/>
                  <a:gd name="T11" fmla="*/ 136088013 h 101"/>
                  <a:gd name="T12" fmla="*/ 131048518 w 105"/>
                  <a:gd name="T13" fmla="*/ 17640245 h 101"/>
                  <a:gd name="T14" fmla="*/ 17641940 w 105"/>
                  <a:gd name="T15" fmla="*/ 201611871 h 101"/>
                  <a:gd name="T16" fmla="*/ 60483931 w 105"/>
                  <a:gd name="T17" fmla="*/ 239413303 h 101"/>
                  <a:gd name="T18" fmla="*/ 244456683 w 105"/>
                  <a:gd name="T19" fmla="*/ 131047716 h 101"/>
                  <a:gd name="T20" fmla="*/ 131048518 w 105"/>
                  <a:gd name="T21" fmla="*/ 17640245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5" h="101">
                    <a:moveTo>
                      <a:pt x="105" y="54"/>
                    </a:moveTo>
                    <a:lnTo>
                      <a:pt x="22" y="101"/>
                    </a:lnTo>
                    <a:lnTo>
                      <a:pt x="0" y="80"/>
                    </a:lnTo>
                    <a:lnTo>
                      <a:pt x="50" y="3"/>
                    </a:lnTo>
                    <a:lnTo>
                      <a:pt x="50" y="0"/>
                    </a:lnTo>
                    <a:lnTo>
                      <a:pt x="105" y="54"/>
                    </a:lnTo>
                    <a:close/>
                    <a:moveTo>
                      <a:pt x="52" y="7"/>
                    </a:moveTo>
                    <a:lnTo>
                      <a:pt x="7" y="80"/>
                    </a:lnTo>
                    <a:lnTo>
                      <a:pt x="24" y="95"/>
                    </a:lnTo>
                    <a:lnTo>
                      <a:pt x="97" y="52"/>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43" name="组合 42">
            <a:extLst>
              <a:ext uri="{FF2B5EF4-FFF2-40B4-BE49-F238E27FC236}">
                <a16:creationId xmlns:a16="http://schemas.microsoft.com/office/drawing/2014/main" id="{E6502ACD-2059-44B8-964B-F6A42471DF46}"/>
              </a:ext>
            </a:extLst>
          </p:cNvPr>
          <p:cNvGrpSpPr/>
          <p:nvPr/>
        </p:nvGrpSpPr>
        <p:grpSpPr>
          <a:xfrm>
            <a:off x="1692925" y="4375039"/>
            <a:ext cx="1125236" cy="1125236"/>
            <a:chOff x="7267324" y="3231915"/>
            <a:chExt cx="848239" cy="848239"/>
          </a:xfrm>
        </p:grpSpPr>
        <p:grpSp>
          <p:nvGrpSpPr>
            <p:cNvPr id="44" name="组合 43">
              <a:extLst>
                <a:ext uri="{FF2B5EF4-FFF2-40B4-BE49-F238E27FC236}">
                  <a16:creationId xmlns:a16="http://schemas.microsoft.com/office/drawing/2014/main" id="{83C532B2-EF1C-441C-95F8-EF4BC363DA31}"/>
                </a:ext>
              </a:extLst>
            </p:cNvPr>
            <p:cNvGrpSpPr/>
            <p:nvPr/>
          </p:nvGrpSpPr>
          <p:grpSpPr>
            <a:xfrm>
              <a:off x="7267324" y="3231915"/>
              <a:ext cx="848239" cy="848239"/>
              <a:chOff x="7267324" y="1674652"/>
              <a:chExt cx="848239" cy="848239"/>
            </a:xfrm>
          </p:grpSpPr>
          <p:grpSp>
            <p:nvGrpSpPr>
              <p:cNvPr id="51" name="组合 50">
                <a:extLst>
                  <a:ext uri="{FF2B5EF4-FFF2-40B4-BE49-F238E27FC236}">
                    <a16:creationId xmlns:a16="http://schemas.microsoft.com/office/drawing/2014/main" id="{4AD00BC0-51A0-4B50-999F-395250887E0D}"/>
                  </a:ext>
                </a:extLst>
              </p:cNvPr>
              <p:cNvGrpSpPr/>
              <p:nvPr/>
            </p:nvGrpSpPr>
            <p:grpSpPr>
              <a:xfrm flipH="1">
                <a:off x="7267324" y="1674652"/>
                <a:ext cx="848239" cy="848239"/>
                <a:chOff x="1209384" y="2448251"/>
                <a:chExt cx="1719928" cy="1719928"/>
              </a:xfrm>
              <a:effectLst>
                <a:outerShdw blurRad="88900" dist="50800" dir="2700000" algn="tl" rotWithShape="0">
                  <a:prstClr val="black">
                    <a:alpha val="53000"/>
                  </a:prstClr>
                </a:outerShdw>
              </a:effectLst>
            </p:grpSpPr>
            <p:sp>
              <p:nvSpPr>
                <p:cNvPr id="53" name="同心圆 31">
                  <a:extLst>
                    <a:ext uri="{FF2B5EF4-FFF2-40B4-BE49-F238E27FC236}">
                      <a16:creationId xmlns:a16="http://schemas.microsoft.com/office/drawing/2014/main" id="{74019AD8-B7AD-4B08-B497-CD40825A69BD}"/>
                    </a:ext>
                  </a:extLst>
                </p:cNvPr>
                <p:cNvSpPr/>
                <p:nvPr/>
              </p:nvSpPr>
              <p:spPr>
                <a:xfrm>
                  <a:off x="1209384" y="2448251"/>
                  <a:ext cx="1719928" cy="1719928"/>
                </a:xfrm>
                <a:prstGeom prst="donut">
                  <a:avLst>
                    <a:gd name="adj" fmla="val 4879"/>
                  </a:avLst>
                </a:prstGeom>
                <a:gradFill>
                  <a:gsLst>
                    <a:gs pos="0">
                      <a:schemeClr val="bg1"/>
                    </a:gs>
                    <a:gs pos="55000">
                      <a:schemeClr val="bg1">
                        <a:lumMod val="95000"/>
                      </a:schemeClr>
                    </a:gs>
                    <a:gs pos="100000">
                      <a:schemeClr val="bg1">
                        <a:lumMod val="59000"/>
                      </a:scheme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6">
                        <a:lumMod val="90000"/>
                        <a:lumOff val="10000"/>
                      </a:schemeClr>
                    </a:solidFill>
                    <a:latin typeface="微软雅黑" pitchFamily="34" charset="-122"/>
                    <a:ea typeface="微软雅黑" pitchFamily="34" charset="-122"/>
                  </a:endParaRPr>
                </a:p>
              </p:txBody>
            </p:sp>
            <p:sp>
              <p:nvSpPr>
                <p:cNvPr id="54" name="椭圆 53">
                  <a:extLst>
                    <a:ext uri="{FF2B5EF4-FFF2-40B4-BE49-F238E27FC236}">
                      <a16:creationId xmlns:a16="http://schemas.microsoft.com/office/drawing/2014/main" id="{2ED72332-93B7-4393-A374-702DB1CACA9C}"/>
                    </a:ext>
                  </a:extLst>
                </p:cNvPr>
                <p:cNvSpPr/>
                <p:nvPr/>
              </p:nvSpPr>
              <p:spPr>
                <a:xfrm>
                  <a:off x="1246922" y="2485789"/>
                  <a:ext cx="1644851" cy="1644851"/>
                </a:xfrm>
                <a:prstGeom prst="ellipse">
                  <a:avLst/>
                </a:prstGeom>
                <a:gradFill>
                  <a:gsLst>
                    <a:gs pos="0">
                      <a:schemeClr val="bg1"/>
                    </a:gs>
                    <a:gs pos="51000">
                      <a:schemeClr val="bg1">
                        <a:lumMod val="95000"/>
                      </a:schemeClr>
                    </a:gs>
                    <a:gs pos="100000">
                      <a:schemeClr val="bg1">
                        <a:lumMod val="82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6">
                        <a:lumMod val="90000"/>
                        <a:lumOff val="10000"/>
                      </a:schemeClr>
                    </a:solidFill>
                    <a:latin typeface="微软雅黑" pitchFamily="34" charset="-122"/>
                    <a:ea typeface="微软雅黑" pitchFamily="34" charset="-122"/>
                  </a:endParaRPr>
                </a:p>
              </p:txBody>
            </p:sp>
          </p:grpSp>
          <p:sp>
            <p:nvSpPr>
              <p:cNvPr id="52" name="椭圆 51">
                <a:extLst>
                  <a:ext uri="{FF2B5EF4-FFF2-40B4-BE49-F238E27FC236}">
                    <a16:creationId xmlns:a16="http://schemas.microsoft.com/office/drawing/2014/main" id="{1840D097-39BF-4828-9397-5CE4456882CA}"/>
                  </a:ext>
                </a:extLst>
              </p:cNvPr>
              <p:cNvSpPr/>
              <p:nvPr/>
            </p:nvSpPr>
            <p:spPr>
              <a:xfrm>
                <a:off x="7336179" y="1743507"/>
                <a:ext cx="710529" cy="710529"/>
              </a:xfrm>
              <a:prstGeom prst="ellipse">
                <a:avLst/>
              </a:prstGeom>
              <a:solidFill>
                <a:srgbClr val="DC822E"/>
              </a:solidFill>
              <a:ln>
                <a:noFill/>
              </a:ln>
              <a:effectLst>
                <a:innerShdw blurRad="63500" dist="25400" dir="135000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5" name="组合 44">
              <a:extLst>
                <a:ext uri="{FF2B5EF4-FFF2-40B4-BE49-F238E27FC236}">
                  <a16:creationId xmlns:a16="http://schemas.microsoft.com/office/drawing/2014/main" id="{7E6C3629-2B36-4945-9F57-FF0C31B4D1C5}"/>
                </a:ext>
              </a:extLst>
            </p:cNvPr>
            <p:cNvGrpSpPr/>
            <p:nvPr/>
          </p:nvGrpSpPr>
          <p:grpSpPr>
            <a:xfrm>
              <a:off x="7467369" y="3459681"/>
              <a:ext cx="448148" cy="392707"/>
              <a:chOff x="7857263" y="4990265"/>
              <a:chExt cx="681879" cy="597523"/>
            </a:xfrm>
            <a:solidFill>
              <a:schemeClr val="bg1"/>
            </a:solidFill>
          </p:grpSpPr>
          <p:sp>
            <p:nvSpPr>
              <p:cNvPr id="46" name="Freeform 157">
                <a:extLst>
                  <a:ext uri="{FF2B5EF4-FFF2-40B4-BE49-F238E27FC236}">
                    <a16:creationId xmlns:a16="http://schemas.microsoft.com/office/drawing/2014/main" id="{02AC58AC-3A46-4DD7-A7CF-C07DF1274B4D}"/>
                  </a:ext>
                </a:extLst>
              </p:cNvPr>
              <p:cNvSpPr>
                <a:spLocks noEditPoints="1"/>
              </p:cNvSpPr>
              <p:nvPr/>
            </p:nvSpPr>
            <p:spPr bwMode="auto">
              <a:xfrm>
                <a:off x="7857263" y="5106958"/>
                <a:ext cx="420375" cy="480830"/>
              </a:xfrm>
              <a:custGeom>
                <a:avLst/>
                <a:gdLst>
                  <a:gd name="T0" fmla="*/ 244885130 w 139"/>
                  <a:gd name="T1" fmla="*/ 1853883998 h 159"/>
                  <a:gd name="T2" fmla="*/ 0 w 139"/>
                  <a:gd name="T3" fmla="*/ 1609031652 h 159"/>
                  <a:gd name="T4" fmla="*/ 0 w 139"/>
                  <a:gd name="T5" fmla="*/ 1609031652 h 159"/>
                  <a:gd name="T6" fmla="*/ 0 w 139"/>
                  <a:gd name="T7" fmla="*/ 244852346 h 159"/>
                  <a:gd name="T8" fmla="*/ 244885130 w 139"/>
                  <a:gd name="T9" fmla="*/ 0 h 159"/>
                  <a:gd name="T10" fmla="*/ 244885130 w 139"/>
                  <a:gd name="T11" fmla="*/ 0 h 159"/>
                  <a:gd name="T12" fmla="*/ 1364352204 w 139"/>
                  <a:gd name="T13" fmla="*/ 0 h 159"/>
                  <a:gd name="T14" fmla="*/ 1620899018 w 139"/>
                  <a:gd name="T15" fmla="*/ 244852346 h 159"/>
                  <a:gd name="T16" fmla="*/ 1620899018 w 139"/>
                  <a:gd name="T17" fmla="*/ 244852346 h 159"/>
                  <a:gd name="T18" fmla="*/ 1620899018 w 139"/>
                  <a:gd name="T19" fmla="*/ 1609031652 h 159"/>
                  <a:gd name="T20" fmla="*/ 1364352204 w 139"/>
                  <a:gd name="T21" fmla="*/ 1853883998 h 159"/>
                  <a:gd name="T22" fmla="*/ 1364352204 w 139"/>
                  <a:gd name="T23" fmla="*/ 1853883998 h 159"/>
                  <a:gd name="T24" fmla="*/ 244885130 w 139"/>
                  <a:gd name="T25" fmla="*/ 1853883998 h 159"/>
                  <a:gd name="T26" fmla="*/ 151595069 w 139"/>
                  <a:gd name="T27" fmla="*/ 244852346 h 159"/>
                  <a:gd name="T28" fmla="*/ 151595069 w 139"/>
                  <a:gd name="T29" fmla="*/ 1609031652 h 159"/>
                  <a:gd name="T30" fmla="*/ 244885130 w 139"/>
                  <a:gd name="T31" fmla="*/ 1702308899 h 159"/>
                  <a:gd name="T32" fmla="*/ 244885130 w 139"/>
                  <a:gd name="T33" fmla="*/ 1702308899 h 159"/>
                  <a:gd name="T34" fmla="*/ 1364352204 w 139"/>
                  <a:gd name="T35" fmla="*/ 1702308899 h 159"/>
                  <a:gd name="T36" fmla="*/ 1457642265 w 139"/>
                  <a:gd name="T37" fmla="*/ 1609031652 h 159"/>
                  <a:gd name="T38" fmla="*/ 1457642265 w 139"/>
                  <a:gd name="T39" fmla="*/ 1609031652 h 159"/>
                  <a:gd name="T40" fmla="*/ 1457642265 w 139"/>
                  <a:gd name="T41" fmla="*/ 244852346 h 159"/>
                  <a:gd name="T42" fmla="*/ 1364352204 w 139"/>
                  <a:gd name="T43" fmla="*/ 163236035 h 159"/>
                  <a:gd name="T44" fmla="*/ 1364352204 w 139"/>
                  <a:gd name="T45" fmla="*/ 163236035 h 159"/>
                  <a:gd name="T46" fmla="*/ 244885130 w 139"/>
                  <a:gd name="T47" fmla="*/ 163236035 h 159"/>
                  <a:gd name="T48" fmla="*/ 151595069 w 139"/>
                  <a:gd name="T49" fmla="*/ 244852346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 h="159">
                    <a:moveTo>
                      <a:pt x="21" y="159"/>
                    </a:moveTo>
                    <a:cubicBezTo>
                      <a:pt x="9" y="159"/>
                      <a:pt x="0" y="150"/>
                      <a:pt x="0" y="138"/>
                    </a:cubicBezTo>
                    <a:cubicBezTo>
                      <a:pt x="0" y="138"/>
                      <a:pt x="0" y="138"/>
                      <a:pt x="0" y="138"/>
                    </a:cubicBezTo>
                    <a:cubicBezTo>
                      <a:pt x="0" y="21"/>
                      <a:pt x="0" y="21"/>
                      <a:pt x="0" y="21"/>
                    </a:cubicBezTo>
                    <a:cubicBezTo>
                      <a:pt x="0" y="10"/>
                      <a:pt x="9" y="0"/>
                      <a:pt x="21" y="0"/>
                    </a:cubicBezTo>
                    <a:cubicBezTo>
                      <a:pt x="21" y="0"/>
                      <a:pt x="21" y="0"/>
                      <a:pt x="21" y="0"/>
                    </a:cubicBezTo>
                    <a:cubicBezTo>
                      <a:pt x="117" y="0"/>
                      <a:pt x="117" y="0"/>
                      <a:pt x="117" y="0"/>
                    </a:cubicBezTo>
                    <a:cubicBezTo>
                      <a:pt x="129" y="0"/>
                      <a:pt x="139" y="10"/>
                      <a:pt x="139" y="21"/>
                    </a:cubicBezTo>
                    <a:cubicBezTo>
                      <a:pt x="139" y="21"/>
                      <a:pt x="139" y="21"/>
                      <a:pt x="139" y="21"/>
                    </a:cubicBezTo>
                    <a:cubicBezTo>
                      <a:pt x="139" y="138"/>
                      <a:pt x="139" y="138"/>
                      <a:pt x="139" y="138"/>
                    </a:cubicBezTo>
                    <a:cubicBezTo>
                      <a:pt x="139" y="150"/>
                      <a:pt x="129" y="159"/>
                      <a:pt x="117" y="159"/>
                    </a:cubicBezTo>
                    <a:cubicBezTo>
                      <a:pt x="117" y="159"/>
                      <a:pt x="117" y="159"/>
                      <a:pt x="117" y="159"/>
                    </a:cubicBezTo>
                    <a:cubicBezTo>
                      <a:pt x="21" y="159"/>
                      <a:pt x="21" y="159"/>
                      <a:pt x="21" y="159"/>
                    </a:cubicBezTo>
                    <a:close/>
                    <a:moveTo>
                      <a:pt x="13" y="21"/>
                    </a:moveTo>
                    <a:cubicBezTo>
                      <a:pt x="13" y="138"/>
                      <a:pt x="13" y="138"/>
                      <a:pt x="13" y="138"/>
                    </a:cubicBezTo>
                    <a:cubicBezTo>
                      <a:pt x="13" y="142"/>
                      <a:pt x="17" y="146"/>
                      <a:pt x="21" y="146"/>
                    </a:cubicBezTo>
                    <a:cubicBezTo>
                      <a:pt x="21" y="146"/>
                      <a:pt x="21" y="146"/>
                      <a:pt x="21" y="146"/>
                    </a:cubicBezTo>
                    <a:cubicBezTo>
                      <a:pt x="117" y="146"/>
                      <a:pt x="117" y="146"/>
                      <a:pt x="117" y="146"/>
                    </a:cubicBezTo>
                    <a:cubicBezTo>
                      <a:pt x="121" y="146"/>
                      <a:pt x="125" y="142"/>
                      <a:pt x="125" y="138"/>
                    </a:cubicBezTo>
                    <a:cubicBezTo>
                      <a:pt x="125" y="138"/>
                      <a:pt x="125" y="138"/>
                      <a:pt x="125" y="138"/>
                    </a:cubicBezTo>
                    <a:cubicBezTo>
                      <a:pt x="125" y="21"/>
                      <a:pt x="125" y="21"/>
                      <a:pt x="125" y="21"/>
                    </a:cubicBezTo>
                    <a:cubicBezTo>
                      <a:pt x="125" y="17"/>
                      <a:pt x="121" y="14"/>
                      <a:pt x="117" y="14"/>
                    </a:cubicBezTo>
                    <a:cubicBezTo>
                      <a:pt x="117" y="14"/>
                      <a:pt x="117" y="14"/>
                      <a:pt x="117" y="14"/>
                    </a:cubicBezTo>
                    <a:cubicBezTo>
                      <a:pt x="21" y="14"/>
                      <a:pt x="21" y="14"/>
                      <a:pt x="21" y="14"/>
                    </a:cubicBezTo>
                    <a:cubicBezTo>
                      <a:pt x="17" y="14"/>
                      <a:pt x="13" y="17"/>
                      <a:pt x="1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 name="Freeform 158">
                <a:extLst>
                  <a:ext uri="{FF2B5EF4-FFF2-40B4-BE49-F238E27FC236}">
                    <a16:creationId xmlns:a16="http://schemas.microsoft.com/office/drawing/2014/main" id="{DE4795F5-6A12-4722-ADBC-DBC14C7E1AE2}"/>
                  </a:ext>
                </a:extLst>
              </p:cNvPr>
              <p:cNvSpPr>
                <a:spLocks/>
              </p:cNvSpPr>
              <p:nvPr/>
            </p:nvSpPr>
            <p:spPr bwMode="auto">
              <a:xfrm>
                <a:off x="8069560" y="5316442"/>
                <a:ext cx="134970" cy="134970"/>
              </a:xfrm>
              <a:custGeom>
                <a:avLst/>
                <a:gdLst>
                  <a:gd name="T0" fmla="*/ 241935000 w 96"/>
                  <a:gd name="T1" fmla="*/ 128528763 h 96"/>
                  <a:gd name="T2" fmla="*/ 113407825 w 96"/>
                  <a:gd name="T3" fmla="*/ 0 h 96"/>
                  <a:gd name="T4" fmla="*/ 0 w 96"/>
                  <a:gd name="T5" fmla="*/ 194052825 h 96"/>
                  <a:gd name="T6" fmla="*/ 42843450 w 96"/>
                  <a:gd name="T7" fmla="*/ 241935000 h 96"/>
                  <a:gd name="T8" fmla="*/ 241935000 w 96"/>
                  <a:gd name="T9" fmla="*/ 128528763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6">
                    <a:moveTo>
                      <a:pt x="96" y="51"/>
                    </a:moveTo>
                    <a:lnTo>
                      <a:pt x="45" y="0"/>
                    </a:lnTo>
                    <a:lnTo>
                      <a:pt x="0" y="77"/>
                    </a:lnTo>
                    <a:lnTo>
                      <a:pt x="17" y="96"/>
                    </a:lnTo>
                    <a:lnTo>
                      <a:pt x="96"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Freeform 159">
                <a:extLst>
                  <a:ext uri="{FF2B5EF4-FFF2-40B4-BE49-F238E27FC236}">
                    <a16:creationId xmlns:a16="http://schemas.microsoft.com/office/drawing/2014/main" id="{279606D8-3CB9-4EE6-8982-628687AD921E}"/>
                  </a:ext>
                </a:extLst>
              </p:cNvPr>
              <p:cNvSpPr>
                <a:spLocks noEditPoints="1"/>
              </p:cNvSpPr>
              <p:nvPr/>
            </p:nvSpPr>
            <p:spPr bwMode="auto">
              <a:xfrm>
                <a:off x="8144074" y="4990265"/>
                <a:ext cx="395068" cy="386633"/>
              </a:xfrm>
              <a:custGeom>
                <a:avLst/>
                <a:gdLst>
                  <a:gd name="T0" fmla="*/ 1437871024 w 131"/>
                  <a:gd name="T1" fmla="*/ 81429231 h 128"/>
                  <a:gd name="T2" fmla="*/ 1136383641 w 131"/>
                  <a:gd name="T3" fmla="*/ 81429231 h 128"/>
                  <a:gd name="T4" fmla="*/ 1055212651 w 131"/>
                  <a:gd name="T5" fmla="*/ 162855052 h 128"/>
                  <a:gd name="T6" fmla="*/ 1356700034 w 131"/>
                  <a:gd name="T7" fmla="*/ 465301124 h 128"/>
                  <a:gd name="T8" fmla="*/ 1437871024 w 131"/>
                  <a:gd name="T9" fmla="*/ 372241581 h 128"/>
                  <a:gd name="T10" fmla="*/ 1437871024 w 131"/>
                  <a:gd name="T11" fmla="*/ 81429231 h 128"/>
                  <a:gd name="T12" fmla="*/ 1287127332 w 131"/>
                  <a:gd name="T13" fmla="*/ 535096633 h 128"/>
                  <a:gd name="T14" fmla="*/ 985636544 w 131"/>
                  <a:gd name="T15" fmla="*/ 232650562 h 128"/>
                  <a:gd name="T16" fmla="*/ 0 w 131"/>
                  <a:gd name="T17" fmla="*/ 1198150564 h 128"/>
                  <a:gd name="T18" fmla="*/ 301490788 w 131"/>
                  <a:gd name="T19" fmla="*/ 1488962914 h 128"/>
                  <a:gd name="T20" fmla="*/ 1287127332 w 131"/>
                  <a:gd name="T21" fmla="*/ 535096633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 h="128">
                    <a:moveTo>
                      <a:pt x="124" y="7"/>
                    </a:moveTo>
                    <a:cubicBezTo>
                      <a:pt x="117" y="0"/>
                      <a:pt x="105" y="0"/>
                      <a:pt x="98" y="7"/>
                    </a:cubicBezTo>
                    <a:cubicBezTo>
                      <a:pt x="91" y="14"/>
                      <a:pt x="91" y="14"/>
                      <a:pt x="91" y="14"/>
                    </a:cubicBezTo>
                    <a:cubicBezTo>
                      <a:pt x="117" y="40"/>
                      <a:pt x="117" y="40"/>
                      <a:pt x="117" y="40"/>
                    </a:cubicBezTo>
                    <a:cubicBezTo>
                      <a:pt x="124" y="32"/>
                      <a:pt x="124" y="32"/>
                      <a:pt x="124" y="32"/>
                    </a:cubicBezTo>
                    <a:cubicBezTo>
                      <a:pt x="131" y="25"/>
                      <a:pt x="131" y="14"/>
                      <a:pt x="124" y="7"/>
                    </a:cubicBezTo>
                    <a:close/>
                    <a:moveTo>
                      <a:pt x="111" y="46"/>
                    </a:moveTo>
                    <a:cubicBezTo>
                      <a:pt x="85" y="20"/>
                      <a:pt x="85" y="20"/>
                      <a:pt x="85" y="20"/>
                    </a:cubicBezTo>
                    <a:cubicBezTo>
                      <a:pt x="0" y="103"/>
                      <a:pt x="0" y="103"/>
                      <a:pt x="0" y="103"/>
                    </a:cubicBezTo>
                    <a:cubicBezTo>
                      <a:pt x="26" y="128"/>
                      <a:pt x="26" y="128"/>
                      <a:pt x="26" y="128"/>
                    </a:cubicBezTo>
                    <a:lnTo>
                      <a:pt x="11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Freeform 160">
                <a:extLst>
                  <a:ext uri="{FF2B5EF4-FFF2-40B4-BE49-F238E27FC236}">
                    <a16:creationId xmlns:a16="http://schemas.microsoft.com/office/drawing/2014/main" id="{93E87276-252E-4839-813E-252BF80E24EA}"/>
                  </a:ext>
                </a:extLst>
              </p:cNvPr>
              <p:cNvSpPr>
                <a:spLocks/>
              </p:cNvSpPr>
              <p:nvPr/>
            </p:nvSpPr>
            <p:spPr bwMode="auto">
              <a:xfrm>
                <a:off x="8017540" y="5437352"/>
                <a:ext cx="63268" cy="59049"/>
              </a:xfrm>
              <a:custGeom>
                <a:avLst/>
                <a:gdLst>
                  <a:gd name="T0" fmla="*/ 113408619 w 45"/>
                  <a:gd name="T1" fmla="*/ 42843450 h 42"/>
                  <a:gd name="T2" fmla="*/ 70564869 w 45"/>
                  <a:gd name="T3" fmla="*/ 0 h 42"/>
                  <a:gd name="T4" fmla="*/ 0 w 45"/>
                  <a:gd name="T5" fmla="*/ 105846563 h 42"/>
                  <a:gd name="T6" fmla="*/ 113408619 w 45"/>
                  <a:gd name="T7" fmla="*/ 42843450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42">
                    <a:moveTo>
                      <a:pt x="45" y="17"/>
                    </a:moveTo>
                    <a:lnTo>
                      <a:pt x="28" y="0"/>
                    </a:lnTo>
                    <a:lnTo>
                      <a:pt x="0" y="42"/>
                    </a:lnTo>
                    <a:lnTo>
                      <a:pt x="4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Freeform 161">
                <a:extLst>
                  <a:ext uri="{FF2B5EF4-FFF2-40B4-BE49-F238E27FC236}">
                    <a16:creationId xmlns:a16="http://schemas.microsoft.com/office/drawing/2014/main" id="{8D8918FC-57A0-40B2-A140-A281B2427AEF}"/>
                  </a:ext>
                </a:extLst>
              </p:cNvPr>
              <p:cNvSpPr>
                <a:spLocks noEditPoints="1"/>
              </p:cNvSpPr>
              <p:nvPr/>
            </p:nvSpPr>
            <p:spPr bwMode="auto">
              <a:xfrm>
                <a:off x="8062530" y="5312225"/>
                <a:ext cx="147624" cy="141999"/>
              </a:xfrm>
              <a:custGeom>
                <a:avLst/>
                <a:gdLst>
                  <a:gd name="T0" fmla="*/ 264617994 w 105"/>
                  <a:gd name="T1" fmla="*/ 136088013 h 101"/>
                  <a:gd name="T2" fmla="*/ 55443604 w 105"/>
                  <a:gd name="T3" fmla="*/ 254534194 h 101"/>
                  <a:gd name="T4" fmla="*/ 0 w 105"/>
                  <a:gd name="T5" fmla="*/ 201611871 h 101"/>
                  <a:gd name="T6" fmla="*/ 126008190 w 105"/>
                  <a:gd name="T7" fmla="*/ 7559651 h 101"/>
                  <a:gd name="T8" fmla="*/ 126008190 w 105"/>
                  <a:gd name="T9" fmla="*/ 0 h 101"/>
                  <a:gd name="T10" fmla="*/ 264617994 w 105"/>
                  <a:gd name="T11" fmla="*/ 136088013 h 101"/>
                  <a:gd name="T12" fmla="*/ 131048518 w 105"/>
                  <a:gd name="T13" fmla="*/ 17640245 h 101"/>
                  <a:gd name="T14" fmla="*/ 17641940 w 105"/>
                  <a:gd name="T15" fmla="*/ 201611871 h 101"/>
                  <a:gd name="T16" fmla="*/ 60483931 w 105"/>
                  <a:gd name="T17" fmla="*/ 239413303 h 101"/>
                  <a:gd name="T18" fmla="*/ 244456683 w 105"/>
                  <a:gd name="T19" fmla="*/ 131047716 h 101"/>
                  <a:gd name="T20" fmla="*/ 131048518 w 105"/>
                  <a:gd name="T21" fmla="*/ 17640245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5" h="101">
                    <a:moveTo>
                      <a:pt x="105" y="54"/>
                    </a:moveTo>
                    <a:lnTo>
                      <a:pt x="22" y="101"/>
                    </a:lnTo>
                    <a:lnTo>
                      <a:pt x="0" y="80"/>
                    </a:lnTo>
                    <a:lnTo>
                      <a:pt x="50" y="3"/>
                    </a:lnTo>
                    <a:lnTo>
                      <a:pt x="50" y="0"/>
                    </a:lnTo>
                    <a:lnTo>
                      <a:pt x="105" y="54"/>
                    </a:lnTo>
                    <a:close/>
                    <a:moveTo>
                      <a:pt x="52" y="7"/>
                    </a:moveTo>
                    <a:lnTo>
                      <a:pt x="7" y="80"/>
                    </a:lnTo>
                    <a:lnTo>
                      <a:pt x="24" y="95"/>
                    </a:lnTo>
                    <a:lnTo>
                      <a:pt x="97" y="52"/>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Tree>
    <p:extLst>
      <p:ext uri="{BB962C8B-B14F-4D97-AF65-F5344CB8AC3E}">
        <p14:creationId xmlns:p14="http://schemas.microsoft.com/office/powerpoint/2010/main" val="205604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Effect transition="in" filter="fade">
                                      <p:cBhvr>
                                        <p:cTn id="27" dur="500"/>
                                        <p:tgtEl>
                                          <p:spTgt spid="4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1A14994-7757-4640-A400-12932FBBED16}"/>
              </a:ext>
            </a:extLst>
          </p:cNvPr>
          <p:cNvSpPr/>
          <p:nvPr/>
        </p:nvSpPr>
        <p:spPr>
          <a:xfrm>
            <a:off x="6199655" y="2197154"/>
            <a:ext cx="5614499" cy="3450927"/>
          </a:xfrm>
          <a:prstGeom prst="rect">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54">
            <a:extLst>
              <a:ext uri="{FF2B5EF4-FFF2-40B4-BE49-F238E27FC236}">
                <a16:creationId xmlns:a16="http://schemas.microsoft.com/office/drawing/2014/main" id="{3D5D4F15-1D42-476C-90F6-3B0B03A77958}"/>
              </a:ext>
            </a:extLst>
          </p:cNvPr>
          <p:cNvSpPr txBox="1"/>
          <p:nvPr/>
        </p:nvSpPr>
        <p:spPr>
          <a:xfrm>
            <a:off x="503560" y="1316226"/>
            <a:ext cx="4516967" cy="523178"/>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algn="dist"/>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构建部门工作考核实施循环</a:t>
            </a:r>
          </a:p>
        </p:txBody>
      </p:sp>
      <p:sp>
        <p:nvSpPr>
          <p:cNvPr id="66" name="矩形 65">
            <a:extLst>
              <a:ext uri="{FF2B5EF4-FFF2-40B4-BE49-F238E27FC236}">
                <a16:creationId xmlns:a16="http://schemas.microsoft.com/office/drawing/2014/main" id="{2E4DE871-D73A-47F4-BEDE-C02C115C1550}"/>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
        <p:nvSpPr>
          <p:cNvPr id="47" name="矩形 46">
            <a:extLst>
              <a:ext uri="{FF2B5EF4-FFF2-40B4-BE49-F238E27FC236}">
                <a16:creationId xmlns:a16="http://schemas.microsoft.com/office/drawing/2014/main" id="{AF7F2BF5-7D08-4532-B5B9-E910EFC1F3DE}"/>
              </a:ext>
            </a:extLst>
          </p:cNvPr>
          <p:cNvSpPr/>
          <p:nvPr/>
        </p:nvSpPr>
        <p:spPr>
          <a:xfrm>
            <a:off x="7452805" y="5213780"/>
            <a:ext cx="3262432" cy="399981"/>
          </a:xfrm>
          <a:prstGeom prst="rect">
            <a:avLst/>
          </a:prstGeom>
        </p:spPr>
        <p:txBody>
          <a:bodyPr wrap="none">
            <a:spAutoFit/>
          </a:bodyPr>
          <a:lstStyle/>
          <a:p>
            <a:r>
              <a:rPr lang="zh-CN" altLang="en-US" sz="1999" dirty="0">
                <a:solidFill>
                  <a:schemeClr val="accent1"/>
                </a:solidFill>
                <a:latin typeface="微软雅黑" panose="020B0503020204020204" pitchFamily="34" charset="-122"/>
                <a:ea typeface="微软雅黑" panose="020B0503020204020204" pitchFamily="34" charset="-122"/>
              </a:rPr>
              <a:t>部门工作年度考核改进螺旋</a:t>
            </a:r>
          </a:p>
        </p:txBody>
      </p:sp>
      <p:grpSp>
        <p:nvGrpSpPr>
          <p:cNvPr id="48" name="Group 5">
            <a:extLst>
              <a:ext uri="{FF2B5EF4-FFF2-40B4-BE49-F238E27FC236}">
                <a16:creationId xmlns:a16="http://schemas.microsoft.com/office/drawing/2014/main" id="{E31983FD-CDB5-4D29-90C4-07CD12799250}"/>
              </a:ext>
            </a:extLst>
          </p:cNvPr>
          <p:cNvGrpSpPr/>
          <p:nvPr/>
        </p:nvGrpSpPr>
        <p:grpSpPr bwMode="auto">
          <a:xfrm>
            <a:off x="507928" y="2696956"/>
            <a:ext cx="5691727" cy="2951125"/>
            <a:chOff x="69158" y="0"/>
            <a:chExt cx="4890355" cy="2952799"/>
          </a:xfrm>
        </p:grpSpPr>
        <p:sp>
          <p:nvSpPr>
            <p:cNvPr id="51" name="矩形 8">
              <a:extLst>
                <a:ext uri="{FF2B5EF4-FFF2-40B4-BE49-F238E27FC236}">
                  <a16:creationId xmlns:a16="http://schemas.microsoft.com/office/drawing/2014/main" id="{C649DD6F-BB7B-4B48-8F01-9EDDBCBC01F8}"/>
                </a:ext>
              </a:extLst>
            </p:cNvPr>
            <p:cNvSpPr>
              <a:spLocks noChangeArrowheads="1"/>
            </p:cNvSpPr>
            <p:nvPr/>
          </p:nvSpPr>
          <p:spPr bwMode="auto">
            <a:xfrm>
              <a:off x="69158" y="185496"/>
              <a:ext cx="4890355" cy="25857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67808" algn="just">
                <a:lnSpc>
                  <a:spcPct val="150000"/>
                </a:lnSpc>
              </a:pPr>
              <a:r>
                <a:rPr lang="zh-CN" altLang="en-US" sz="1799"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年度工作循环：</a:t>
              </a:r>
              <a:r>
                <a:rPr lang="zh-CN" altLang="en-US" sz="1799"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年初，部门制定年度工作计划及达成性标准，并将其分解至月计划。年底，部门撰写年度工作计划执行报告，对标目标，依据考核性标准自查目标完成情况，查找问题，进行改进。实施诊改情况与绩效考核挂钩，引导各部门按照教学诊断与改进的思路开展工作，实现部门工作质量的螺旋式提升。</a:t>
              </a:r>
            </a:p>
          </p:txBody>
        </p:sp>
        <p:sp>
          <p:nvSpPr>
            <p:cNvPr id="52" name="矩形 10">
              <a:extLst>
                <a:ext uri="{FF2B5EF4-FFF2-40B4-BE49-F238E27FC236}">
                  <a16:creationId xmlns:a16="http://schemas.microsoft.com/office/drawing/2014/main" id="{7F044A2D-16F0-4D03-919C-C77A7AF323BC}"/>
                </a:ext>
              </a:extLst>
            </p:cNvPr>
            <p:cNvSpPr>
              <a:spLocks noChangeArrowheads="1"/>
            </p:cNvSpPr>
            <p:nvPr/>
          </p:nvSpPr>
          <p:spPr bwMode="auto">
            <a:xfrm>
              <a:off x="86841" y="0"/>
              <a:ext cx="4824000" cy="1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zh-CN" sz="1799">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11">
              <a:extLst>
                <a:ext uri="{FF2B5EF4-FFF2-40B4-BE49-F238E27FC236}">
                  <a16:creationId xmlns:a16="http://schemas.microsoft.com/office/drawing/2014/main" id="{C1CB2CDB-CFA7-4723-AAC8-E52E665850F4}"/>
                </a:ext>
              </a:extLst>
            </p:cNvPr>
            <p:cNvSpPr>
              <a:spLocks noChangeArrowheads="1"/>
            </p:cNvSpPr>
            <p:nvPr/>
          </p:nvSpPr>
          <p:spPr bwMode="auto">
            <a:xfrm>
              <a:off x="86841" y="2934799"/>
              <a:ext cx="4824000" cy="18000"/>
            </a:xfrm>
            <a:prstGeom prst="rect">
              <a:avLst/>
            </a:prstGeom>
            <a:solidFill>
              <a:schemeClr val="accent1"/>
            </a:solidFill>
            <a:ln w="9525">
              <a:noFill/>
              <a:miter lim="800000"/>
            </a:ln>
          </p:spPr>
          <p:txBody>
            <a:bodyPr anchor="ctr"/>
            <a:lstStyle/>
            <a:p>
              <a:pPr algn="ctr" eaLnBrk="1" hangingPunct="1">
                <a:buFont typeface="Arial" panose="020B0604020202020204" pitchFamily="34" charset="0"/>
                <a:buNone/>
              </a:pPr>
              <a:endParaRPr lang="zh-CN" altLang="zh-CN" sz="1799">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4" name="Group 10">
            <a:extLst>
              <a:ext uri="{FF2B5EF4-FFF2-40B4-BE49-F238E27FC236}">
                <a16:creationId xmlns:a16="http://schemas.microsoft.com/office/drawing/2014/main" id="{BB48286B-E0A2-417C-BB72-97798794E22B}"/>
              </a:ext>
            </a:extLst>
          </p:cNvPr>
          <p:cNvGrpSpPr/>
          <p:nvPr/>
        </p:nvGrpSpPr>
        <p:grpSpPr bwMode="auto">
          <a:xfrm>
            <a:off x="528510" y="2197154"/>
            <a:ext cx="5614608" cy="452958"/>
            <a:chOff x="308022" y="52947"/>
            <a:chExt cx="4515978" cy="298385"/>
          </a:xfrm>
        </p:grpSpPr>
        <p:sp>
          <p:nvSpPr>
            <p:cNvPr id="55" name="矩形 12">
              <a:extLst>
                <a:ext uri="{FF2B5EF4-FFF2-40B4-BE49-F238E27FC236}">
                  <a16:creationId xmlns:a16="http://schemas.microsoft.com/office/drawing/2014/main" id="{FD12F550-E458-41E6-ADEA-B33ADC0EC630}"/>
                </a:ext>
              </a:extLst>
            </p:cNvPr>
            <p:cNvSpPr>
              <a:spLocks noChangeArrowheads="1"/>
            </p:cNvSpPr>
            <p:nvPr/>
          </p:nvSpPr>
          <p:spPr bwMode="auto">
            <a:xfrm>
              <a:off x="308022" y="52947"/>
              <a:ext cx="4515978" cy="29838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zh-CN" sz="1799">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矩形 13">
              <a:extLst>
                <a:ext uri="{FF2B5EF4-FFF2-40B4-BE49-F238E27FC236}">
                  <a16:creationId xmlns:a16="http://schemas.microsoft.com/office/drawing/2014/main" id="{61AA76B5-4097-4F11-BE28-F55ADBF9C891}"/>
                </a:ext>
              </a:extLst>
            </p:cNvPr>
            <p:cNvSpPr>
              <a:spLocks noChangeArrowheads="1"/>
            </p:cNvSpPr>
            <p:nvPr/>
          </p:nvSpPr>
          <p:spPr bwMode="auto">
            <a:xfrm>
              <a:off x="394146" y="69978"/>
              <a:ext cx="1970380" cy="26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1999"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年度工作循环构建</a:t>
              </a:r>
            </a:p>
          </p:txBody>
        </p:sp>
        <p:sp>
          <p:nvSpPr>
            <p:cNvPr id="57" name="等腰三角形 14">
              <a:extLst>
                <a:ext uri="{FF2B5EF4-FFF2-40B4-BE49-F238E27FC236}">
                  <a16:creationId xmlns:a16="http://schemas.microsoft.com/office/drawing/2014/main" id="{94A01B86-9858-4DED-8C0E-AADC183EAD06}"/>
                </a:ext>
              </a:extLst>
            </p:cNvPr>
            <p:cNvSpPr>
              <a:spLocks noChangeArrowheads="1"/>
            </p:cNvSpPr>
            <p:nvPr/>
          </p:nvSpPr>
          <p:spPr bwMode="auto">
            <a:xfrm rot="5400000">
              <a:off x="4545282" y="136468"/>
              <a:ext cx="167059" cy="144016"/>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zh-CN" sz="1799">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59" name="图片 58" descr="IMG_256">
            <a:extLst>
              <a:ext uri="{FF2B5EF4-FFF2-40B4-BE49-F238E27FC236}">
                <a16:creationId xmlns:a16="http://schemas.microsoft.com/office/drawing/2014/main" id="{C6061623-A703-4F4C-834D-CE844B6F1FE6}"/>
              </a:ext>
            </a:extLst>
          </p:cNvPr>
          <p:cNvPicPr/>
          <p:nvPr/>
        </p:nvPicPr>
        <p:blipFill>
          <a:blip r:embed="rId2"/>
          <a:stretch>
            <a:fillRect/>
          </a:stretch>
        </p:blipFill>
        <p:spPr>
          <a:xfrm>
            <a:off x="6306731" y="2223008"/>
            <a:ext cx="5434156" cy="2937203"/>
          </a:xfrm>
          <a:prstGeom prst="rect">
            <a:avLst/>
          </a:prstGeom>
          <a:noFill/>
          <a:ln w="9525">
            <a:noFill/>
          </a:ln>
        </p:spPr>
      </p:pic>
      <p:sp>
        <p:nvSpPr>
          <p:cNvPr id="18" name="矩形 17">
            <a:extLst>
              <a:ext uri="{FF2B5EF4-FFF2-40B4-BE49-F238E27FC236}">
                <a16:creationId xmlns:a16="http://schemas.microsoft.com/office/drawing/2014/main" id="{BC76110B-6756-48BE-BA0C-D66C41060935}"/>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19" name="矩形 18">
            <a:extLst>
              <a:ext uri="{FF2B5EF4-FFF2-40B4-BE49-F238E27FC236}">
                <a16:creationId xmlns:a16="http://schemas.microsoft.com/office/drawing/2014/main" id="{068A1976-D635-406C-A23D-F417626225E1}"/>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91DD0B53-8566-445E-8D8D-07996BF30EFD}"/>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20">
            <a:extLst>
              <a:ext uri="{FF2B5EF4-FFF2-40B4-BE49-F238E27FC236}">
                <a16:creationId xmlns:a16="http://schemas.microsoft.com/office/drawing/2014/main" id="{95E8C2CC-0498-4F72-83B9-F58DCCA50AB5}"/>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标题 1">
            <a:extLst>
              <a:ext uri="{FF2B5EF4-FFF2-40B4-BE49-F238E27FC236}">
                <a16:creationId xmlns:a16="http://schemas.microsoft.com/office/drawing/2014/main" id="{EA5DBDA9-F44B-4A61-86CB-2ADED21048AC}"/>
              </a:ext>
            </a:extLst>
          </p:cNvPr>
          <p:cNvSpPr txBox="1">
            <a:spLocks/>
          </p:cNvSpPr>
          <p:nvPr/>
        </p:nvSpPr>
        <p:spPr>
          <a:xfrm>
            <a:off x="1103942" y="42631"/>
            <a:ext cx="2983316"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天津第一商校</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892B2E0D-4023-4F02-A5F7-3EE96B313C68}"/>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grpSp>
        <p:nvGrpSpPr>
          <p:cNvPr id="33" name="组合 32">
            <a:extLst>
              <a:ext uri="{FF2B5EF4-FFF2-40B4-BE49-F238E27FC236}">
                <a16:creationId xmlns:a16="http://schemas.microsoft.com/office/drawing/2014/main" id="{60CA9736-842E-46B4-AC4F-8ED008B97F03}"/>
              </a:ext>
            </a:extLst>
          </p:cNvPr>
          <p:cNvGrpSpPr/>
          <p:nvPr/>
        </p:nvGrpSpPr>
        <p:grpSpPr>
          <a:xfrm>
            <a:off x="4931937" y="1193241"/>
            <a:ext cx="590961" cy="548327"/>
            <a:chOff x="3359150" y="4383088"/>
            <a:chExt cx="482601" cy="419099"/>
          </a:xfrm>
          <a:solidFill>
            <a:srgbClr val="FF0000"/>
          </a:solidFill>
        </p:grpSpPr>
        <p:sp>
          <p:nvSpPr>
            <p:cNvPr id="35" name="Freeform 39">
              <a:extLst>
                <a:ext uri="{FF2B5EF4-FFF2-40B4-BE49-F238E27FC236}">
                  <a16:creationId xmlns:a16="http://schemas.microsoft.com/office/drawing/2014/main" id="{F2BF0BCB-F2D7-451C-B8AB-2C5AD08D344B}"/>
                </a:ext>
              </a:extLst>
            </p:cNvPr>
            <p:cNvSpPr>
              <a:spLocks noEditPoints="1"/>
            </p:cNvSpPr>
            <p:nvPr/>
          </p:nvSpPr>
          <p:spPr bwMode="auto">
            <a:xfrm>
              <a:off x="3359150" y="4664075"/>
              <a:ext cx="449263" cy="138112"/>
            </a:xfrm>
            <a:custGeom>
              <a:avLst/>
              <a:gdLst>
                <a:gd name="T0" fmla="*/ 118 w 120"/>
                <a:gd name="T1" fmla="*/ 37 h 37"/>
                <a:gd name="T2" fmla="*/ 118 w 120"/>
                <a:gd name="T3" fmla="*/ 37 h 37"/>
                <a:gd name="T4" fmla="*/ 2 w 120"/>
                <a:gd name="T5" fmla="*/ 37 h 37"/>
                <a:gd name="T6" fmla="*/ 1 w 120"/>
                <a:gd name="T7" fmla="*/ 36 h 37"/>
                <a:gd name="T8" fmla="*/ 1 w 120"/>
                <a:gd name="T9" fmla="*/ 35 h 37"/>
                <a:gd name="T10" fmla="*/ 16 w 120"/>
                <a:gd name="T11" fmla="*/ 1 h 37"/>
                <a:gd name="T12" fmla="*/ 18 w 120"/>
                <a:gd name="T13" fmla="*/ 0 h 37"/>
                <a:gd name="T14" fmla="*/ 93 w 120"/>
                <a:gd name="T15" fmla="*/ 0 h 37"/>
                <a:gd name="T16" fmla="*/ 95 w 120"/>
                <a:gd name="T17" fmla="*/ 1 h 37"/>
                <a:gd name="T18" fmla="*/ 119 w 120"/>
                <a:gd name="T19" fmla="*/ 34 h 37"/>
                <a:gd name="T20" fmla="*/ 120 w 120"/>
                <a:gd name="T21" fmla="*/ 35 h 37"/>
                <a:gd name="T22" fmla="*/ 118 w 120"/>
                <a:gd name="T23" fmla="*/ 37 h 37"/>
                <a:gd name="T24" fmla="*/ 5 w 120"/>
                <a:gd name="T25" fmla="*/ 33 h 37"/>
                <a:gd name="T26" fmla="*/ 114 w 120"/>
                <a:gd name="T27" fmla="*/ 33 h 37"/>
                <a:gd name="T28" fmla="*/ 92 w 120"/>
                <a:gd name="T29" fmla="*/ 4 h 37"/>
                <a:gd name="T30" fmla="*/ 19 w 120"/>
                <a:gd name="T31" fmla="*/ 4 h 37"/>
                <a:gd name="T32" fmla="*/ 5 w 120"/>
                <a:gd name="T33"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37">
                  <a:moveTo>
                    <a:pt x="118" y="37"/>
                  </a:moveTo>
                  <a:cubicBezTo>
                    <a:pt x="118" y="37"/>
                    <a:pt x="118" y="37"/>
                    <a:pt x="118" y="37"/>
                  </a:cubicBezTo>
                  <a:cubicBezTo>
                    <a:pt x="2" y="37"/>
                    <a:pt x="2" y="37"/>
                    <a:pt x="2" y="37"/>
                  </a:cubicBezTo>
                  <a:cubicBezTo>
                    <a:pt x="2" y="37"/>
                    <a:pt x="1" y="37"/>
                    <a:pt x="1" y="36"/>
                  </a:cubicBezTo>
                  <a:cubicBezTo>
                    <a:pt x="0" y="36"/>
                    <a:pt x="0" y="35"/>
                    <a:pt x="1" y="35"/>
                  </a:cubicBezTo>
                  <a:cubicBezTo>
                    <a:pt x="16" y="1"/>
                    <a:pt x="16" y="1"/>
                    <a:pt x="16" y="1"/>
                  </a:cubicBezTo>
                  <a:cubicBezTo>
                    <a:pt x="16" y="1"/>
                    <a:pt x="17" y="0"/>
                    <a:pt x="18" y="0"/>
                  </a:cubicBezTo>
                  <a:cubicBezTo>
                    <a:pt x="93" y="0"/>
                    <a:pt x="93" y="0"/>
                    <a:pt x="93" y="0"/>
                  </a:cubicBezTo>
                  <a:cubicBezTo>
                    <a:pt x="94" y="0"/>
                    <a:pt x="95" y="0"/>
                    <a:pt x="95" y="1"/>
                  </a:cubicBezTo>
                  <a:cubicBezTo>
                    <a:pt x="119" y="34"/>
                    <a:pt x="119" y="34"/>
                    <a:pt x="119" y="34"/>
                  </a:cubicBezTo>
                  <a:cubicBezTo>
                    <a:pt x="119" y="34"/>
                    <a:pt x="120" y="35"/>
                    <a:pt x="120" y="35"/>
                  </a:cubicBezTo>
                  <a:cubicBezTo>
                    <a:pt x="120" y="36"/>
                    <a:pt x="119" y="37"/>
                    <a:pt x="118" y="37"/>
                  </a:cubicBezTo>
                  <a:close/>
                  <a:moveTo>
                    <a:pt x="5" y="33"/>
                  </a:moveTo>
                  <a:cubicBezTo>
                    <a:pt x="114" y="33"/>
                    <a:pt x="114" y="33"/>
                    <a:pt x="114" y="33"/>
                  </a:cubicBezTo>
                  <a:cubicBezTo>
                    <a:pt x="92" y="4"/>
                    <a:pt x="92" y="4"/>
                    <a:pt x="92" y="4"/>
                  </a:cubicBezTo>
                  <a:cubicBezTo>
                    <a:pt x="19" y="4"/>
                    <a:pt x="19" y="4"/>
                    <a:pt x="19" y="4"/>
                  </a:cubicBezTo>
                  <a:lnTo>
                    <a:pt x="5"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36" name="Freeform 40">
              <a:extLst>
                <a:ext uri="{FF2B5EF4-FFF2-40B4-BE49-F238E27FC236}">
                  <a16:creationId xmlns:a16="http://schemas.microsoft.com/office/drawing/2014/main" id="{3124A235-B36F-4901-AA92-157A53C0A179}"/>
                </a:ext>
              </a:extLst>
            </p:cNvPr>
            <p:cNvSpPr>
              <a:spLocks noEditPoints="1"/>
            </p:cNvSpPr>
            <p:nvPr/>
          </p:nvSpPr>
          <p:spPr bwMode="auto">
            <a:xfrm>
              <a:off x="3436938" y="4573588"/>
              <a:ext cx="90488" cy="180975"/>
            </a:xfrm>
            <a:custGeom>
              <a:avLst/>
              <a:gdLst>
                <a:gd name="T0" fmla="*/ 22 w 24"/>
                <a:gd name="T1" fmla="*/ 44 h 48"/>
                <a:gd name="T2" fmla="*/ 23 w 24"/>
                <a:gd name="T3" fmla="*/ 43 h 48"/>
                <a:gd name="T4" fmla="*/ 21 w 24"/>
                <a:gd name="T5" fmla="*/ 37 h 48"/>
                <a:gd name="T6" fmla="*/ 18 w 24"/>
                <a:gd name="T7" fmla="*/ 19 h 48"/>
                <a:gd name="T8" fmla="*/ 20 w 24"/>
                <a:gd name="T9" fmla="*/ 19 h 48"/>
                <a:gd name="T10" fmla="*/ 22 w 24"/>
                <a:gd name="T11" fmla="*/ 18 h 48"/>
                <a:gd name="T12" fmla="*/ 20 w 24"/>
                <a:gd name="T13" fmla="*/ 16 h 48"/>
                <a:gd name="T14" fmla="*/ 20 w 24"/>
                <a:gd name="T15" fmla="*/ 16 h 48"/>
                <a:gd name="T16" fmla="*/ 18 w 24"/>
                <a:gd name="T17" fmla="*/ 14 h 48"/>
                <a:gd name="T18" fmla="*/ 22 w 24"/>
                <a:gd name="T19" fmla="*/ 9 h 48"/>
                <a:gd name="T20" fmla="*/ 15 w 24"/>
                <a:gd name="T21" fmla="*/ 1 h 48"/>
                <a:gd name="T22" fmla="*/ 7 w 24"/>
                <a:gd name="T23" fmla="*/ 7 h 48"/>
                <a:gd name="T24" fmla="*/ 10 w 24"/>
                <a:gd name="T25" fmla="*/ 14 h 48"/>
                <a:gd name="T26" fmla="*/ 8 w 24"/>
                <a:gd name="T27" fmla="*/ 15 h 48"/>
                <a:gd name="T28" fmla="*/ 8 w 24"/>
                <a:gd name="T29" fmla="*/ 15 h 48"/>
                <a:gd name="T30" fmla="*/ 6 w 24"/>
                <a:gd name="T31" fmla="*/ 16 h 48"/>
                <a:gd name="T32" fmla="*/ 7 w 24"/>
                <a:gd name="T33" fmla="*/ 18 h 48"/>
                <a:gd name="T34" fmla="*/ 9 w 24"/>
                <a:gd name="T35" fmla="*/ 18 h 48"/>
                <a:gd name="T36" fmla="*/ 3 w 24"/>
                <a:gd name="T37" fmla="*/ 36 h 48"/>
                <a:gd name="T38" fmla="*/ 1 w 24"/>
                <a:gd name="T39" fmla="*/ 42 h 48"/>
                <a:gd name="T40" fmla="*/ 1 w 24"/>
                <a:gd name="T41" fmla="*/ 42 h 48"/>
                <a:gd name="T42" fmla="*/ 0 w 24"/>
                <a:gd name="T43" fmla="*/ 44 h 48"/>
                <a:gd name="T44" fmla="*/ 2 w 24"/>
                <a:gd name="T45" fmla="*/ 47 h 48"/>
                <a:gd name="T46" fmla="*/ 21 w 24"/>
                <a:gd name="T47" fmla="*/ 48 h 48"/>
                <a:gd name="T48" fmla="*/ 23 w 24"/>
                <a:gd name="T49" fmla="*/ 46 h 48"/>
                <a:gd name="T50" fmla="*/ 22 w 24"/>
                <a:gd name="T51" fmla="*/ 44 h 48"/>
                <a:gd name="T52" fmla="*/ 21 w 24"/>
                <a:gd name="T53" fmla="*/ 44 h 48"/>
                <a:gd name="T54" fmla="*/ 3 w 24"/>
                <a:gd name="T55" fmla="*/ 43 h 48"/>
                <a:gd name="T56" fmla="*/ 3 w 24"/>
                <a:gd name="T57" fmla="*/ 42 h 48"/>
                <a:gd name="T58" fmla="*/ 21 w 24"/>
                <a:gd name="T59" fmla="*/ 43 h 48"/>
                <a:gd name="T60" fmla="*/ 21 w 24"/>
                <a:gd name="T6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8">
                  <a:moveTo>
                    <a:pt x="22" y="44"/>
                  </a:moveTo>
                  <a:cubicBezTo>
                    <a:pt x="23" y="43"/>
                    <a:pt x="23" y="43"/>
                    <a:pt x="23" y="43"/>
                  </a:cubicBezTo>
                  <a:cubicBezTo>
                    <a:pt x="24" y="42"/>
                    <a:pt x="23" y="40"/>
                    <a:pt x="21" y="37"/>
                  </a:cubicBezTo>
                  <a:cubicBezTo>
                    <a:pt x="18" y="32"/>
                    <a:pt x="18" y="22"/>
                    <a:pt x="18" y="19"/>
                  </a:cubicBezTo>
                  <a:cubicBezTo>
                    <a:pt x="20" y="19"/>
                    <a:pt x="20" y="19"/>
                    <a:pt x="20" y="19"/>
                  </a:cubicBezTo>
                  <a:cubicBezTo>
                    <a:pt x="21" y="19"/>
                    <a:pt x="22" y="19"/>
                    <a:pt x="22" y="18"/>
                  </a:cubicBezTo>
                  <a:cubicBezTo>
                    <a:pt x="22" y="17"/>
                    <a:pt x="21" y="16"/>
                    <a:pt x="20" y="16"/>
                  </a:cubicBezTo>
                  <a:cubicBezTo>
                    <a:pt x="20" y="16"/>
                    <a:pt x="20" y="16"/>
                    <a:pt x="20" y="16"/>
                  </a:cubicBezTo>
                  <a:cubicBezTo>
                    <a:pt x="18" y="14"/>
                    <a:pt x="18" y="14"/>
                    <a:pt x="18" y="14"/>
                  </a:cubicBezTo>
                  <a:cubicBezTo>
                    <a:pt x="20" y="13"/>
                    <a:pt x="22" y="11"/>
                    <a:pt x="22" y="9"/>
                  </a:cubicBezTo>
                  <a:cubicBezTo>
                    <a:pt x="22" y="5"/>
                    <a:pt x="19" y="1"/>
                    <a:pt x="15" y="1"/>
                  </a:cubicBezTo>
                  <a:cubicBezTo>
                    <a:pt x="11" y="0"/>
                    <a:pt x="8" y="3"/>
                    <a:pt x="7" y="7"/>
                  </a:cubicBezTo>
                  <a:cubicBezTo>
                    <a:pt x="7" y="10"/>
                    <a:pt x="8" y="12"/>
                    <a:pt x="10" y="14"/>
                  </a:cubicBezTo>
                  <a:cubicBezTo>
                    <a:pt x="8" y="15"/>
                    <a:pt x="8" y="15"/>
                    <a:pt x="8" y="15"/>
                  </a:cubicBezTo>
                  <a:cubicBezTo>
                    <a:pt x="8" y="15"/>
                    <a:pt x="8" y="15"/>
                    <a:pt x="8" y="15"/>
                  </a:cubicBezTo>
                  <a:cubicBezTo>
                    <a:pt x="7" y="15"/>
                    <a:pt x="6" y="15"/>
                    <a:pt x="6" y="16"/>
                  </a:cubicBezTo>
                  <a:cubicBezTo>
                    <a:pt x="6" y="17"/>
                    <a:pt x="6" y="18"/>
                    <a:pt x="7" y="18"/>
                  </a:cubicBezTo>
                  <a:cubicBezTo>
                    <a:pt x="9" y="18"/>
                    <a:pt x="9" y="18"/>
                    <a:pt x="9" y="18"/>
                  </a:cubicBezTo>
                  <a:cubicBezTo>
                    <a:pt x="9" y="22"/>
                    <a:pt x="7" y="32"/>
                    <a:pt x="3" y="36"/>
                  </a:cubicBezTo>
                  <a:cubicBezTo>
                    <a:pt x="1" y="38"/>
                    <a:pt x="0" y="40"/>
                    <a:pt x="1" y="42"/>
                  </a:cubicBezTo>
                  <a:cubicBezTo>
                    <a:pt x="1" y="42"/>
                    <a:pt x="1" y="42"/>
                    <a:pt x="1" y="42"/>
                  </a:cubicBezTo>
                  <a:cubicBezTo>
                    <a:pt x="0" y="42"/>
                    <a:pt x="0" y="43"/>
                    <a:pt x="0" y="44"/>
                  </a:cubicBezTo>
                  <a:cubicBezTo>
                    <a:pt x="0" y="45"/>
                    <a:pt x="1" y="47"/>
                    <a:pt x="2" y="47"/>
                  </a:cubicBezTo>
                  <a:cubicBezTo>
                    <a:pt x="21" y="48"/>
                    <a:pt x="21" y="48"/>
                    <a:pt x="21" y="48"/>
                  </a:cubicBezTo>
                  <a:cubicBezTo>
                    <a:pt x="22" y="48"/>
                    <a:pt x="23" y="47"/>
                    <a:pt x="23" y="46"/>
                  </a:cubicBezTo>
                  <a:cubicBezTo>
                    <a:pt x="23" y="45"/>
                    <a:pt x="23" y="44"/>
                    <a:pt x="22" y="44"/>
                  </a:cubicBezTo>
                  <a:close/>
                  <a:moveTo>
                    <a:pt x="21" y="44"/>
                  </a:moveTo>
                  <a:cubicBezTo>
                    <a:pt x="3" y="43"/>
                    <a:pt x="3" y="43"/>
                    <a:pt x="3" y="43"/>
                  </a:cubicBezTo>
                  <a:cubicBezTo>
                    <a:pt x="3" y="42"/>
                    <a:pt x="3" y="42"/>
                    <a:pt x="3" y="42"/>
                  </a:cubicBezTo>
                  <a:cubicBezTo>
                    <a:pt x="21" y="43"/>
                    <a:pt x="21" y="43"/>
                    <a:pt x="21" y="43"/>
                  </a:cubicBezTo>
                  <a:lnTo>
                    <a:pt x="2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37" name="Freeform 41">
              <a:extLst>
                <a:ext uri="{FF2B5EF4-FFF2-40B4-BE49-F238E27FC236}">
                  <a16:creationId xmlns:a16="http://schemas.microsoft.com/office/drawing/2014/main" id="{AA2269B4-3CEB-48AA-A144-8425D765E64E}"/>
                </a:ext>
              </a:extLst>
            </p:cNvPr>
            <p:cNvSpPr/>
            <p:nvPr/>
          </p:nvSpPr>
          <p:spPr bwMode="auto">
            <a:xfrm>
              <a:off x="3448050" y="4402138"/>
              <a:ext cx="269875" cy="228600"/>
            </a:xfrm>
            <a:custGeom>
              <a:avLst/>
              <a:gdLst>
                <a:gd name="T0" fmla="*/ 70 w 72"/>
                <a:gd name="T1" fmla="*/ 30 h 61"/>
                <a:gd name="T2" fmla="*/ 69 w 72"/>
                <a:gd name="T3" fmla="*/ 30 h 61"/>
                <a:gd name="T4" fmla="*/ 66 w 72"/>
                <a:gd name="T5" fmla="*/ 32 h 61"/>
                <a:gd name="T6" fmla="*/ 55 w 72"/>
                <a:gd name="T7" fmla="*/ 40 h 61"/>
                <a:gd name="T8" fmla="*/ 29 w 72"/>
                <a:gd name="T9" fmla="*/ 54 h 61"/>
                <a:gd name="T10" fmla="*/ 19 w 72"/>
                <a:gd name="T11" fmla="*/ 58 h 61"/>
                <a:gd name="T12" fmla="*/ 17 w 72"/>
                <a:gd name="T13" fmla="*/ 57 h 61"/>
                <a:gd name="T14" fmla="*/ 26 w 72"/>
                <a:gd name="T15" fmla="*/ 44 h 61"/>
                <a:gd name="T16" fmla="*/ 42 w 72"/>
                <a:gd name="T17" fmla="*/ 32 h 61"/>
                <a:gd name="T18" fmla="*/ 43 w 72"/>
                <a:gd name="T19" fmla="*/ 32 h 61"/>
                <a:gd name="T20" fmla="*/ 44 w 72"/>
                <a:gd name="T21" fmla="*/ 31 h 61"/>
                <a:gd name="T22" fmla="*/ 45 w 72"/>
                <a:gd name="T23" fmla="*/ 30 h 61"/>
                <a:gd name="T24" fmla="*/ 44 w 72"/>
                <a:gd name="T25" fmla="*/ 29 h 61"/>
                <a:gd name="T26" fmla="*/ 41 w 72"/>
                <a:gd name="T27" fmla="*/ 27 h 61"/>
                <a:gd name="T28" fmla="*/ 32 w 72"/>
                <a:gd name="T29" fmla="*/ 22 h 61"/>
                <a:gd name="T30" fmla="*/ 31 w 72"/>
                <a:gd name="T31" fmla="*/ 22 h 61"/>
                <a:gd name="T32" fmla="*/ 30 w 72"/>
                <a:gd name="T33" fmla="*/ 22 h 61"/>
                <a:gd name="T34" fmla="*/ 28 w 72"/>
                <a:gd name="T35" fmla="*/ 23 h 61"/>
                <a:gd name="T36" fmla="*/ 17 w 72"/>
                <a:gd name="T37" fmla="*/ 29 h 61"/>
                <a:gd name="T38" fmla="*/ 16 w 72"/>
                <a:gd name="T39" fmla="*/ 31 h 61"/>
                <a:gd name="T40" fmla="*/ 9 w 72"/>
                <a:gd name="T41" fmla="*/ 44 h 61"/>
                <a:gd name="T42" fmla="*/ 9 w 72"/>
                <a:gd name="T43" fmla="*/ 44 h 61"/>
                <a:gd name="T44" fmla="*/ 4 w 72"/>
                <a:gd name="T45" fmla="*/ 55 h 61"/>
                <a:gd name="T46" fmla="*/ 4 w 72"/>
                <a:gd name="T47" fmla="*/ 55 h 61"/>
                <a:gd name="T48" fmla="*/ 4 w 72"/>
                <a:gd name="T49" fmla="*/ 44 h 61"/>
                <a:gd name="T50" fmla="*/ 4 w 72"/>
                <a:gd name="T51" fmla="*/ 43 h 61"/>
                <a:gd name="T52" fmla="*/ 9 w 72"/>
                <a:gd name="T53" fmla="*/ 25 h 61"/>
                <a:gd name="T54" fmla="*/ 33 w 72"/>
                <a:gd name="T55" fmla="*/ 3 h 61"/>
                <a:gd name="T56" fmla="*/ 35 w 72"/>
                <a:gd name="T57" fmla="*/ 3 h 61"/>
                <a:gd name="T58" fmla="*/ 72 w 72"/>
                <a:gd name="T59" fmla="*/ 6 h 61"/>
                <a:gd name="T60" fmla="*/ 72 w 72"/>
                <a:gd name="T61" fmla="*/ 2 h 61"/>
                <a:gd name="T62" fmla="*/ 35 w 72"/>
                <a:gd name="T63" fmla="*/ 0 h 61"/>
                <a:gd name="T64" fmla="*/ 32 w 72"/>
                <a:gd name="T65" fmla="*/ 0 h 61"/>
                <a:gd name="T66" fmla="*/ 6 w 72"/>
                <a:gd name="T67" fmla="*/ 23 h 61"/>
                <a:gd name="T68" fmla="*/ 1 w 72"/>
                <a:gd name="T69" fmla="*/ 43 h 61"/>
                <a:gd name="T70" fmla="*/ 1 w 72"/>
                <a:gd name="T71" fmla="*/ 44 h 61"/>
                <a:gd name="T72" fmla="*/ 3 w 72"/>
                <a:gd name="T73" fmla="*/ 58 h 61"/>
                <a:gd name="T74" fmla="*/ 12 w 72"/>
                <a:gd name="T75" fmla="*/ 45 h 61"/>
                <a:gd name="T76" fmla="*/ 18 w 72"/>
                <a:gd name="T77" fmla="*/ 33 h 61"/>
                <a:gd name="T78" fmla="*/ 18 w 72"/>
                <a:gd name="T79" fmla="*/ 33 h 61"/>
                <a:gd name="T80" fmla="*/ 20 w 72"/>
                <a:gd name="T81" fmla="*/ 31 h 61"/>
                <a:gd name="T82" fmla="*/ 29 w 72"/>
                <a:gd name="T83" fmla="*/ 26 h 61"/>
                <a:gd name="T84" fmla="*/ 31 w 72"/>
                <a:gd name="T85" fmla="*/ 25 h 61"/>
                <a:gd name="T86" fmla="*/ 40 w 72"/>
                <a:gd name="T87" fmla="*/ 30 h 61"/>
                <a:gd name="T88" fmla="*/ 40 w 72"/>
                <a:gd name="T89" fmla="*/ 30 h 61"/>
                <a:gd name="T90" fmla="*/ 25 w 72"/>
                <a:gd name="T91" fmla="*/ 42 h 61"/>
                <a:gd name="T92" fmla="*/ 14 w 72"/>
                <a:gd name="T93" fmla="*/ 59 h 61"/>
                <a:gd name="T94" fmla="*/ 19 w 72"/>
                <a:gd name="T95" fmla="*/ 61 h 61"/>
                <a:gd name="T96" fmla="*/ 31 w 72"/>
                <a:gd name="T97" fmla="*/ 57 h 61"/>
                <a:gd name="T98" fmla="*/ 57 w 72"/>
                <a:gd name="T99" fmla="*/ 43 h 61"/>
                <a:gd name="T100" fmla="*/ 68 w 72"/>
                <a:gd name="T101" fmla="*/ 35 h 61"/>
                <a:gd name="T102" fmla="*/ 70 w 72"/>
                <a:gd name="T103" fmla="*/ 33 h 61"/>
                <a:gd name="T104" fmla="*/ 70 w 72"/>
                <a:gd name="T105"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61">
                  <a:moveTo>
                    <a:pt x="70" y="30"/>
                  </a:moveTo>
                  <a:cubicBezTo>
                    <a:pt x="70" y="30"/>
                    <a:pt x="69" y="30"/>
                    <a:pt x="69" y="30"/>
                  </a:cubicBezTo>
                  <a:cubicBezTo>
                    <a:pt x="68" y="31"/>
                    <a:pt x="67" y="31"/>
                    <a:pt x="66" y="32"/>
                  </a:cubicBezTo>
                  <a:cubicBezTo>
                    <a:pt x="63" y="35"/>
                    <a:pt x="60" y="38"/>
                    <a:pt x="55" y="40"/>
                  </a:cubicBezTo>
                  <a:cubicBezTo>
                    <a:pt x="49" y="43"/>
                    <a:pt x="36" y="50"/>
                    <a:pt x="29" y="54"/>
                  </a:cubicBezTo>
                  <a:cubicBezTo>
                    <a:pt x="26" y="56"/>
                    <a:pt x="22" y="58"/>
                    <a:pt x="19" y="58"/>
                  </a:cubicBezTo>
                  <a:cubicBezTo>
                    <a:pt x="18" y="58"/>
                    <a:pt x="17" y="58"/>
                    <a:pt x="17" y="57"/>
                  </a:cubicBezTo>
                  <a:cubicBezTo>
                    <a:pt x="15" y="54"/>
                    <a:pt x="22" y="47"/>
                    <a:pt x="26" y="44"/>
                  </a:cubicBezTo>
                  <a:cubicBezTo>
                    <a:pt x="33" y="40"/>
                    <a:pt x="39" y="35"/>
                    <a:pt x="42" y="32"/>
                  </a:cubicBezTo>
                  <a:cubicBezTo>
                    <a:pt x="43" y="32"/>
                    <a:pt x="43" y="32"/>
                    <a:pt x="43" y="32"/>
                  </a:cubicBezTo>
                  <a:cubicBezTo>
                    <a:pt x="43" y="32"/>
                    <a:pt x="44" y="31"/>
                    <a:pt x="44" y="31"/>
                  </a:cubicBezTo>
                  <a:cubicBezTo>
                    <a:pt x="45" y="30"/>
                    <a:pt x="45" y="30"/>
                    <a:pt x="45" y="30"/>
                  </a:cubicBezTo>
                  <a:cubicBezTo>
                    <a:pt x="44" y="29"/>
                    <a:pt x="44" y="29"/>
                    <a:pt x="44" y="29"/>
                  </a:cubicBezTo>
                  <a:cubicBezTo>
                    <a:pt x="43" y="28"/>
                    <a:pt x="42" y="28"/>
                    <a:pt x="41" y="27"/>
                  </a:cubicBezTo>
                  <a:cubicBezTo>
                    <a:pt x="39" y="26"/>
                    <a:pt x="35" y="24"/>
                    <a:pt x="32" y="22"/>
                  </a:cubicBezTo>
                  <a:cubicBezTo>
                    <a:pt x="31" y="22"/>
                    <a:pt x="31" y="22"/>
                    <a:pt x="31" y="22"/>
                  </a:cubicBezTo>
                  <a:cubicBezTo>
                    <a:pt x="30" y="22"/>
                    <a:pt x="30" y="22"/>
                    <a:pt x="30" y="22"/>
                  </a:cubicBezTo>
                  <a:cubicBezTo>
                    <a:pt x="30" y="22"/>
                    <a:pt x="29" y="22"/>
                    <a:pt x="28" y="23"/>
                  </a:cubicBezTo>
                  <a:cubicBezTo>
                    <a:pt x="24" y="24"/>
                    <a:pt x="20" y="26"/>
                    <a:pt x="17" y="29"/>
                  </a:cubicBezTo>
                  <a:cubicBezTo>
                    <a:pt x="17" y="30"/>
                    <a:pt x="16" y="30"/>
                    <a:pt x="16" y="31"/>
                  </a:cubicBezTo>
                  <a:cubicBezTo>
                    <a:pt x="13" y="34"/>
                    <a:pt x="11" y="38"/>
                    <a:pt x="9" y="44"/>
                  </a:cubicBezTo>
                  <a:cubicBezTo>
                    <a:pt x="9" y="44"/>
                    <a:pt x="9" y="44"/>
                    <a:pt x="9" y="44"/>
                  </a:cubicBezTo>
                  <a:cubicBezTo>
                    <a:pt x="7" y="54"/>
                    <a:pt x="5" y="55"/>
                    <a:pt x="4" y="55"/>
                  </a:cubicBezTo>
                  <a:cubicBezTo>
                    <a:pt x="4" y="55"/>
                    <a:pt x="4" y="55"/>
                    <a:pt x="4" y="55"/>
                  </a:cubicBezTo>
                  <a:cubicBezTo>
                    <a:pt x="3" y="55"/>
                    <a:pt x="3" y="53"/>
                    <a:pt x="4" y="44"/>
                  </a:cubicBezTo>
                  <a:cubicBezTo>
                    <a:pt x="4" y="44"/>
                    <a:pt x="4" y="44"/>
                    <a:pt x="4" y="43"/>
                  </a:cubicBezTo>
                  <a:cubicBezTo>
                    <a:pt x="4" y="41"/>
                    <a:pt x="8" y="27"/>
                    <a:pt x="9" y="25"/>
                  </a:cubicBezTo>
                  <a:cubicBezTo>
                    <a:pt x="10" y="22"/>
                    <a:pt x="30" y="4"/>
                    <a:pt x="33" y="3"/>
                  </a:cubicBezTo>
                  <a:cubicBezTo>
                    <a:pt x="33" y="3"/>
                    <a:pt x="34" y="3"/>
                    <a:pt x="35" y="3"/>
                  </a:cubicBezTo>
                  <a:cubicBezTo>
                    <a:pt x="41" y="3"/>
                    <a:pt x="60" y="4"/>
                    <a:pt x="72" y="6"/>
                  </a:cubicBezTo>
                  <a:cubicBezTo>
                    <a:pt x="72" y="4"/>
                    <a:pt x="72" y="3"/>
                    <a:pt x="72" y="2"/>
                  </a:cubicBezTo>
                  <a:cubicBezTo>
                    <a:pt x="60" y="1"/>
                    <a:pt x="41" y="0"/>
                    <a:pt x="35" y="0"/>
                  </a:cubicBezTo>
                  <a:cubicBezTo>
                    <a:pt x="33" y="0"/>
                    <a:pt x="32" y="0"/>
                    <a:pt x="32" y="0"/>
                  </a:cubicBezTo>
                  <a:cubicBezTo>
                    <a:pt x="29" y="1"/>
                    <a:pt x="7" y="21"/>
                    <a:pt x="6" y="23"/>
                  </a:cubicBezTo>
                  <a:cubicBezTo>
                    <a:pt x="6" y="25"/>
                    <a:pt x="1" y="40"/>
                    <a:pt x="1" y="43"/>
                  </a:cubicBezTo>
                  <a:cubicBezTo>
                    <a:pt x="1" y="44"/>
                    <a:pt x="1" y="44"/>
                    <a:pt x="1" y="44"/>
                  </a:cubicBezTo>
                  <a:cubicBezTo>
                    <a:pt x="0" y="53"/>
                    <a:pt x="0" y="58"/>
                    <a:pt x="3" y="58"/>
                  </a:cubicBezTo>
                  <a:cubicBezTo>
                    <a:pt x="8" y="59"/>
                    <a:pt x="10" y="52"/>
                    <a:pt x="12" y="45"/>
                  </a:cubicBezTo>
                  <a:cubicBezTo>
                    <a:pt x="13" y="39"/>
                    <a:pt x="16" y="36"/>
                    <a:pt x="18" y="33"/>
                  </a:cubicBezTo>
                  <a:cubicBezTo>
                    <a:pt x="18" y="33"/>
                    <a:pt x="18" y="33"/>
                    <a:pt x="18" y="33"/>
                  </a:cubicBezTo>
                  <a:cubicBezTo>
                    <a:pt x="19" y="32"/>
                    <a:pt x="19" y="32"/>
                    <a:pt x="20" y="31"/>
                  </a:cubicBezTo>
                  <a:cubicBezTo>
                    <a:pt x="22" y="28"/>
                    <a:pt x="26" y="27"/>
                    <a:pt x="29" y="26"/>
                  </a:cubicBezTo>
                  <a:cubicBezTo>
                    <a:pt x="30" y="25"/>
                    <a:pt x="30" y="25"/>
                    <a:pt x="31" y="25"/>
                  </a:cubicBezTo>
                  <a:cubicBezTo>
                    <a:pt x="34" y="27"/>
                    <a:pt x="38" y="29"/>
                    <a:pt x="40" y="30"/>
                  </a:cubicBezTo>
                  <a:cubicBezTo>
                    <a:pt x="40" y="30"/>
                    <a:pt x="40" y="30"/>
                    <a:pt x="40" y="30"/>
                  </a:cubicBezTo>
                  <a:cubicBezTo>
                    <a:pt x="37" y="33"/>
                    <a:pt x="32" y="38"/>
                    <a:pt x="25" y="42"/>
                  </a:cubicBezTo>
                  <a:cubicBezTo>
                    <a:pt x="23" y="43"/>
                    <a:pt x="10" y="51"/>
                    <a:pt x="14" y="59"/>
                  </a:cubicBezTo>
                  <a:cubicBezTo>
                    <a:pt x="15" y="60"/>
                    <a:pt x="16" y="61"/>
                    <a:pt x="19" y="61"/>
                  </a:cubicBezTo>
                  <a:cubicBezTo>
                    <a:pt x="22" y="61"/>
                    <a:pt x="28" y="59"/>
                    <a:pt x="31" y="57"/>
                  </a:cubicBezTo>
                  <a:cubicBezTo>
                    <a:pt x="37" y="53"/>
                    <a:pt x="50" y="46"/>
                    <a:pt x="57" y="43"/>
                  </a:cubicBezTo>
                  <a:cubicBezTo>
                    <a:pt x="62" y="40"/>
                    <a:pt x="65" y="37"/>
                    <a:pt x="68" y="35"/>
                  </a:cubicBezTo>
                  <a:cubicBezTo>
                    <a:pt x="69" y="34"/>
                    <a:pt x="70" y="33"/>
                    <a:pt x="70" y="33"/>
                  </a:cubicBezTo>
                  <a:cubicBezTo>
                    <a:pt x="70" y="32"/>
                    <a:pt x="70" y="31"/>
                    <a:pt x="7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38" name="Freeform 42">
              <a:extLst>
                <a:ext uri="{FF2B5EF4-FFF2-40B4-BE49-F238E27FC236}">
                  <a16:creationId xmlns:a16="http://schemas.microsoft.com/office/drawing/2014/main" id="{8D73DD25-8A5E-4B7F-A082-01AFB662F50C}"/>
                </a:ext>
              </a:extLst>
            </p:cNvPr>
            <p:cNvSpPr/>
            <p:nvPr/>
          </p:nvSpPr>
          <p:spPr bwMode="auto">
            <a:xfrm>
              <a:off x="3756025" y="4413250"/>
              <a:ext cx="49213" cy="127000"/>
            </a:xfrm>
            <a:custGeom>
              <a:avLst/>
              <a:gdLst>
                <a:gd name="T0" fmla="*/ 11 w 13"/>
                <a:gd name="T1" fmla="*/ 1 h 34"/>
                <a:gd name="T2" fmla="*/ 8 w 13"/>
                <a:gd name="T3" fmla="*/ 1 h 34"/>
                <a:gd name="T4" fmla="*/ 2 w 13"/>
                <a:gd name="T5" fmla="*/ 1 h 34"/>
                <a:gd name="T6" fmla="*/ 0 w 13"/>
                <a:gd name="T7" fmla="*/ 0 h 34"/>
                <a:gd name="T8" fmla="*/ 0 w 13"/>
                <a:gd name="T9" fmla="*/ 4 h 34"/>
                <a:gd name="T10" fmla="*/ 2 w 13"/>
                <a:gd name="T11" fmla="*/ 4 h 34"/>
                <a:gd name="T12" fmla="*/ 8 w 13"/>
                <a:gd name="T13" fmla="*/ 4 h 34"/>
                <a:gd name="T14" fmla="*/ 10 w 13"/>
                <a:gd name="T15" fmla="*/ 4 h 34"/>
                <a:gd name="T16" fmla="*/ 10 w 13"/>
                <a:gd name="T17" fmla="*/ 30 h 34"/>
                <a:gd name="T18" fmla="*/ 2 w 13"/>
                <a:gd name="T19" fmla="*/ 29 h 34"/>
                <a:gd name="T20" fmla="*/ 2 w 13"/>
                <a:gd name="T21" fmla="*/ 32 h 34"/>
                <a:gd name="T22" fmla="*/ 11 w 13"/>
                <a:gd name="T23" fmla="*/ 34 h 34"/>
                <a:gd name="T24" fmla="*/ 13 w 13"/>
                <a:gd name="T25" fmla="*/ 34 h 34"/>
                <a:gd name="T26" fmla="*/ 13 w 13"/>
                <a:gd name="T27" fmla="*/ 1 h 34"/>
                <a:gd name="T28" fmla="*/ 11 w 13"/>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34">
                  <a:moveTo>
                    <a:pt x="11" y="1"/>
                  </a:moveTo>
                  <a:cubicBezTo>
                    <a:pt x="10" y="1"/>
                    <a:pt x="9" y="1"/>
                    <a:pt x="8" y="1"/>
                  </a:cubicBezTo>
                  <a:cubicBezTo>
                    <a:pt x="6" y="1"/>
                    <a:pt x="4" y="1"/>
                    <a:pt x="2" y="1"/>
                  </a:cubicBezTo>
                  <a:cubicBezTo>
                    <a:pt x="2" y="1"/>
                    <a:pt x="1" y="1"/>
                    <a:pt x="0" y="0"/>
                  </a:cubicBezTo>
                  <a:cubicBezTo>
                    <a:pt x="0" y="4"/>
                    <a:pt x="0" y="4"/>
                    <a:pt x="0" y="4"/>
                  </a:cubicBezTo>
                  <a:cubicBezTo>
                    <a:pt x="1" y="4"/>
                    <a:pt x="2" y="4"/>
                    <a:pt x="2" y="4"/>
                  </a:cubicBezTo>
                  <a:cubicBezTo>
                    <a:pt x="3" y="4"/>
                    <a:pt x="5" y="4"/>
                    <a:pt x="8" y="4"/>
                  </a:cubicBezTo>
                  <a:cubicBezTo>
                    <a:pt x="9" y="4"/>
                    <a:pt x="9" y="4"/>
                    <a:pt x="10" y="4"/>
                  </a:cubicBezTo>
                  <a:cubicBezTo>
                    <a:pt x="10" y="30"/>
                    <a:pt x="10" y="30"/>
                    <a:pt x="10" y="30"/>
                  </a:cubicBezTo>
                  <a:cubicBezTo>
                    <a:pt x="7" y="30"/>
                    <a:pt x="5" y="29"/>
                    <a:pt x="2" y="29"/>
                  </a:cubicBezTo>
                  <a:cubicBezTo>
                    <a:pt x="2" y="32"/>
                    <a:pt x="2" y="32"/>
                    <a:pt x="2" y="32"/>
                  </a:cubicBezTo>
                  <a:cubicBezTo>
                    <a:pt x="5" y="33"/>
                    <a:pt x="8" y="33"/>
                    <a:pt x="11" y="34"/>
                  </a:cubicBezTo>
                  <a:cubicBezTo>
                    <a:pt x="13" y="34"/>
                    <a:pt x="13" y="34"/>
                    <a:pt x="13" y="34"/>
                  </a:cubicBezTo>
                  <a:cubicBezTo>
                    <a:pt x="13" y="1"/>
                    <a:pt x="13" y="1"/>
                    <a:pt x="13"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sp>
          <p:nvSpPr>
            <p:cNvPr id="39" name="Freeform 43">
              <a:extLst>
                <a:ext uri="{FF2B5EF4-FFF2-40B4-BE49-F238E27FC236}">
                  <a16:creationId xmlns:a16="http://schemas.microsoft.com/office/drawing/2014/main" id="{EA5A8632-58EB-4D0B-80A4-37B203586A76}"/>
                </a:ext>
              </a:extLst>
            </p:cNvPr>
            <p:cNvSpPr>
              <a:spLocks noEditPoints="1"/>
            </p:cNvSpPr>
            <p:nvPr/>
          </p:nvSpPr>
          <p:spPr bwMode="auto">
            <a:xfrm>
              <a:off x="3703638" y="4383088"/>
              <a:ext cx="138113" cy="195262"/>
            </a:xfrm>
            <a:custGeom>
              <a:avLst/>
              <a:gdLst>
                <a:gd name="T0" fmla="*/ 37 w 37"/>
                <a:gd name="T1" fmla="*/ 2 h 52"/>
                <a:gd name="T2" fmla="*/ 13 w 37"/>
                <a:gd name="T3" fmla="*/ 0 h 52"/>
                <a:gd name="T4" fmla="*/ 10 w 37"/>
                <a:gd name="T5" fmla="*/ 2 h 52"/>
                <a:gd name="T6" fmla="*/ 7 w 37"/>
                <a:gd name="T7" fmla="*/ 2 h 52"/>
                <a:gd name="T8" fmla="*/ 2 w 37"/>
                <a:gd name="T9" fmla="*/ 6 h 52"/>
                <a:gd name="T10" fmla="*/ 0 w 37"/>
                <a:gd name="T11" fmla="*/ 44 h 52"/>
                <a:gd name="T12" fmla="*/ 4 w 37"/>
                <a:gd name="T13" fmla="*/ 49 h 52"/>
                <a:gd name="T14" fmla="*/ 7 w 37"/>
                <a:gd name="T15" fmla="*/ 49 h 52"/>
                <a:gd name="T16" fmla="*/ 9 w 37"/>
                <a:gd name="T17" fmla="*/ 50 h 52"/>
                <a:gd name="T18" fmla="*/ 34 w 37"/>
                <a:gd name="T19" fmla="*/ 52 h 52"/>
                <a:gd name="T20" fmla="*/ 37 w 37"/>
                <a:gd name="T21" fmla="*/ 2 h 52"/>
                <a:gd name="T22" fmla="*/ 7 w 37"/>
                <a:gd name="T23" fmla="*/ 46 h 52"/>
                <a:gd name="T24" fmla="*/ 4 w 37"/>
                <a:gd name="T25" fmla="*/ 46 h 52"/>
                <a:gd name="T26" fmla="*/ 3 w 37"/>
                <a:gd name="T27" fmla="*/ 44 h 52"/>
                <a:gd name="T28" fmla="*/ 6 w 37"/>
                <a:gd name="T29" fmla="*/ 6 h 52"/>
                <a:gd name="T30" fmla="*/ 7 w 37"/>
                <a:gd name="T31" fmla="*/ 4 h 52"/>
                <a:gd name="T32" fmla="*/ 10 w 37"/>
                <a:gd name="T33" fmla="*/ 4 h 52"/>
                <a:gd name="T34" fmla="*/ 7 w 37"/>
                <a:gd name="T3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52">
                  <a:moveTo>
                    <a:pt x="37" y="2"/>
                  </a:moveTo>
                  <a:cubicBezTo>
                    <a:pt x="13" y="0"/>
                    <a:pt x="13" y="0"/>
                    <a:pt x="13" y="0"/>
                  </a:cubicBezTo>
                  <a:cubicBezTo>
                    <a:pt x="12" y="0"/>
                    <a:pt x="11" y="1"/>
                    <a:pt x="10" y="2"/>
                  </a:cubicBezTo>
                  <a:cubicBezTo>
                    <a:pt x="7" y="2"/>
                    <a:pt x="7" y="2"/>
                    <a:pt x="7" y="2"/>
                  </a:cubicBezTo>
                  <a:cubicBezTo>
                    <a:pt x="4" y="1"/>
                    <a:pt x="2" y="3"/>
                    <a:pt x="2" y="6"/>
                  </a:cubicBezTo>
                  <a:cubicBezTo>
                    <a:pt x="0" y="44"/>
                    <a:pt x="0" y="44"/>
                    <a:pt x="0" y="44"/>
                  </a:cubicBezTo>
                  <a:cubicBezTo>
                    <a:pt x="0" y="47"/>
                    <a:pt x="1" y="48"/>
                    <a:pt x="4" y="49"/>
                  </a:cubicBezTo>
                  <a:cubicBezTo>
                    <a:pt x="7" y="49"/>
                    <a:pt x="7" y="49"/>
                    <a:pt x="7" y="49"/>
                  </a:cubicBezTo>
                  <a:cubicBezTo>
                    <a:pt x="8" y="50"/>
                    <a:pt x="9" y="50"/>
                    <a:pt x="9" y="50"/>
                  </a:cubicBezTo>
                  <a:cubicBezTo>
                    <a:pt x="34" y="52"/>
                    <a:pt x="34" y="52"/>
                    <a:pt x="34" y="52"/>
                  </a:cubicBezTo>
                  <a:lnTo>
                    <a:pt x="37" y="2"/>
                  </a:lnTo>
                  <a:close/>
                  <a:moveTo>
                    <a:pt x="7" y="46"/>
                  </a:moveTo>
                  <a:cubicBezTo>
                    <a:pt x="4" y="46"/>
                    <a:pt x="4" y="46"/>
                    <a:pt x="4" y="46"/>
                  </a:cubicBezTo>
                  <a:cubicBezTo>
                    <a:pt x="4" y="46"/>
                    <a:pt x="3" y="45"/>
                    <a:pt x="3" y="44"/>
                  </a:cubicBezTo>
                  <a:cubicBezTo>
                    <a:pt x="6" y="6"/>
                    <a:pt x="6" y="6"/>
                    <a:pt x="6" y="6"/>
                  </a:cubicBezTo>
                  <a:cubicBezTo>
                    <a:pt x="6" y="5"/>
                    <a:pt x="6" y="4"/>
                    <a:pt x="7" y="4"/>
                  </a:cubicBezTo>
                  <a:cubicBezTo>
                    <a:pt x="10" y="4"/>
                    <a:pt x="10" y="4"/>
                    <a:pt x="10" y="4"/>
                  </a:cubicBezTo>
                  <a:lnTo>
                    <a:pt x="7"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99">
                <a:solidFill>
                  <a:srgbClr val="294A5A"/>
                </a:solidFill>
              </a:endParaRPr>
            </a:p>
          </p:txBody>
        </p:sp>
      </p:grpSp>
    </p:spTree>
    <p:extLst>
      <p:ext uri="{BB962C8B-B14F-4D97-AF65-F5344CB8AC3E}">
        <p14:creationId xmlns:p14="http://schemas.microsoft.com/office/powerpoint/2010/main" val="5693739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randombar(horizontal)">
                                      <p:cBhvr>
                                        <p:cTn id="14" dur="500"/>
                                        <p:tgtEl>
                                          <p:spTgt spid="54"/>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randombar(horizontal)">
                                      <p:cBhvr>
                                        <p:cTn id="26" dur="500"/>
                                        <p:tgtEl>
                                          <p:spTgt spid="59"/>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randombar(horizontal)">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p:bldP spid="4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2E4DE871-D73A-47F4-BEDE-C02C115C1550}"/>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grpSp>
        <p:nvGrpSpPr>
          <p:cNvPr id="149" name="组合 148">
            <a:extLst>
              <a:ext uri="{FF2B5EF4-FFF2-40B4-BE49-F238E27FC236}">
                <a16:creationId xmlns:a16="http://schemas.microsoft.com/office/drawing/2014/main" id="{73564BCF-B461-4525-B109-DBAAD2FDA909}"/>
              </a:ext>
            </a:extLst>
          </p:cNvPr>
          <p:cNvGrpSpPr/>
          <p:nvPr/>
        </p:nvGrpSpPr>
        <p:grpSpPr>
          <a:xfrm>
            <a:off x="1328284" y="3075489"/>
            <a:ext cx="10033903" cy="3267560"/>
            <a:chOff x="327583" y="2553650"/>
            <a:chExt cx="11603446" cy="3343778"/>
          </a:xfrm>
        </p:grpSpPr>
        <p:cxnSp>
          <p:nvCxnSpPr>
            <p:cNvPr id="150" name="直接箭头连接符 149">
              <a:extLst>
                <a:ext uri="{FF2B5EF4-FFF2-40B4-BE49-F238E27FC236}">
                  <a16:creationId xmlns:a16="http://schemas.microsoft.com/office/drawing/2014/main" id="{E8C99390-634F-44A8-B0C7-CA07EA38673A}"/>
                </a:ext>
              </a:extLst>
            </p:cNvPr>
            <p:cNvCxnSpPr>
              <a:cxnSpLocks/>
            </p:cNvCxnSpPr>
            <p:nvPr/>
          </p:nvCxnSpPr>
          <p:spPr>
            <a:xfrm flipH="1">
              <a:off x="8874531" y="2816759"/>
              <a:ext cx="466493" cy="0"/>
            </a:xfrm>
            <a:prstGeom prst="straightConnector1">
              <a:avLst/>
            </a:prstGeom>
            <a:noFill/>
            <a:ln w="28575" cap="flat" cmpd="sng" algn="ctr">
              <a:solidFill>
                <a:srgbClr val="C00000"/>
              </a:solidFill>
              <a:prstDash val="solid"/>
              <a:headEnd type="none" w="med" len="med"/>
              <a:tailEnd type="triangle" w="med" len="med"/>
            </a:ln>
            <a:effectLst/>
          </p:spPr>
        </p:cxnSp>
        <p:cxnSp>
          <p:nvCxnSpPr>
            <p:cNvPr id="151" name="直接箭头连接符 150">
              <a:extLst>
                <a:ext uri="{FF2B5EF4-FFF2-40B4-BE49-F238E27FC236}">
                  <a16:creationId xmlns:a16="http://schemas.microsoft.com/office/drawing/2014/main" id="{E4E1097E-AC0B-43F1-BB7E-9930889FAAA1}"/>
                </a:ext>
              </a:extLst>
            </p:cNvPr>
            <p:cNvCxnSpPr>
              <a:cxnSpLocks/>
            </p:cNvCxnSpPr>
            <p:nvPr/>
          </p:nvCxnSpPr>
          <p:spPr>
            <a:xfrm flipH="1">
              <a:off x="7416541" y="5613447"/>
              <a:ext cx="564455" cy="0"/>
            </a:xfrm>
            <a:prstGeom prst="straightConnector1">
              <a:avLst/>
            </a:prstGeom>
            <a:noFill/>
            <a:ln w="28575" cap="flat" cmpd="sng" algn="ctr">
              <a:solidFill>
                <a:srgbClr val="C00000"/>
              </a:solidFill>
              <a:prstDash val="solid"/>
              <a:headEnd type="none" w="med" len="med"/>
              <a:tailEnd type="triangle" w="med" len="med"/>
            </a:ln>
            <a:effectLst/>
          </p:spPr>
        </p:cxnSp>
        <p:cxnSp>
          <p:nvCxnSpPr>
            <p:cNvPr id="152" name="直接箭头连接符 151">
              <a:extLst>
                <a:ext uri="{FF2B5EF4-FFF2-40B4-BE49-F238E27FC236}">
                  <a16:creationId xmlns:a16="http://schemas.microsoft.com/office/drawing/2014/main" id="{863464A9-AFE6-4220-B828-8F35D2326185}"/>
                </a:ext>
              </a:extLst>
            </p:cNvPr>
            <p:cNvCxnSpPr>
              <a:cxnSpLocks/>
            </p:cNvCxnSpPr>
            <p:nvPr/>
          </p:nvCxnSpPr>
          <p:spPr>
            <a:xfrm flipV="1">
              <a:off x="2060412" y="3995109"/>
              <a:ext cx="566470" cy="2"/>
            </a:xfrm>
            <a:prstGeom prst="straightConnector1">
              <a:avLst/>
            </a:prstGeom>
            <a:noFill/>
            <a:ln w="28575" cap="flat" cmpd="sng" algn="ctr">
              <a:solidFill>
                <a:srgbClr val="C00000"/>
              </a:solidFill>
              <a:prstDash val="solid"/>
              <a:headEnd type="none" w="med" len="med"/>
              <a:tailEnd type="triangle" w="med" len="med"/>
            </a:ln>
            <a:effectLst/>
          </p:spPr>
        </p:cxnSp>
        <p:grpSp>
          <p:nvGrpSpPr>
            <p:cNvPr id="153" name="组合 152">
              <a:extLst>
                <a:ext uri="{FF2B5EF4-FFF2-40B4-BE49-F238E27FC236}">
                  <a16:creationId xmlns:a16="http://schemas.microsoft.com/office/drawing/2014/main" id="{BC5C69A8-2C48-4259-AA1D-4F9F921D178E}"/>
                </a:ext>
              </a:extLst>
            </p:cNvPr>
            <p:cNvGrpSpPr/>
            <p:nvPr/>
          </p:nvGrpSpPr>
          <p:grpSpPr>
            <a:xfrm>
              <a:off x="8202532" y="3727857"/>
              <a:ext cx="3080423" cy="491020"/>
              <a:chOff x="7192361" y="1699122"/>
              <a:chExt cx="977150" cy="305439"/>
            </a:xfrm>
          </p:grpSpPr>
          <p:sp>
            <p:nvSpPr>
              <p:cNvPr id="218" name="Shape 1735">
                <a:extLst>
                  <a:ext uri="{FF2B5EF4-FFF2-40B4-BE49-F238E27FC236}">
                    <a16:creationId xmlns:a16="http://schemas.microsoft.com/office/drawing/2014/main" id="{72DB8F06-951B-4142-B9CD-068704362284}"/>
                  </a:ext>
                </a:extLst>
              </p:cNvPr>
              <p:cNvSpPr/>
              <p:nvPr/>
            </p:nvSpPr>
            <p:spPr>
              <a:xfrm>
                <a:off x="7192361" y="1699122"/>
                <a:ext cx="977150" cy="305439"/>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799" kern="0" dirty="0">
                  <a:solidFill>
                    <a:prstClr val="white"/>
                  </a:solidFill>
                  <a:latin typeface="Calibri"/>
                  <a:sym typeface="Arial" panose="020B0604020202020204" pitchFamily="34" charset="0"/>
                </a:endParaRPr>
              </a:p>
            </p:txBody>
          </p:sp>
          <p:sp>
            <p:nvSpPr>
              <p:cNvPr id="219" name="Shape 1753">
                <a:extLst>
                  <a:ext uri="{FF2B5EF4-FFF2-40B4-BE49-F238E27FC236}">
                    <a16:creationId xmlns:a16="http://schemas.microsoft.com/office/drawing/2014/main" id="{A7049585-355D-4907-9AF3-88902B390908}"/>
                  </a:ext>
                </a:extLst>
              </p:cNvPr>
              <p:cNvSpPr/>
              <p:nvPr/>
            </p:nvSpPr>
            <p:spPr>
              <a:xfrm>
                <a:off x="7294266" y="1752416"/>
                <a:ext cx="63680" cy="184404"/>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rgbClr val="FFFFFF"/>
              </a:solidFill>
              <a:ln w="12700">
                <a:miter lim="400000"/>
              </a:ln>
            </p:spPr>
            <p:txBody>
              <a:bodyPr lIns="0" tIns="0" rIns="0" bIns="0" anchor="ctr"/>
              <a:lstStyle/>
              <a:p>
                <a:pPr algn="ctr" defTabSz="913916">
                  <a:lnSpc>
                    <a:spcPct val="120000"/>
                  </a:lnSpc>
                  <a:defRPr/>
                </a:pPr>
                <a:endParaRPr sz="1799" kern="0">
                  <a:solidFill>
                    <a:srgbClr val="53585F"/>
                  </a:solidFill>
                  <a:ea typeface="微软雅黑" panose="020B0503020204020204" pitchFamily="34" charset="-122"/>
                  <a:sym typeface="Arial" panose="020B0604020202020204" pitchFamily="34" charset="0"/>
                </a:endParaRPr>
              </a:p>
            </p:txBody>
          </p:sp>
          <p:sp>
            <p:nvSpPr>
              <p:cNvPr id="220" name="Text Placeholder 3">
                <a:extLst>
                  <a:ext uri="{FF2B5EF4-FFF2-40B4-BE49-F238E27FC236}">
                    <a16:creationId xmlns:a16="http://schemas.microsoft.com/office/drawing/2014/main" id="{4631D315-E14A-42A0-8BBC-E27846EE57A8}"/>
                  </a:ext>
                </a:extLst>
              </p:cNvPr>
              <p:cNvSpPr txBox="1">
                <a:spLocks/>
              </p:cNvSpPr>
              <p:nvPr/>
            </p:nvSpPr>
            <p:spPr>
              <a:xfrm>
                <a:off x="7344142" y="1792727"/>
                <a:ext cx="788728" cy="141731"/>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专业建设实施（运行）</a:t>
                </a:r>
              </a:p>
            </p:txBody>
          </p:sp>
        </p:grpSp>
        <p:grpSp>
          <p:nvGrpSpPr>
            <p:cNvPr id="154" name="组合 153">
              <a:extLst>
                <a:ext uri="{FF2B5EF4-FFF2-40B4-BE49-F238E27FC236}">
                  <a16:creationId xmlns:a16="http://schemas.microsoft.com/office/drawing/2014/main" id="{7D984619-5CB4-4BE9-8338-757C783D213F}"/>
                </a:ext>
              </a:extLst>
            </p:cNvPr>
            <p:cNvGrpSpPr/>
            <p:nvPr/>
          </p:nvGrpSpPr>
          <p:grpSpPr>
            <a:xfrm>
              <a:off x="2669217" y="3754869"/>
              <a:ext cx="1872654" cy="480485"/>
              <a:chOff x="3761724" y="2083383"/>
              <a:chExt cx="1433814" cy="366293"/>
            </a:xfrm>
          </p:grpSpPr>
          <p:sp>
            <p:nvSpPr>
              <p:cNvPr id="215" name="Shape 1739">
                <a:extLst>
                  <a:ext uri="{FF2B5EF4-FFF2-40B4-BE49-F238E27FC236}">
                    <a16:creationId xmlns:a16="http://schemas.microsoft.com/office/drawing/2014/main" id="{CA671FB0-E0D8-424E-92EE-0360053C4537}"/>
                  </a:ext>
                </a:extLst>
              </p:cNvPr>
              <p:cNvSpPr/>
              <p:nvPr/>
            </p:nvSpPr>
            <p:spPr>
              <a:xfrm>
                <a:off x="3761724" y="2083383"/>
                <a:ext cx="1433814" cy="366293"/>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799" kern="0" dirty="0">
                  <a:solidFill>
                    <a:prstClr val="white"/>
                  </a:solidFill>
                  <a:latin typeface="Calibri"/>
                  <a:sym typeface="Arial" panose="020B0604020202020204" pitchFamily="34" charset="0"/>
                </a:endParaRPr>
              </a:p>
            </p:txBody>
          </p:sp>
          <p:sp>
            <p:nvSpPr>
              <p:cNvPr id="216" name="Text Placeholder 3">
                <a:extLst>
                  <a:ext uri="{FF2B5EF4-FFF2-40B4-BE49-F238E27FC236}">
                    <a16:creationId xmlns:a16="http://schemas.microsoft.com/office/drawing/2014/main" id="{354F0625-15EE-4ACF-A654-02BAFB55B0D7}"/>
                  </a:ext>
                </a:extLst>
              </p:cNvPr>
              <p:cNvSpPr txBox="1">
                <a:spLocks/>
              </p:cNvSpPr>
              <p:nvPr/>
            </p:nvSpPr>
            <p:spPr>
              <a:xfrm>
                <a:off x="4012049" y="2177650"/>
                <a:ext cx="1122775" cy="208435"/>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专业建设标准</a:t>
                </a:r>
                <a:endParaRPr lang="en-US" altLang="zh-CN" sz="15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7" name="Freeform 12">
                <a:extLst>
                  <a:ext uri="{FF2B5EF4-FFF2-40B4-BE49-F238E27FC236}">
                    <a16:creationId xmlns:a16="http://schemas.microsoft.com/office/drawing/2014/main" id="{E589608A-7BA9-4585-8798-26FBE2917A31}"/>
                  </a:ext>
                </a:extLst>
              </p:cNvPr>
              <p:cNvSpPr>
                <a:spLocks noEditPoints="1"/>
              </p:cNvSpPr>
              <p:nvPr/>
            </p:nvSpPr>
            <p:spPr bwMode="auto">
              <a:xfrm>
                <a:off x="3843445" y="2162246"/>
                <a:ext cx="177138" cy="200345"/>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ysClr val="window" lastClr="FFFFFF"/>
              </a:solidFill>
              <a:ln>
                <a:noFill/>
              </a:ln>
            </p:spPr>
            <p:txBody>
              <a:bodyPr vert="horz" wrap="square" lIns="96392" tIns="48197" rIns="96392" bIns="4819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034">
                  <a:lnSpc>
                    <a:spcPct val="120000"/>
                  </a:lnSpc>
                  <a:defRPr/>
                </a:pPr>
                <a:endParaRPr lang="zh-CN" altLang="en-US" sz="1799" dirty="0">
                  <a:solidFill>
                    <a:prstClr val="black"/>
                  </a:solidFill>
                  <a:latin typeface="Calibri"/>
                  <a:ea typeface="宋体" panose="02010600030101010101" pitchFamily="2" charset="-122"/>
                  <a:cs typeface="+mn-ea"/>
                  <a:sym typeface="Arial" panose="020B0604020202020204" pitchFamily="34" charset="0"/>
                </a:endParaRPr>
              </a:p>
            </p:txBody>
          </p:sp>
        </p:grpSp>
        <p:sp>
          <p:nvSpPr>
            <p:cNvPr id="155" name="弧形 154">
              <a:extLst>
                <a:ext uri="{FF2B5EF4-FFF2-40B4-BE49-F238E27FC236}">
                  <a16:creationId xmlns:a16="http://schemas.microsoft.com/office/drawing/2014/main" id="{3FEF6465-0F79-40CF-B20A-06B8D4BDD421}"/>
                </a:ext>
              </a:extLst>
            </p:cNvPr>
            <p:cNvSpPr/>
            <p:nvPr/>
          </p:nvSpPr>
          <p:spPr>
            <a:xfrm rot="21085409">
              <a:off x="9275966" y="4068874"/>
              <a:ext cx="2140805" cy="1565448"/>
            </a:xfrm>
            <a:prstGeom prst="arc">
              <a:avLst>
                <a:gd name="adj1" fmla="val 20027011"/>
                <a:gd name="adj2" fmla="val 2208789"/>
              </a:avLst>
            </a:prstGeom>
            <a:noFill/>
            <a:ln w="28575" cap="flat" cmpd="sng" algn="ctr">
              <a:solidFill>
                <a:srgbClr val="C00000"/>
              </a:solidFill>
              <a:prstDash val="solid"/>
              <a:headEnd type="none" w="med" len="med"/>
              <a:tailEnd type="triangle" w="med" len="med"/>
            </a:ln>
            <a:effectLst/>
          </p:spPr>
          <p:txBody>
            <a:bodyPr rtlCol="0" anchor="ctr"/>
            <a:lstStyle/>
            <a:p>
              <a:pPr algn="ctr" defTabSz="913916">
                <a:defRPr/>
              </a:pPr>
              <a:endParaRPr lang="zh-CN" altLang="en-US" sz="1399" kern="0" dirty="0">
                <a:solidFill>
                  <a:prstClr val="black"/>
                </a:solidFill>
                <a:latin typeface="Calibri"/>
                <a:ea typeface="宋体" panose="02010600030101010101" pitchFamily="2" charset="-122"/>
              </a:endParaRPr>
            </a:p>
          </p:txBody>
        </p:sp>
        <p:sp>
          <p:nvSpPr>
            <p:cNvPr id="156" name="弧形 155">
              <a:extLst>
                <a:ext uri="{FF2B5EF4-FFF2-40B4-BE49-F238E27FC236}">
                  <a16:creationId xmlns:a16="http://schemas.microsoft.com/office/drawing/2014/main" id="{9B738A86-810C-4B35-A687-52B6F5E91F31}"/>
                </a:ext>
              </a:extLst>
            </p:cNvPr>
            <p:cNvSpPr/>
            <p:nvPr/>
          </p:nvSpPr>
          <p:spPr>
            <a:xfrm rot="11061211">
              <a:off x="327583" y="4173907"/>
              <a:ext cx="2127601" cy="1565448"/>
            </a:xfrm>
            <a:prstGeom prst="arc">
              <a:avLst>
                <a:gd name="adj1" fmla="val 18952177"/>
                <a:gd name="adj2" fmla="val 2259442"/>
              </a:avLst>
            </a:prstGeom>
            <a:noFill/>
            <a:ln w="28575" cap="flat" cmpd="sng" algn="ctr">
              <a:solidFill>
                <a:srgbClr val="C00000"/>
              </a:solidFill>
              <a:prstDash val="solid"/>
              <a:headEnd type="none" w="med" len="med"/>
              <a:tailEnd type="triangle" w="med" len="med"/>
            </a:ln>
            <a:effectLst/>
          </p:spPr>
          <p:txBody>
            <a:bodyPr rtlCol="0" anchor="ctr"/>
            <a:lstStyle/>
            <a:p>
              <a:pPr algn="ctr" defTabSz="913916">
                <a:defRPr/>
              </a:pPr>
              <a:endParaRPr lang="zh-CN" altLang="en-US" sz="1399" kern="0" dirty="0">
                <a:solidFill>
                  <a:prstClr val="black"/>
                </a:solidFill>
                <a:latin typeface="Calibri"/>
                <a:ea typeface="宋体" panose="02010600030101010101" pitchFamily="2" charset="-122"/>
              </a:endParaRPr>
            </a:p>
          </p:txBody>
        </p:sp>
        <p:grpSp>
          <p:nvGrpSpPr>
            <p:cNvPr id="157" name="组合 156">
              <a:extLst>
                <a:ext uri="{FF2B5EF4-FFF2-40B4-BE49-F238E27FC236}">
                  <a16:creationId xmlns:a16="http://schemas.microsoft.com/office/drawing/2014/main" id="{9DE8FCA1-5D60-4D89-B604-DEFA6A8DCF90}"/>
                </a:ext>
              </a:extLst>
            </p:cNvPr>
            <p:cNvGrpSpPr/>
            <p:nvPr/>
          </p:nvGrpSpPr>
          <p:grpSpPr>
            <a:xfrm>
              <a:off x="9817967" y="5320629"/>
              <a:ext cx="2040472" cy="576799"/>
              <a:chOff x="7013516" y="2962308"/>
              <a:chExt cx="1913944" cy="439718"/>
            </a:xfrm>
          </p:grpSpPr>
          <p:grpSp>
            <p:nvGrpSpPr>
              <p:cNvPr id="211" name="组合 210">
                <a:extLst>
                  <a:ext uri="{FF2B5EF4-FFF2-40B4-BE49-F238E27FC236}">
                    <a16:creationId xmlns:a16="http://schemas.microsoft.com/office/drawing/2014/main" id="{A25BECAC-E5BA-44F7-8C87-55104DA72410}"/>
                  </a:ext>
                </a:extLst>
              </p:cNvPr>
              <p:cNvGrpSpPr/>
              <p:nvPr/>
            </p:nvGrpSpPr>
            <p:grpSpPr>
              <a:xfrm>
                <a:off x="7013516" y="2962308"/>
                <a:ext cx="1913944" cy="439718"/>
                <a:chOff x="6952381" y="1683420"/>
                <a:chExt cx="1355687" cy="358799"/>
              </a:xfrm>
            </p:grpSpPr>
            <p:sp>
              <p:nvSpPr>
                <p:cNvPr id="213" name="Shape 1735">
                  <a:extLst>
                    <a:ext uri="{FF2B5EF4-FFF2-40B4-BE49-F238E27FC236}">
                      <a16:creationId xmlns:a16="http://schemas.microsoft.com/office/drawing/2014/main" id="{8F79CAF7-8966-4E24-92AA-B379E5BB7770}"/>
                    </a:ext>
                  </a:extLst>
                </p:cNvPr>
                <p:cNvSpPr/>
                <p:nvPr/>
              </p:nvSpPr>
              <p:spPr>
                <a:xfrm>
                  <a:off x="6952381" y="1683420"/>
                  <a:ext cx="1355687" cy="358799"/>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214" name="Text Placeholder 3">
                  <a:extLst>
                    <a:ext uri="{FF2B5EF4-FFF2-40B4-BE49-F238E27FC236}">
                      <a16:creationId xmlns:a16="http://schemas.microsoft.com/office/drawing/2014/main" id="{EF34BB09-E393-4919-9E74-DC6C9A5D20A9}"/>
                    </a:ext>
                  </a:extLst>
                </p:cNvPr>
                <p:cNvSpPr txBox="1">
                  <a:spLocks/>
                </p:cNvSpPr>
                <p:nvPr/>
              </p:nvSpPr>
              <p:spPr>
                <a:xfrm>
                  <a:off x="7267373" y="1775438"/>
                  <a:ext cx="929864" cy="17007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专业自我诊断</a:t>
                  </a:r>
                  <a:endParaRPr lang="id-ID" altLang="zh-CN"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12" name="Shape 1752">
                <a:extLst>
                  <a:ext uri="{FF2B5EF4-FFF2-40B4-BE49-F238E27FC236}">
                    <a16:creationId xmlns:a16="http://schemas.microsoft.com/office/drawing/2014/main" id="{38871421-D166-4CB0-9FEF-0D9F69524755}"/>
                  </a:ext>
                </a:extLst>
              </p:cNvPr>
              <p:cNvSpPr/>
              <p:nvPr/>
            </p:nvSpPr>
            <p:spPr>
              <a:xfrm>
                <a:off x="7169439" y="3079019"/>
                <a:ext cx="248523" cy="205403"/>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algn="ctr" defTabSz="913916">
                  <a:lnSpc>
                    <a:spcPct val="120000"/>
                  </a:lnSpc>
                  <a:defRPr/>
                </a:pPr>
                <a:endParaRPr sz="1399" kern="0">
                  <a:solidFill>
                    <a:srgbClr val="53585F"/>
                  </a:solidFill>
                  <a:ea typeface="微软雅黑" panose="020B0503020204020204" pitchFamily="34" charset="-122"/>
                  <a:sym typeface="Arial" panose="020B0604020202020204" pitchFamily="34" charset="0"/>
                </a:endParaRPr>
              </a:p>
            </p:txBody>
          </p:sp>
        </p:grpSp>
        <p:grpSp>
          <p:nvGrpSpPr>
            <p:cNvPr id="158" name="组合 157">
              <a:extLst>
                <a:ext uri="{FF2B5EF4-FFF2-40B4-BE49-F238E27FC236}">
                  <a16:creationId xmlns:a16="http://schemas.microsoft.com/office/drawing/2014/main" id="{B46D9EC5-63A7-4E84-AA63-EF700C8B2921}"/>
                </a:ext>
              </a:extLst>
            </p:cNvPr>
            <p:cNvGrpSpPr/>
            <p:nvPr/>
          </p:nvGrpSpPr>
          <p:grpSpPr>
            <a:xfrm>
              <a:off x="5092737" y="5332485"/>
              <a:ext cx="1612135" cy="540123"/>
              <a:chOff x="5107630" y="2962839"/>
              <a:chExt cx="1512168" cy="411757"/>
            </a:xfrm>
          </p:grpSpPr>
          <p:grpSp>
            <p:nvGrpSpPr>
              <p:cNvPr id="207" name="组合 206">
                <a:extLst>
                  <a:ext uri="{FF2B5EF4-FFF2-40B4-BE49-F238E27FC236}">
                    <a16:creationId xmlns:a16="http://schemas.microsoft.com/office/drawing/2014/main" id="{DC044330-2750-4D4A-9D66-D4E283A7CBC7}"/>
                  </a:ext>
                </a:extLst>
              </p:cNvPr>
              <p:cNvGrpSpPr/>
              <p:nvPr/>
            </p:nvGrpSpPr>
            <p:grpSpPr>
              <a:xfrm>
                <a:off x="5107630" y="2962839"/>
                <a:ext cx="1512168" cy="411757"/>
                <a:chOff x="6943275" y="1683850"/>
                <a:chExt cx="1071101" cy="335983"/>
              </a:xfrm>
            </p:grpSpPr>
            <p:sp>
              <p:nvSpPr>
                <p:cNvPr id="209" name="Shape 1735">
                  <a:extLst>
                    <a:ext uri="{FF2B5EF4-FFF2-40B4-BE49-F238E27FC236}">
                      <a16:creationId xmlns:a16="http://schemas.microsoft.com/office/drawing/2014/main" id="{DE44E860-1053-46FE-AA26-17922EB15E89}"/>
                    </a:ext>
                  </a:extLst>
                </p:cNvPr>
                <p:cNvSpPr/>
                <p:nvPr/>
              </p:nvSpPr>
              <p:spPr>
                <a:xfrm>
                  <a:off x="6943275" y="1683850"/>
                  <a:ext cx="1071101" cy="335983"/>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210" name="Text Placeholder 3">
                  <a:extLst>
                    <a:ext uri="{FF2B5EF4-FFF2-40B4-BE49-F238E27FC236}">
                      <a16:creationId xmlns:a16="http://schemas.microsoft.com/office/drawing/2014/main" id="{80C80E58-6990-4693-BCCE-D642D94F03EF}"/>
                    </a:ext>
                  </a:extLst>
                </p:cNvPr>
                <p:cNvSpPr txBox="1">
                  <a:spLocks/>
                </p:cNvSpPr>
                <p:nvPr/>
              </p:nvSpPr>
              <p:spPr>
                <a:xfrm>
                  <a:off x="7214917" y="1766815"/>
                  <a:ext cx="633899" cy="170078"/>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绩效激励</a:t>
                  </a:r>
                </a:p>
              </p:txBody>
            </p:sp>
          </p:grpSp>
          <p:sp>
            <p:nvSpPr>
              <p:cNvPr id="208" name="Shape 1751">
                <a:extLst>
                  <a:ext uri="{FF2B5EF4-FFF2-40B4-BE49-F238E27FC236}">
                    <a16:creationId xmlns:a16="http://schemas.microsoft.com/office/drawing/2014/main" id="{51A2DEC8-E1FD-47F1-A2DD-10A559458DFB}"/>
                  </a:ext>
                </a:extLst>
              </p:cNvPr>
              <p:cNvSpPr/>
              <p:nvPr/>
            </p:nvSpPr>
            <p:spPr>
              <a:xfrm>
                <a:off x="5256956" y="3062118"/>
                <a:ext cx="208709" cy="20873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lIns="0" tIns="0" rIns="0" bIns="0" anchor="ctr"/>
              <a:lstStyle/>
              <a:p>
                <a:pPr algn="ctr" defTabSz="913916">
                  <a:lnSpc>
                    <a:spcPct val="120000"/>
                  </a:lnSpc>
                  <a:defRPr/>
                </a:pPr>
                <a:endParaRPr sz="1399" kern="0">
                  <a:solidFill>
                    <a:srgbClr val="53585F"/>
                  </a:solidFill>
                  <a:ea typeface="微软雅黑" panose="020B0503020204020204" pitchFamily="34" charset="-122"/>
                  <a:sym typeface="Arial" panose="020B0604020202020204" pitchFamily="34" charset="0"/>
                </a:endParaRPr>
              </a:p>
            </p:txBody>
          </p:sp>
        </p:grpSp>
        <p:grpSp>
          <p:nvGrpSpPr>
            <p:cNvPr id="159" name="组合 158">
              <a:extLst>
                <a:ext uri="{FF2B5EF4-FFF2-40B4-BE49-F238E27FC236}">
                  <a16:creationId xmlns:a16="http://schemas.microsoft.com/office/drawing/2014/main" id="{90C41DF2-0323-4111-A222-1C32A09526D5}"/>
                </a:ext>
              </a:extLst>
            </p:cNvPr>
            <p:cNvGrpSpPr/>
            <p:nvPr/>
          </p:nvGrpSpPr>
          <p:grpSpPr>
            <a:xfrm>
              <a:off x="3014809" y="5357032"/>
              <a:ext cx="1612135" cy="491020"/>
              <a:chOff x="3105420" y="2981553"/>
              <a:chExt cx="1512168" cy="374324"/>
            </a:xfrm>
          </p:grpSpPr>
          <p:grpSp>
            <p:nvGrpSpPr>
              <p:cNvPr id="203" name="组合 202">
                <a:extLst>
                  <a:ext uri="{FF2B5EF4-FFF2-40B4-BE49-F238E27FC236}">
                    <a16:creationId xmlns:a16="http://schemas.microsoft.com/office/drawing/2014/main" id="{DF4A93FD-BBF4-481D-A3D8-DF4D27DF1334}"/>
                  </a:ext>
                </a:extLst>
              </p:cNvPr>
              <p:cNvGrpSpPr/>
              <p:nvPr/>
            </p:nvGrpSpPr>
            <p:grpSpPr>
              <a:xfrm>
                <a:off x="3105420" y="2981553"/>
                <a:ext cx="1512168" cy="374324"/>
                <a:chOff x="6943275" y="1699122"/>
                <a:chExt cx="1071101" cy="305439"/>
              </a:xfrm>
            </p:grpSpPr>
            <p:sp>
              <p:nvSpPr>
                <p:cNvPr id="205" name="Shape 1735">
                  <a:extLst>
                    <a:ext uri="{FF2B5EF4-FFF2-40B4-BE49-F238E27FC236}">
                      <a16:creationId xmlns:a16="http://schemas.microsoft.com/office/drawing/2014/main" id="{EEC89627-31B5-4D00-A8FD-6B0B8A22B021}"/>
                    </a:ext>
                  </a:extLst>
                </p:cNvPr>
                <p:cNvSpPr/>
                <p:nvPr/>
              </p:nvSpPr>
              <p:spPr>
                <a:xfrm>
                  <a:off x="6943275" y="1699122"/>
                  <a:ext cx="1071101" cy="305439"/>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206" name="Text Placeholder 3">
                  <a:extLst>
                    <a:ext uri="{FF2B5EF4-FFF2-40B4-BE49-F238E27FC236}">
                      <a16:creationId xmlns:a16="http://schemas.microsoft.com/office/drawing/2014/main" id="{1956CFB0-5380-4F19-BFDD-4751D1334FB0}"/>
                    </a:ext>
                  </a:extLst>
                </p:cNvPr>
                <p:cNvSpPr txBox="1">
                  <a:spLocks/>
                </p:cNvSpPr>
                <p:nvPr/>
              </p:nvSpPr>
              <p:spPr>
                <a:xfrm>
                  <a:off x="7259792" y="1764943"/>
                  <a:ext cx="633899" cy="170078"/>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学习创新</a:t>
                  </a:r>
                  <a:endParaRPr lang="id-ID" altLang="zh-CN"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04" name="Shape 1750">
                <a:extLst>
                  <a:ext uri="{FF2B5EF4-FFF2-40B4-BE49-F238E27FC236}">
                    <a16:creationId xmlns:a16="http://schemas.microsoft.com/office/drawing/2014/main" id="{2BCE1073-0C6B-412F-8926-2905CE2D8C78}"/>
                  </a:ext>
                </a:extLst>
              </p:cNvPr>
              <p:cNvSpPr/>
              <p:nvPr/>
            </p:nvSpPr>
            <p:spPr>
              <a:xfrm>
                <a:off x="3263675" y="3053017"/>
                <a:ext cx="223870" cy="214368"/>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FFFFFF"/>
              </a:solidFill>
              <a:ln w="12700">
                <a:miter lim="400000"/>
              </a:ln>
            </p:spPr>
            <p:txBody>
              <a:bodyPr lIns="0" tIns="0" rIns="0" bIns="0" anchor="ctr"/>
              <a:lstStyle/>
              <a:p>
                <a:pPr algn="ctr" defTabSz="913916">
                  <a:lnSpc>
                    <a:spcPct val="120000"/>
                  </a:lnSpc>
                  <a:defRPr/>
                </a:pPr>
                <a:endParaRPr sz="1399" kern="0">
                  <a:solidFill>
                    <a:srgbClr val="53585F"/>
                  </a:solidFill>
                  <a:ea typeface="微软雅黑" panose="020B0503020204020204" pitchFamily="34" charset="-122"/>
                  <a:sym typeface="Arial" panose="020B0604020202020204" pitchFamily="34" charset="0"/>
                </a:endParaRPr>
              </a:p>
            </p:txBody>
          </p:sp>
        </p:grpSp>
        <p:grpSp>
          <p:nvGrpSpPr>
            <p:cNvPr id="160" name="组合 159">
              <a:extLst>
                <a:ext uri="{FF2B5EF4-FFF2-40B4-BE49-F238E27FC236}">
                  <a16:creationId xmlns:a16="http://schemas.microsoft.com/office/drawing/2014/main" id="{EA22526A-5B14-44E9-B1DD-F7483B0514B0}"/>
                </a:ext>
              </a:extLst>
            </p:cNvPr>
            <p:cNvGrpSpPr/>
            <p:nvPr/>
          </p:nvGrpSpPr>
          <p:grpSpPr>
            <a:xfrm>
              <a:off x="983794" y="5357032"/>
              <a:ext cx="1612135" cy="491020"/>
              <a:chOff x="1172568" y="2981553"/>
              <a:chExt cx="1512168" cy="374324"/>
            </a:xfrm>
          </p:grpSpPr>
          <p:grpSp>
            <p:nvGrpSpPr>
              <p:cNvPr id="199" name="组合 198">
                <a:extLst>
                  <a:ext uri="{FF2B5EF4-FFF2-40B4-BE49-F238E27FC236}">
                    <a16:creationId xmlns:a16="http://schemas.microsoft.com/office/drawing/2014/main" id="{BDAA411C-ACD6-47A3-A349-6696A4102869}"/>
                  </a:ext>
                </a:extLst>
              </p:cNvPr>
              <p:cNvGrpSpPr/>
              <p:nvPr/>
            </p:nvGrpSpPr>
            <p:grpSpPr>
              <a:xfrm>
                <a:off x="1172568" y="2981553"/>
                <a:ext cx="1512168" cy="374324"/>
                <a:chOff x="6943275" y="1699122"/>
                <a:chExt cx="1071101" cy="305439"/>
              </a:xfrm>
            </p:grpSpPr>
            <p:sp>
              <p:nvSpPr>
                <p:cNvPr id="201" name="Shape 1735">
                  <a:extLst>
                    <a:ext uri="{FF2B5EF4-FFF2-40B4-BE49-F238E27FC236}">
                      <a16:creationId xmlns:a16="http://schemas.microsoft.com/office/drawing/2014/main" id="{44F3DCF1-865E-4DA4-A789-C6643106826E}"/>
                    </a:ext>
                  </a:extLst>
                </p:cNvPr>
                <p:cNvSpPr/>
                <p:nvPr/>
              </p:nvSpPr>
              <p:spPr>
                <a:xfrm>
                  <a:off x="6943275" y="1699122"/>
                  <a:ext cx="1071101" cy="305439"/>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202" name="Text Placeholder 3">
                  <a:extLst>
                    <a:ext uri="{FF2B5EF4-FFF2-40B4-BE49-F238E27FC236}">
                      <a16:creationId xmlns:a16="http://schemas.microsoft.com/office/drawing/2014/main" id="{E30EE5B3-826A-4CA9-A13B-93A81559F0DD}"/>
                    </a:ext>
                  </a:extLst>
                </p:cNvPr>
                <p:cNvSpPr txBox="1">
                  <a:spLocks/>
                </p:cNvSpPr>
                <p:nvPr/>
              </p:nvSpPr>
              <p:spPr>
                <a:xfrm>
                  <a:off x="7259792" y="1771727"/>
                  <a:ext cx="633899" cy="170078"/>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改进提升</a:t>
                  </a:r>
                  <a:endParaRPr lang="id-ID" altLang="zh-CN"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00" name="Freeform 172">
                <a:extLst>
                  <a:ext uri="{FF2B5EF4-FFF2-40B4-BE49-F238E27FC236}">
                    <a16:creationId xmlns:a16="http://schemas.microsoft.com/office/drawing/2014/main" id="{AD2BA884-EACA-4884-B834-425C31731874}"/>
                  </a:ext>
                </a:extLst>
              </p:cNvPr>
              <p:cNvSpPr>
                <a:spLocks noEditPoints="1"/>
              </p:cNvSpPr>
              <p:nvPr/>
            </p:nvSpPr>
            <p:spPr bwMode="auto">
              <a:xfrm>
                <a:off x="1336421" y="3077987"/>
                <a:ext cx="242324" cy="176385"/>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ysClr val="window" lastClr="FFFFFF"/>
              </a:solidFill>
              <a:ln w="9525">
                <a:noFill/>
                <a:round/>
                <a:headEnd/>
                <a:tailEnd/>
              </a:ln>
            </p:spPr>
            <p:txBody>
              <a:bodyPr vert="horz" wrap="square" lIns="79373" tIns="39686" rIns="79373" bIns="39686" numCol="1" anchor="t" anchorCtr="0" compatLnSpc="1">
                <a:prstTxWarp prst="textNoShape">
                  <a:avLst/>
                </a:prstTxWarp>
              </a:bodyPr>
              <a:lstStyle/>
              <a:p>
                <a:pPr algn="ctr" defTabSz="913916">
                  <a:lnSpc>
                    <a:spcPct val="120000"/>
                  </a:lnSpc>
                  <a:defRPr/>
                </a:pPr>
                <a:endParaRPr lang="en-US" sz="1399" kern="0" dirty="0">
                  <a:solidFill>
                    <a:prstClr val="black"/>
                  </a:solidFill>
                  <a:ea typeface="微软雅黑" panose="020B0503020204020204" pitchFamily="34" charset="-122"/>
                  <a:sym typeface="Arial" panose="020B0604020202020204" pitchFamily="34" charset="0"/>
                </a:endParaRPr>
              </a:p>
            </p:txBody>
          </p:sp>
        </p:grpSp>
        <p:grpSp>
          <p:nvGrpSpPr>
            <p:cNvPr id="161" name="组合 160">
              <a:extLst>
                <a:ext uri="{FF2B5EF4-FFF2-40B4-BE49-F238E27FC236}">
                  <a16:creationId xmlns:a16="http://schemas.microsoft.com/office/drawing/2014/main" id="{B948D24D-98B4-443D-8EB0-753C79DFC895}"/>
                </a:ext>
              </a:extLst>
            </p:cNvPr>
            <p:cNvGrpSpPr/>
            <p:nvPr/>
          </p:nvGrpSpPr>
          <p:grpSpPr>
            <a:xfrm>
              <a:off x="4980853" y="3730899"/>
              <a:ext cx="1917144" cy="553822"/>
              <a:chOff x="5459800" y="837856"/>
              <a:chExt cx="1738160" cy="374324"/>
            </a:xfrm>
          </p:grpSpPr>
          <p:grpSp>
            <p:nvGrpSpPr>
              <p:cNvPr id="195" name="组合 194">
                <a:extLst>
                  <a:ext uri="{FF2B5EF4-FFF2-40B4-BE49-F238E27FC236}">
                    <a16:creationId xmlns:a16="http://schemas.microsoft.com/office/drawing/2014/main" id="{86BD2D4E-4E42-4855-B920-2563B52E5633}"/>
                  </a:ext>
                </a:extLst>
              </p:cNvPr>
              <p:cNvGrpSpPr/>
              <p:nvPr/>
            </p:nvGrpSpPr>
            <p:grpSpPr>
              <a:xfrm>
                <a:off x="5459800" y="837856"/>
                <a:ext cx="1738160" cy="374324"/>
                <a:chOff x="6926963" y="1706126"/>
                <a:chExt cx="1231176" cy="305439"/>
              </a:xfrm>
            </p:grpSpPr>
            <p:sp>
              <p:nvSpPr>
                <p:cNvPr id="197" name="Shape 1735">
                  <a:extLst>
                    <a:ext uri="{FF2B5EF4-FFF2-40B4-BE49-F238E27FC236}">
                      <a16:creationId xmlns:a16="http://schemas.microsoft.com/office/drawing/2014/main" id="{7630A84B-C3B6-4330-97ED-B16451FCAD4D}"/>
                    </a:ext>
                  </a:extLst>
                </p:cNvPr>
                <p:cNvSpPr/>
                <p:nvPr/>
              </p:nvSpPr>
              <p:spPr>
                <a:xfrm>
                  <a:off x="6926963" y="1706126"/>
                  <a:ext cx="1231176" cy="305439"/>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799" kern="0" dirty="0">
                    <a:solidFill>
                      <a:prstClr val="white"/>
                    </a:solidFill>
                    <a:latin typeface="Calibri"/>
                    <a:sym typeface="Arial" panose="020B0604020202020204" pitchFamily="34" charset="0"/>
                  </a:endParaRPr>
                </a:p>
              </p:txBody>
            </p:sp>
            <p:sp>
              <p:nvSpPr>
                <p:cNvPr id="198" name="Text Placeholder 3">
                  <a:extLst>
                    <a:ext uri="{FF2B5EF4-FFF2-40B4-BE49-F238E27FC236}">
                      <a16:creationId xmlns:a16="http://schemas.microsoft.com/office/drawing/2014/main" id="{956E9E83-DD82-4C46-B3C3-14DBD682EC8E}"/>
                    </a:ext>
                  </a:extLst>
                </p:cNvPr>
                <p:cNvSpPr txBox="1">
                  <a:spLocks/>
                </p:cNvSpPr>
                <p:nvPr/>
              </p:nvSpPr>
              <p:spPr>
                <a:xfrm>
                  <a:off x="7097123" y="1793682"/>
                  <a:ext cx="1027965" cy="12565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专业建设方案</a:t>
                  </a:r>
                </a:p>
              </p:txBody>
            </p:sp>
          </p:grpSp>
          <p:sp>
            <p:nvSpPr>
              <p:cNvPr id="196" name="Shape 1755">
                <a:extLst>
                  <a:ext uri="{FF2B5EF4-FFF2-40B4-BE49-F238E27FC236}">
                    <a16:creationId xmlns:a16="http://schemas.microsoft.com/office/drawing/2014/main" id="{D7367456-9F68-4414-A333-FF92A6EBC6F0}"/>
                  </a:ext>
                </a:extLst>
              </p:cNvPr>
              <p:cNvSpPr/>
              <p:nvPr/>
            </p:nvSpPr>
            <p:spPr>
              <a:xfrm>
                <a:off x="5569726" y="934434"/>
                <a:ext cx="194856" cy="175448"/>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9030" y="0"/>
                      <a:pt x="7856" y="707"/>
                      <a:pt x="7120" y="1087"/>
                    </a:cubicBezTo>
                    <a:lnTo>
                      <a:pt x="7120" y="3594"/>
                    </a:lnTo>
                    <a:lnTo>
                      <a:pt x="4741" y="3594"/>
                    </a:lnTo>
                    <a:lnTo>
                      <a:pt x="4741" y="21600"/>
                    </a:lnTo>
                    <a:lnTo>
                      <a:pt x="16843" y="21600"/>
                    </a:lnTo>
                    <a:lnTo>
                      <a:pt x="16843" y="3594"/>
                    </a:lnTo>
                    <a:lnTo>
                      <a:pt x="14465" y="3594"/>
                    </a:lnTo>
                    <a:cubicBezTo>
                      <a:pt x="14465" y="3594"/>
                      <a:pt x="14465" y="1087"/>
                      <a:pt x="14465" y="1087"/>
                    </a:cubicBezTo>
                    <a:cubicBezTo>
                      <a:pt x="13730" y="707"/>
                      <a:pt x="12555" y="0"/>
                      <a:pt x="10792" y="0"/>
                    </a:cubicBezTo>
                    <a:close/>
                    <a:moveTo>
                      <a:pt x="2152" y="3611"/>
                    </a:moveTo>
                    <a:cubicBezTo>
                      <a:pt x="965" y="3611"/>
                      <a:pt x="0" y="4682"/>
                      <a:pt x="0" y="6002"/>
                    </a:cubicBezTo>
                    <a:lnTo>
                      <a:pt x="0" y="19209"/>
                    </a:lnTo>
                    <a:cubicBezTo>
                      <a:pt x="0" y="20528"/>
                      <a:pt x="965" y="21600"/>
                      <a:pt x="2152" y="21600"/>
                    </a:cubicBezTo>
                    <a:lnTo>
                      <a:pt x="3236" y="21600"/>
                    </a:lnTo>
                    <a:lnTo>
                      <a:pt x="3236" y="3611"/>
                    </a:lnTo>
                    <a:lnTo>
                      <a:pt x="2152" y="3611"/>
                    </a:lnTo>
                    <a:close/>
                    <a:moveTo>
                      <a:pt x="18364" y="3611"/>
                    </a:moveTo>
                    <a:lnTo>
                      <a:pt x="18364" y="21600"/>
                    </a:lnTo>
                    <a:lnTo>
                      <a:pt x="19448" y="21600"/>
                    </a:lnTo>
                    <a:cubicBezTo>
                      <a:pt x="20635" y="21600"/>
                      <a:pt x="21600" y="20528"/>
                      <a:pt x="21600" y="19209"/>
                    </a:cubicBezTo>
                    <a:lnTo>
                      <a:pt x="21600" y="6002"/>
                    </a:lnTo>
                    <a:cubicBezTo>
                      <a:pt x="21600" y="4682"/>
                      <a:pt x="20635" y="3611"/>
                      <a:pt x="19448" y="3611"/>
                    </a:cubicBezTo>
                    <a:lnTo>
                      <a:pt x="18364" y="3611"/>
                    </a:lnTo>
                    <a:close/>
                  </a:path>
                </a:pathLst>
              </a:custGeom>
              <a:solidFill>
                <a:srgbClr val="FFFFFF"/>
              </a:solidFill>
              <a:ln w="12700">
                <a:miter lim="400000"/>
              </a:ln>
            </p:spPr>
            <p:txBody>
              <a:bodyPr lIns="0" tIns="0" rIns="0" bIns="0" anchor="ctr"/>
              <a:lstStyle/>
              <a:p>
                <a:pPr algn="ctr" defTabSz="913916">
                  <a:lnSpc>
                    <a:spcPct val="120000"/>
                  </a:lnSpc>
                  <a:defRPr/>
                </a:pPr>
                <a:endParaRPr sz="1799" kern="0">
                  <a:solidFill>
                    <a:srgbClr val="53585F"/>
                  </a:solidFill>
                  <a:ea typeface="微软雅黑" panose="020B0503020204020204" pitchFamily="34" charset="-122"/>
                  <a:sym typeface="Arial" panose="020B0604020202020204" pitchFamily="34" charset="0"/>
                </a:endParaRPr>
              </a:p>
            </p:txBody>
          </p:sp>
        </p:grpSp>
        <p:grpSp>
          <p:nvGrpSpPr>
            <p:cNvPr id="162" name="组合 161">
              <a:extLst>
                <a:ext uri="{FF2B5EF4-FFF2-40B4-BE49-F238E27FC236}">
                  <a16:creationId xmlns:a16="http://schemas.microsoft.com/office/drawing/2014/main" id="{81AF2C8F-E790-4F82-97BC-9E1BD533B2D2}"/>
                </a:ext>
              </a:extLst>
            </p:cNvPr>
            <p:cNvGrpSpPr/>
            <p:nvPr/>
          </p:nvGrpSpPr>
          <p:grpSpPr>
            <a:xfrm>
              <a:off x="348336" y="3754866"/>
              <a:ext cx="1927033" cy="480485"/>
              <a:chOff x="1526203" y="2083383"/>
              <a:chExt cx="1807540" cy="366293"/>
            </a:xfrm>
          </p:grpSpPr>
          <p:grpSp>
            <p:nvGrpSpPr>
              <p:cNvPr id="191" name="组合 190">
                <a:extLst>
                  <a:ext uri="{FF2B5EF4-FFF2-40B4-BE49-F238E27FC236}">
                    <a16:creationId xmlns:a16="http://schemas.microsoft.com/office/drawing/2014/main" id="{A648EC5F-4BE2-49D6-B0B1-560C4A0D508D}"/>
                  </a:ext>
                </a:extLst>
              </p:cNvPr>
              <p:cNvGrpSpPr/>
              <p:nvPr/>
            </p:nvGrpSpPr>
            <p:grpSpPr>
              <a:xfrm>
                <a:off x="1526203" y="2083383"/>
                <a:ext cx="1807540" cy="366293"/>
                <a:chOff x="3387998" y="2083383"/>
                <a:chExt cx="1807540" cy="366293"/>
              </a:xfrm>
            </p:grpSpPr>
            <p:sp>
              <p:nvSpPr>
                <p:cNvPr id="193" name="Shape 1739">
                  <a:extLst>
                    <a:ext uri="{FF2B5EF4-FFF2-40B4-BE49-F238E27FC236}">
                      <a16:creationId xmlns:a16="http://schemas.microsoft.com/office/drawing/2014/main" id="{80A845B3-F908-4D34-BA61-93D1B037608E}"/>
                    </a:ext>
                  </a:extLst>
                </p:cNvPr>
                <p:cNvSpPr/>
                <p:nvPr/>
              </p:nvSpPr>
              <p:spPr>
                <a:xfrm>
                  <a:off x="3387998" y="2083383"/>
                  <a:ext cx="1807540" cy="366293"/>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799" kern="0" dirty="0">
                    <a:solidFill>
                      <a:prstClr val="white"/>
                    </a:solidFill>
                    <a:latin typeface="Calibri"/>
                    <a:sym typeface="Arial" panose="020B0604020202020204" pitchFamily="34" charset="0"/>
                  </a:endParaRPr>
                </a:p>
              </p:txBody>
            </p:sp>
            <p:sp>
              <p:nvSpPr>
                <p:cNvPr id="194" name="Text Placeholder 3">
                  <a:extLst>
                    <a:ext uri="{FF2B5EF4-FFF2-40B4-BE49-F238E27FC236}">
                      <a16:creationId xmlns:a16="http://schemas.microsoft.com/office/drawing/2014/main" id="{A5188F42-61C5-4DB8-B978-B2962CCA578E}"/>
                    </a:ext>
                  </a:extLst>
                </p:cNvPr>
                <p:cNvSpPr txBox="1">
                  <a:spLocks/>
                </p:cNvSpPr>
                <p:nvPr/>
              </p:nvSpPr>
              <p:spPr>
                <a:xfrm>
                  <a:off x="3735732" y="2170573"/>
                  <a:ext cx="1362677" cy="208435"/>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专业建设规划</a:t>
                  </a:r>
                  <a:endParaRPr lang="en-US" altLang="zh-CN" sz="15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92" name="Shape 1754">
                <a:extLst>
                  <a:ext uri="{FF2B5EF4-FFF2-40B4-BE49-F238E27FC236}">
                    <a16:creationId xmlns:a16="http://schemas.microsoft.com/office/drawing/2014/main" id="{7149C6BD-DD85-4601-A9B8-95AABBF288F2}"/>
                  </a:ext>
                </a:extLst>
              </p:cNvPr>
              <p:cNvSpPr/>
              <p:nvPr/>
            </p:nvSpPr>
            <p:spPr>
              <a:xfrm>
                <a:off x="1638219" y="2140717"/>
                <a:ext cx="265080" cy="248536"/>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ysClr val="window" lastClr="FFFFFF"/>
              </a:solidFill>
              <a:ln w="12700">
                <a:miter lim="400000"/>
              </a:ln>
            </p:spPr>
            <p:txBody>
              <a:bodyPr lIns="0" tIns="0" rIns="0" bIns="0" anchor="ctr"/>
              <a:lstStyle/>
              <a:p>
                <a:pPr algn="ctr" defTabSz="913916">
                  <a:lnSpc>
                    <a:spcPct val="120000"/>
                  </a:lnSpc>
                  <a:defRPr/>
                </a:pPr>
                <a:endParaRPr sz="1799" kern="0">
                  <a:solidFill>
                    <a:srgbClr val="53585F"/>
                  </a:solidFill>
                  <a:ea typeface="微软雅黑" panose="020B0503020204020204" pitchFamily="34" charset="-122"/>
                  <a:sym typeface="Arial" panose="020B0604020202020204" pitchFamily="34" charset="0"/>
                </a:endParaRPr>
              </a:p>
            </p:txBody>
          </p:sp>
        </p:grpSp>
        <p:cxnSp>
          <p:nvCxnSpPr>
            <p:cNvPr id="163" name="直接箭头连接符 162">
              <a:extLst>
                <a:ext uri="{FF2B5EF4-FFF2-40B4-BE49-F238E27FC236}">
                  <a16:creationId xmlns:a16="http://schemas.microsoft.com/office/drawing/2014/main" id="{4EB22D19-F022-4E3A-9C1A-0FA3DD66E949}"/>
                </a:ext>
              </a:extLst>
            </p:cNvPr>
            <p:cNvCxnSpPr/>
            <p:nvPr/>
          </p:nvCxnSpPr>
          <p:spPr>
            <a:xfrm>
              <a:off x="4417001" y="3995110"/>
              <a:ext cx="564455" cy="0"/>
            </a:xfrm>
            <a:prstGeom prst="straightConnector1">
              <a:avLst/>
            </a:prstGeom>
            <a:noFill/>
            <a:ln w="28575" cap="flat" cmpd="sng" algn="ctr">
              <a:solidFill>
                <a:srgbClr val="C00000"/>
              </a:solidFill>
              <a:prstDash val="solid"/>
              <a:headEnd type="none" w="med" len="med"/>
              <a:tailEnd type="triangle" w="med" len="med"/>
            </a:ln>
            <a:effectLst/>
          </p:spPr>
        </p:cxnSp>
        <p:cxnSp>
          <p:nvCxnSpPr>
            <p:cNvPr id="164" name="直接箭头连接符 163">
              <a:extLst>
                <a:ext uri="{FF2B5EF4-FFF2-40B4-BE49-F238E27FC236}">
                  <a16:creationId xmlns:a16="http://schemas.microsoft.com/office/drawing/2014/main" id="{97D32B1A-9020-48CC-BF71-62070AA52AFB}"/>
                </a:ext>
              </a:extLst>
            </p:cNvPr>
            <p:cNvCxnSpPr>
              <a:cxnSpLocks/>
            </p:cNvCxnSpPr>
            <p:nvPr/>
          </p:nvCxnSpPr>
          <p:spPr>
            <a:xfrm flipH="1">
              <a:off x="4590985" y="5613447"/>
              <a:ext cx="564455" cy="0"/>
            </a:xfrm>
            <a:prstGeom prst="straightConnector1">
              <a:avLst/>
            </a:prstGeom>
            <a:noFill/>
            <a:ln w="28575" cap="flat" cmpd="sng" algn="ctr">
              <a:solidFill>
                <a:srgbClr val="C00000"/>
              </a:solidFill>
              <a:prstDash val="solid"/>
              <a:headEnd type="none" w="med" len="med"/>
              <a:tailEnd type="triangle" w="med" len="med"/>
            </a:ln>
            <a:effectLst/>
          </p:spPr>
        </p:cxnSp>
        <p:cxnSp>
          <p:nvCxnSpPr>
            <p:cNvPr id="165" name="直接箭头连接符 164">
              <a:extLst>
                <a:ext uri="{FF2B5EF4-FFF2-40B4-BE49-F238E27FC236}">
                  <a16:creationId xmlns:a16="http://schemas.microsoft.com/office/drawing/2014/main" id="{0B9C39C9-5EC3-4FD4-9CC2-080266D4E40D}"/>
                </a:ext>
              </a:extLst>
            </p:cNvPr>
            <p:cNvCxnSpPr>
              <a:cxnSpLocks/>
              <a:endCxn id="201" idx="3"/>
            </p:cNvCxnSpPr>
            <p:nvPr/>
          </p:nvCxnSpPr>
          <p:spPr>
            <a:xfrm flipH="1" flipV="1">
              <a:off x="2595929" y="5602542"/>
              <a:ext cx="588488" cy="10906"/>
            </a:xfrm>
            <a:prstGeom prst="straightConnector1">
              <a:avLst/>
            </a:prstGeom>
            <a:noFill/>
            <a:ln w="28575" cap="flat" cmpd="sng" algn="ctr">
              <a:solidFill>
                <a:srgbClr val="C00000"/>
              </a:solidFill>
              <a:prstDash val="solid"/>
              <a:headEnd type="none" w="med" len="med"/>
              <a:tailEnd type="triangle" w="med" len="med"/>
            </a:ln>
            <a:effectLst/>
          </p:spPr>
        </p:cxnSp>
        <p:grpSp>
          <p:nvGrpSpPr>
            <p:cNvPr id="166" name="组合 165">
              <a:extLst>
                <a:ext uri="{FF2B5EF4-FFF2-40B4-BE49-F238E27FC236}">
                  <a16:creationId xmlns:a16="http://schemas.microsoft.com/office/drawing/2014/main" id="{826D9DC9-13E5-4FA3-9CE3-DFE55A6AF8F7}"/>
                </a:ext>
              </a:extLst>
            </p:cNvPr>
            <p:cNvGrpSpPr/>
            <p:nvPr/>
          </p:nvGrpSpPr>
          <p:grpSpPr>
            <a:xfrm>
              <a:off x="7200506" y="5332491"/>
              <a:ext cx="2212232" cy="540124"/>
              <a:chOff x="5107638" y="2962838"/>
              <a:chExt cx="2075052" cy="411757"/>
            </a:xfrm>
          </p:grpSpPr>
          <p:grpSp>
            <p:nvGrpSpPr>
              <p:cNvPr id="187" name="组合 186">
                <a:extLst>
                  <a:ext uri="{FF2B5EF4-FFF2-40B4-BE49-F238E27FC236}">
                    <a16:creationId xmlns:a16="http://schemas.microsoft.com/office/drawing/2014/main" id="{78FA9A79-B122-49AE-8907-F0247D24547E}"/>
                  </a:ext>
                </a:extLst>
              </p:cNvPr>
              <p:cNvGrpSpPr/>
              <p:nvPr/>
            </p:nvGrpSpPr>
            <p:grpSpPr>
              <a:xfrm>
                <a:off x="5107638" y="2962838"/>
                <a:ext cx="2075052" cy="411757"/>
                <a:chOff x="6943277" y="1683850"/>
                <a:chExt cx="1469803" cy="335983"/>
              </a:xfrm>
            </p:grpSpPr>
            <p:sp>
              <p:nvSpPr>
                <p:cNvPr id="189" name="Shape 1735">
                  <a:extLst>
                    <a:ext uri="{FF2B5EF4-FFF2-40B4-BE49-F238E27FC236}">
                      <a16:creationId xmlns:a16="http://schemas.microsoft.com/office/drawing/2014/main" id="{F8FE395B-230C-46A2-A877-E9F3C9F2DA55}"/>
                    </a:ext>
                  </a:extLst>
                </p:cNvPr>
                <p:cNvSpPr/>
                <p:nvPr/>
              </p:nvSpPr>
              <p:spPr>
                <a:xfrm>
                  <a:off x="6943277" y="1683850"/>
                  <a:ext cx="1431857" cy="335983"/>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190" name="Text Placeholder 3">
                  <a:extLst>
                    <a:ext uri="{FF2B5EF4-FFF2-40B4-BE49-F238E27FC236}">
                      <a16:creationId xmlns:a16="http://schemas.microsoft.com/office/drawing/2014/main" id="{920F2735-1FFC-4916-A466-D885187B9183}"/>
                    </a:ext>
                  </a:extLst>
                </p:cNvPr>
                <p:cNvSpPr txBox="1">
                  <a:spLocks/>
                </p:cNvSpPr>
                <p:nvPr/>
              </p:nvSpPr>
              <p:spPr>
                <a:xfrm>
                  <a:off x="7056079" y="1787511"/>
                  <a:ext cx="1357001" cy="141731"/>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专业考核性诊断</a:t>
                  </a:r>
                </a:p>
              </p:txBody>
            </p:sp>
          </p:grpSp>
          <p:sp>
            <p:nvSpPr>
              <p:cNvPr id="188" name="Shape 1751">
                <a:extLst>
                  <a:ext uri="{FF2B5EF4-FFF2-40B4-BE49-F238E27FC236}">
                    <a16:creationId xmlns:a16="http://schemas.microsoft.com/office/drawing/2014/main" id="{EAB4D46C-7194-4CDB-9218-055A393B9E39}"/>
                  </a:ext>
                </a:extLst>
              </p:cNvPr>
              <p:cNvSpPr/>
              <p:nvPr/>
            </p:nvSpPr>
            <p:spPr>
              <a:xfrm>
                <a:off x="5245043" y="3071800"/>
                <a:ext cx="208709" cy="20873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lIns="0" tIns="0" rIns="0" bIns="0" anchor="ctr"/>
              <a:lstStyle/>
              <a:p>
                <a:pPr algn="ctr" defTabSz="913916">
                  <a:lnSpc>
                    <a:spcPct val="120000"/>
                  </a:lnSpc>
                  <a:defRPr/>
                </a:pPr>
                <a:endParaRPr sz="1399" kern="0">
                  <a:solidFill>
                    <a:srgbClr val="53585F"/>
                  </a:solidFill>
                  <a:ea typeface="微软雅黑" panose="020B0503020204020204" pitchFamily="34" charset="-122"/>
                  <a:sym typeface="Arial" panose="020B0604020202020204" pitchFamily="34" charset="0"/>
                </a:endParaRPr>
              </a:p>
            </p:txBody>
          </p:sp>
        </p:grpSp>
        <p:cxnSp>
          <p:nvCxnSpPr>
            <p:cNvPr id="167" name="直接箭头连接符 166">
              <a:extLst>
                <a:ext uri="{FF2B5EF4-FFF2-40B4-BE49-F238E27FC236}">
                  <a16:creationId xmlns:a16="http://schemas.microsoft.com/office/drawing/2014/main" id="{223D035F-E034-4DAA-8782-75F7DF21D936}"/>
                </a:ext>
              </a:extLst>
            </p:cNvPr>
            <p:cNvCxnSpPr>
              <a:cxnSpLocks/>
              <a:endCxn id="218" idx="1"/>
            </p:cNvCxnSpPr>
            <p:nvPr/>
          </p:nvCxnSpPr>
          <p:spPr>
            <a:xfrm flipV="1">
              <a:off x="6817630" y="3973367"/>
              <a:ext cx="1384902" cy="21744"/>
            </a:xfrm>
            <a:prstGeom prst="straightConnector1">
              <a:avLst/>
            </a:prstGeom>
            <a:noFill/>
            <a:ln w="28575" cap="flat" cmpd="sng" algn="ctr">
              <a:solidFill>
                <a:srgbClr val="C00000"/>
              </a:solidFill>
              <a:prstDash val="solid"/>
              <a:headEnd type="none" w="med" len="med"/>
              <a:tailEnd type="triangle" w="med" len="med"/>
            </a:ln>
            <a:effectLst/>
          </p:spPr>
        </p:cxnSp>
        <p:cxnSp>
          <p:nvCxnSpPr>
            <p:cNvPr id="168" name="直接箭头连接符 167">
              <a:extLst>
                <a:ext uri="{FF2B5EF4-FFF2-40B4-BE49-F238E27FC236}">
                  <a16:creationId xmlns:a16="http://schemas.microsoft.com/office/drawing/2014/main" id="{06A62F92-35B5-4BFB-B157-64BD8B42B46E}"/>
                </a:ext>
              </a:extLst>
            </p:cNvPr>
            <p:cNvCxnSpPr>
              <a:cxnSpLocks/>
            </p:cNvCxnSpPr>
            <p:nvPr/>
          </p:nvCxnSpPr>
          <p:spPr>
            <a:xfrm flipH="1">
              <a:off x="6724493" y="5613447"/>
              <a:ext cx="466493" cy="0"/>
            </a:xfrm>
            <a:prstGeom prst="straightConnector1">
              <a:avLst/>
            </a:prstGeom>
            <a:noFill/>
            <a:ln w="28575" cap="flat" cmpd="sng" algn="ctr">
              <a:solidFill>
                <a:srgbClr val="C00000"/>
              </a:solidFill>
              <a:prstDash val="solid"/>
              <a:headEnd type="none" w="med" len="med"/>
              <a:tailEnd type="triangle" w="med" len="med"/>
            </a:ln>
            <a:effectLst/>
          </p:spPr>
        </p:cxnSp>
        <p:cxnSp>
          <p:nvCxnSpPr>
            <p:cNvPr id="169" name="直接箭头连接符 168">
              <a:extLst>
                <a:ext uri="{FF2B5EF4-FFF2-40B4-BE49-F238E27FC236}">
                  <a16:creationId xmlns:a16="http://schemas.microsoft.com/office/drawing/2014/main" id="{6B3915A1-F468-48DC-B4A8-592D927BB4E8}"/>
                </a:ext>
              </a:extLst>
            </p:cNvPr>
            <p:cNvCxnSpPr>
              <a:cxnSpLocks/>
            </p:cNvCxnSpPr>
            <p:nvPr/>
          </p:nvCxnSpPr>
          <p:spPr>
            <a:xfrm flipH="1">
              <a:off x="9392659" y="5613447"/>
              <a:ext cx="466493" cy="0"/>
            </a:xfrm>
            <a:prstGeom prst="straightConnector1">
              <a:avLst/>
            </a:prstGeom>
            <a:noFill/>
            <a:ln w="28575" cap="flat" cmpd="sng" algn="ctr">
              <a:solidFill>
                <a:srgbClr val="C00000"/>
              </a:solidFill>
              <a:prstDash val="solid"/>
              <a:headEnd type="none" w="med" len="med"/>
              <a:tailEnd type="triangle" w="med" len="med"/>
            </a:ln>
            <a:effectLst/>
          </p:spPr>
        </p:cxnSp>
        <p:grpSp>
          <p:nvGrpSpPr>
            <p:cNvPr id="170" name="组合 169">
              <a:extLst>
                <a:ext uri="{FF2B5EF4-FFF2-40B4-BE49-F238E27FC236}">
                  <a16:creationId xmlns:a16="http://schemas.microsoft.com/office/drawing/2014/main" id="{73108203-31A6-4667-9FD8-72BE2899F502}"/>
                </a:ext>
              </a:extLst>
            </p:cNvPr>
            <p:cNvGrpSpPr/>
            <p:nvPr/>
          </p:nvGrpSpPr>
          <p:grpSpPr>
            <a:xfrm>
              <a:off x="5006257" y="2565024"/>
              <a:ext cx="1667881" cy="503475"/>
              <a:chOff x="5482830" y="846289"/>
              <a:chExt cx="1512168" cy="340295"/>
            </a:xfrm>
          </p:grpSpPr>
          <p:grpSp>
            <p:nvGrpSpPr>
              <p:cNvPr id="183" name="组合 182">
                <a:extLst>
                  <a:ext uri="{FF2B5EF4-FFF2-40B4-BE49-F238E27FC236}">
                    <a16:creationId xmlns:a16="http://schemas.microsoft.com/office/drawing/2014/main" id="{B9ABE7B5-B886-477C-84B0-B4F17457B179}"/>
                  </a:ext>
                </a:extLst>
              </p:cNvPr>
              <p:cNvGrpSpPr/>
              <p:nvPr/>
            </p:nvGrpSpPr>
            <p:grpSpPr>
              <a:xfrm>
                <a:off x="5482830" y="846289"/>
                <a:ext cx="1512168" cy="340295"/>
                <a:chOff x="6943275" y="1713006"/>
                <a:chExt cx="1071101" cy="277672"/>
              </a:xfrm>
            </p:grpSpPr>
            <p:sp>
              <p:nvSpPr>
                <p:cNvPr id="185" name="Shape 1735">
                  <a:extLst>
                    <a:ext uri="{FF2B5EF4-FFF2-40B4-BE49-F238E27FC236}">
                      <a16:creationId xmlns:a16="http://schemas.microsoft.com/office/drawing/2014/main" id="{9E3E2367-E3C9-44E3-AB29-25B6D18BE139}"/>
                    </a:ext>
                  </a:extLst>
                </p:cNvPr>
                <p:cNvSpPr/>
                <p:nvPr/>
              </p:nvSpPr>
              <p:spPr>
                <a:xfrm>
                  <a:off x="6943275" y="1713006"/>
                  <a:ext cx="1071101" cy="277672"/>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200" kern="0" dirty="0">
                    <a:solidFill>
                      <a:prstClr val="white"/>
                    </a:solidFill>
                    <a:latin typeface="Calibri"/>
                    <a:sym typeface="Arial" panose="020B0604020202020204" pitchFamily="34" charset="0"/>
                  </a:endParaRPr>
                </a:p>
              </p:txBody>
            </p:sp>
            <p:sp>
              <p:nvSpPr>
                <p:cNvPr id="186" name="Text Placeholder 3">
                  <a:extLst>
                    <a:ext uri="{FF2B5EF4-FFF2-40B4-BE49-F238E27FC236}">
                      <a16:creationId xmlns:a16="http://schemas.microsoft.com/office/drawing/2014/main" id="{51FF448C-9F6B-4D4F-92FC-1069A39E2457}"/>
                    </a:ext>
                  </a:extLst>
                </p:cNvPr>
                <p:cNvSpPr txBox="1">
                  <a:spLocks/>
                </p:cNvSpPr>
                <p:nvPr/>
              </p:nvSpPr>
              <p:spPr>
                <a:xfrm>
                  <a:off x="7130590" y="1788854"/>
                  <a:ext cx="810909" cy="12565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调整改进</a:t>
                  </a:r>
                </a:p>
              </p:txBody>
            </p:sp>
          </p:grpSp>
          <p:sp>
            <p:nvSpPr>
              <p:cNvPr id="184" name="Shape 1755">
                <a:extLst>
                  <a:ext uri="{FF2B5EF4-FFF2-40B4-BE49-F238E27FC236}">
                    <a16:creationId xmlns:a16="http://schemas.microsoft.com/office/drawing/2014/main" id="{73742F38-8B21-4CAD-87C8-05F5544749FE}"/>
                  </a:ext>
                </a:extLst>
              </p:cNvPr>
              <p:cNvSpPr/>
              <p:nvPr/>
            </p:nvSpPr>
            <p:spPr>
              <a:xfrm>
                <a:off x="5600432" y="928711"/>
                <a:ext cx="194856" cy="175448"/>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9030" y="0"/>
                      <a:pt x="7856" y="707"/>
                      <a:pt x="7120" y="1087"/>
                    </a:cubicBezTo>
                    <a:lnTo>
                      <a:pt x="7120" y="3594"/>
                    </a:lnTo>
                    <a:lnTo>
                      <a:pt x="4741" y="3594"/>
                    </a:lnTo>
                    <a:lnTo>
                      <a:pt x="4741" y="21600"/>
                    </a:lnTo>
                    <a:lnTo>
                      <a:pt x="16843" y="21600"/>
                    </a:lnTo>
                    <a:lnTo>
                      <a:pt x="16843" y="3594"/>
                    </a:lnTo>
                    <a:lnTo>
                      <a:pt x="14465" y="3594"/>
                    </a:lnTo>
                    <a:cubicBezTo>
                      <a:pt x="14465" y="3594"/>
                      <a:pt x="14465" y="1087"/>
                      <a:pt x="14465" y="1087"/>
                    </a:cubicBezTo>
                    <a:cubicBezTo>
                      <a:pt x="13730" y="707"/>
                      <a:pt x="12555" y="0"/>
                      <a:pt x="10792" y="0"/>
                    </a:cubicBezTo>
                    <a:close/>
                    <a:moveTo>
                      <a:pt x="2152" y="3611"/>
                    </a:moveTo>
                    <a:cubicBezTo>
                      <a:pt x="965" y="3611"/>
                      <a:pt x="0" y="4682"/>
                      <a:pt x="0" y="6002"/>
                    </a:cubicBezTo>
                    <a:lnTo>
                      <a:pt x="0" y="19209"/>
                    </a:lnTo>
                    <a:cubicBezTo>
                      <a:pt x="0" y="20528"/>
                      <a:pt x="965" y="21600"/>
                      <a:pt x="2152" y="21600"/>
                    </a:cubicBezTo>
                    <a:lnTo>
                      <a:pt x="3236" y="21600"/>
                    </a:lnTo>
                    <a:lnTo>
                      <a:pt x="3236" y="3611"/>
                    </a:lnTo>
                    <a:lnTo>
                      <a:pt x="2152" y="3611"/>
                    </a:lnTo>
                    <a:close/>
                    <a:moveTo>
                      <a:pt x="18364" y="3611"/>
                    </a:moveTo>
                    <a:lnTo>
                      <a:pt x="18364" y="21600"/>
                    </a:lnTo>
                    <a:lnTo>
                      <a:pt x="19448" y="21600"/>
                    </a:lnTo>
                    <a:cubicBezTo>
                      <a:pt x="20635" y="21600"/>
                      <a:pt x="21600" y="20528"/>
                      <a:pt x="21600" y="19209"/>
                    </a:cubicBezTo>
                    <a:lnTo>
                      <a:pt x="21600" y="6002"/>
                    </a:lnTo>
                    <a:cubicBezTo>
                      <a:pt x="21600" y="4682"/>
                      <a:pt x="20635" y="3611"/>
                      <a:pt x="19448" y="3611"/>
                    </a:cubicBezTo>
                    <a:lnTo>
                      <a:pt x="18364" y="3611"/>
                    </a:lnTo>
                    <a:close/>
                  </a:path>
                </a:pathLst>
              </a:custGeom>
              <a:solidFill>
                <a:srgbClr val="FFFFFF"/>
              </a:solidFill>
              <a:ln w="12700">
                <a:miter lim="400000"/>
              </a:ln>
            </p:spPr>
            <p:txBody>
              <a:bodyPr lIns="0" tIns="0" rIns="0" bIns="0" anchor="ctr"/>
              <a:lstStyle/>
              <a:p>
                <a:pPr algn="ctr" defTabSz="913916">
                  <a:lnSpc>
                    <a:spcPct val="120000"/>
                  </a:lnSpc>
                  <a:defRPr/>
                </a:pPr>
                <a:endParaRPr sz="1200" kern="0">
                  <a:solidFill>
                    <a:srgbClr val="53585F"/>
                  </a:solidFill>
                  <a:ea typeface="微软雅黑" panose="020B0503020204020204" pitchFamily="34" charset="-122"/>
                  <a:sym typeface="Arial" panose="020B0604020202020204" pitchFamily="34" charset="0"/>
                </a:endParaRPr>
              </a:p>
            </p:txBody>
          </p:sp>
        </p:grpSp>
        <p:grpSp>
          <p:nvGrpSpPr>
            <p:cNvPr id="171" name="组合 170">
              <a:extLst>
                <a:ext uri="{FF2B5EF4-FFF2-40B4-BE49-F238E27FC236}">
                  <a16:creationId xmlns:a16="http://schemas.microsoft.com/office/drawing/2014/main" id="{27A5FB13-7BF7-488A-88F6-3D32C29861E6}"/>
                </a:ext>
              </a:extLst>
            </p:cNvPr>
            <p:cNvGrpSpPr/>
            <p:nvPr/>
          </p:nvGrpSpPr>
          <p:grpSpPr>
            <a:xfrm>
              <a:off x="7186525" y="2568494"/>
              <a:ext cx="1667881" cy="515467"/>
              <a:chOff x="5482830" y="848633"/>
              <a:chExt cx="1512168" cy="348400"/>
            </a:xfrm>
          </p:grpSpPr>
          <p:grpSp>
            <p:nvGrpSpPr>
              <p:cNvPr id="179" name="组合 178">
                <a:extLst>
                  <a:ext uri="{FF2B5EF4-FFF2-40B4-BE49-F238E27FC236}">
                    <a16:creationId xmlns:a16="http://schemas.microsoft.com/office/drawing/2014/main" id="{E3C30666-BCA1-458E-88AB-DD9E0B5D2E27}"/>
                  </a:ext>
                </a:extLst>
              </p:cNvPr>
              <p:cNvGrpSpPr/>
              <p:nvPr/>
            </p:nvGrpSpPr>
            <p:grpSpPr>
              <a:xfrm>
                <a:off x="5482830" y="848633"/>
                <a:ext cx="1512168" cy="348400"/>
                <a:chOff x="6943275" y="1714922"/>
                <a:chExt cx="1071101" cy="284286"/>
              </a:xfrm>
            </p:grpSpPr>
            <p:sp>
              <p:nvSpPr>
                <p:cNvPr id="181" name="Shape 1735">
                  <a:extLst>
                    <a:ext uri="{FF2B5EF4-FFF2-40B4-BE49-F238E27FC236}">
                      <a16:creationId xmlns:a16="http://schemas.microsoft.com/office/drawing/2014/main" id="{94FA3A0F-492D-497A-A466-55D41D238E4D}"/>
                    </a:ext>
                  </a:extLst>
                </p:cNvPr>
                <p:cNvSpPr/>
                <p:nvPr/>
              </p:nvSpPr>
              <p:spPr>
                <a:xfrm>
                  <a:off x="6943275" y="1714922"/>
                  <a:ext cx="1071101" cy="284286"/>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200" kern="0" dirty="0">
                    <a:solidFill>
                      <a:prstClr val="white"/>
                    </a:solidFill>
                    <a:latin typeface="Calibri"/>
                    <a:sym typeface="Arial" panose="020B0604020202020204" pitchFamily="34" charset="0"/>
                  </a:endParaRPr>
                </a:p>
              </p:txBody>
            </p:sp>
            <p:sp>
              <p:nvSpPr>
                <p:cNvPr id="182" name="Text Placeholder 3">
                  <a:extLst>
                    <a:ext uri="{FF2B5EF4-FFF2-40B4-BE49-F238E27FC236}">
                      <a16:creationId xmlns:a16="http://schemas.microsoft.com/office/drawing/2014/main" id="{6A4130E4-0C25-49F8-AD0A-27A634460BCE}"/>
                    </a:ext>
                  </a:extLst>
                </p:cNvPr>
                <p:cNvSpPr txBox="1">
                  <a:spLocks/>
                </p:cNvSpPr>
                <p:nvPr/>
              </p:nvSpPr>
              <p:spPr>
                <a:xfrm>
                  <a:off x="7147378" y="1788852"/>
                  <a:ext cx="810909" cy="125660"/>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发布预警</a:t>
                  </a:r>
                </a:p>
              </p:txBody>
            </p:sp>
          </p:grpSp>
          <p:sp>
            <p:nvSpPr>
              <p:cNvPr id="180" name="Shape 1755">
                <a:extLst>
                  <a:ext uri="{FF2B5EF4-FFF2-40B4-BE49-F238E27FC236}">
                    <a16:creationId xmlns:a16="http://schemas.microsoft.com/office/drawing/2014/main" id="{694C76CE-63D0-42C1-B7CE-22CE1B3A839E}"/>
                  </a:ext>
                </a:extLst>
              </p:cNvPr>
              <p:cNvSpPr/>
              <p:nvPr/>
            </p:nvSpPr>
            <p:spPr>
              <a:xfrm>
                <a:off x="5647836" y="928711"/>
                <a:ext cx="194856" cy="175448"/>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9030" y="0"/>
                      <a:pt x="7856" y="707"/>
                      <a:pt x="7120" y="1087"/>
                    </a:cubicBezTo>
                    <a:lnTo>
                      <a:pt x="7120" y="3594"/>
                    </a:lnTo>
                    <a:lnTo>
                      <a:pt x="4741" y="3594"/>
                    </a:lnTo>
                    <a:lnTo>
                      <a:pt x="4741" y="21600"/>
                    </a:lnTo>
                    <a:lnTo>
                      <a:pt x="16843" y="21600"/>
                    </a:lnTo>
                    <a:lnTo>
                      <a:pt x="16843" y="3594"/>
                    </a:lnTo>
                    <a:lnTo>
                      <a:pt x="14465" y="3594"/>
                    </a:lnTo>
                    <a:cubicBezTo>
                      <a:pt x="14465" y="3594"/>
                      <a:pt x="14465" y="1087"/>
                      <a:pt x="14465" y="1087"/>
                    </a:cubicBezTo>
                    <a:cubicBezTo>
                      <a:pt x="13730" y="707"/>
                      <a:pt x="12555" y="0"/>
                      <a:pt x="10792" y="0"/>
                    </a:cubicBezTo>
                    <a:close/>
                    <a:moveTo>
                      <a:pt x="2152" y="3611"/>
                    </a:moveTo>
                    <a:cubicBezTo>
                      <a:pt x="965" y="3611"/>
                      <a:pt x="0" y="4682"/>
                      <a:pt x="0" y="6002"/>
                    </a:cubicBezTo>
                    <a:lnTo>
                      <a:pt x="0" y="19209"/>
                    </a:lnTo>
                    <a:cubicBezTo>
                      <a:pt x="0" y="20528"/>
                      <a:pt x="965" y="21600"/>
                      <a:pt x="2152" y="21600"/>
                    </a:cubicBezTo>
                    <a:lnTo>
                      <a:pt x="3236" y="21600"/>
                    </a:lnTo>
                    <a:lnTo>
                      <a:pt x="3236" y="3611"/>
                    </a:lnTo>
                    <a:lnTo>
                      <a:pt x="2152" y="3611"/>
                    </a:lnTo>
                    <a:close/>
                    <a:moveTo>
                      <a:pt x="18364" y="3611"/>
                    </a:moveTo>
                    <a:lnTo>
                      <a:pt x="18364" y="21600"/>
                    </a:lnTo>
                    <a:lnTo>
                      <a:pt x="19448" y="21600"/>
                    </a:lnTo>
                    <a:cubicBezTo>
                      <a:pt x="20635" y="21600"/>
                      <a:pt x="21600" y="20528"/>
                      <a:pt x="21600" y="19209"/>
                    </a:cubicBezTo>
                    <a:lnTo>
                      <a:pt x="21600" y="6002"/>
                    </a:lnTo>
                    <a:cubicBezTo>
                      <a:pt x="21600" y="4682"/>
                      <a:pt x="20635" y="3611"/>
                      <a:pt x="19448" y="3611"/>
                    </a:cubicBezTo>
                    <a:lnTo>
                      <a:pt x="18364" y="3611"/>
                    </a:lnTo>
                    <a:close/>
                  </a:path>
                </a:pathLst>
              </a:custGeom>
              <a:solidFill>
                <a:srgbClr val="FFFFFF"/>
              </a:solidFill>
              <a:ln w="12700">
                <a:miter lim="400000"/>
              </a:ln>
            </p:spPr>
            <p:txBody>
              <a:bodyPr lIns="0" tIns="0" rIns="0" bIns="0" anchor="ctr"/>
              <a:lstStyle/>
              <a:p>
                <a:pPr algn="ctr" defTabSz="913916">
                  <a:lnSpc>
                    <a:spcPct val="120000"/>
                  </a:lnSpc>
                  <a:defRPr/>
                </a:pPr>
                <a:endParaRPr sz="1200" kern="0">
                  <a:solidFill>
                    <a:srgbClr val="53585F"/>
                  </a:solidFill>
                  <a:ea typeface="微软雅黑" panose="020B0503020204020204" pitchFamily="34" charset="-122"/>
                  <a:sym typeface="Arial" panose="020B0604020202020204" pitchFamily="34" charset="0"/>
                </a:endParaRPr>
              </a:p>
            </p:txBody>
          </p:sp>
        </p:grpSp>
        <p:grpSp>
          <p:nvGrpSpPr>
            <p:cNvPr id="172" name="组合 171">
              <a:extLst>
                <a:ext uri="{FF2B5EF4-FFF2-40B4-BE49-F238E27FC236}">
                  <a16:creationId xmlns:a16="http://schemas.microsoft.com/office/drawing/2014/main" id="{F4C262E8-27F4-46A2-9A35-10ECC6D58676}"/>
                </a:ext>
              </a:extLst>
            </p:cNvPr>
            <p:cNvGrpSpPr/>
            <p:nvPr/>
          </p:nvGrpSpPr>
          <p:grpSpPr>
            <a:xfrm>
              <a:off x="9341250" y="2553650"/>
              <a:ext cx="2589779" cy="540122"/>
              <a:chOff x="6943274" y="1683850"/>
              <a:chExt cx="1720646" cy="335983"/>
            </a:xfrm>
          </p:grpSpPr>
          <p:sp>
            <p:nvSpPr>
              <p:cNvPr id="176" name="Shape 1735">
                <a:extLst>
                  <a:ext uri="{FF2B5EF4-FFF2-40B4-BE49-F238E27FC236}">
                    <a16:creationId xmlns:a16="http://schemas.microsoft.com/office/drawing/2014/main" id="{7ACC976D-E1AB-455D-899D-E056FB4F18E4}"/>
                  </a:ext>
                </a:extLst>
              </p:cNvPr>
              <p:cNvSpPr/>
              <p:nvPr/>
            </p:nvSpPr>
            <p:spPr>
              <a:xfrm>
                <a:off x="6943274" y="1683850"/>
                <a:ext cx="1720646" cy="335983"/>
              </a:xfrm>
              <a:prstGeom prst="roundRect">
                <a:avLst>
                  <a:gd name="adj" fmla="val 50000"/>
                </a:avLst>
              </a:prstGeom>
              <a:solidFill>
                <a:srgbClr val="C00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177" name="Shape 1753">
                <a:extLst>
                  <a:ext uri="{FF2B5EF4-FFF2-40B4-BE49-F238E27FC236}">
                    <a16:creationId xmlns:a16="http://schemas.microsoft.com/office/drawing/2014/main" id="{963A888B-C49D-44DB-8D9C-4AA349B53B90}"/>
                  </a:ext>
                </a:extLst>
              </p:cNvPr>
              <p:cNvSpPr/>
              <p:nvPr/>
            </p:nvSpPr>
            <p:spPr>
              <a:xfrm>
                <a:off x="7041456" y="1779572"/>
                <a:ext cx="153031" cy="149760"/>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rgbClr val="FFFFFF"/>
              </a:solidFill>
              <a:ln w="12700">
                <a:miter lim="400000"/>
              </a:ln>
            </p:spPr>
            <p:txBody>
              <a:bodyPr lIns="0" tIns="0" rIns="0" bIns="0" anchor="ctr"/>
              <a:lstStyle/>
              <a:p>
                <a:pPr algn="ctr" defTabSz="913916">
                  <a:lnSpc>
                    <a:spcPct val="120000"/>
                  </a:lnSpc>
                  <a:defRPr/>
                </a:pPr>
                <a:endParaRPr sz="1399" kern="0">
                  <a:solidFill>
                    <a:srgbClr val="53585F"/>
                  </a:solidFill>
                  <a:ea typeface="微软雅黑" panose="020B0503020204020204" pitchFamily="34" charset="-122"/>
                  <a:sym typeface="Arial" panose="020B0604020202020204" pitchFamily="34" charset="0"/>
                </a:endParaRPr>
              </a:p>
            </p:txBody>
          </p:sp>
          <p:sp>
            <p:nvSpPr>
              <p:cNvPr id="178" name="Text Placeholder 3">
                <a:extLst>
                  <a:ext uri="{FF2B5EF4-FFF2-40B4-BE49-F238E27FC236}">
                    <a16:creationId xmlns:a16="http://schemas.microsoft.com/office/drawing/2014/main" id="{B687F4DF-98D9-43AD-B149-A2BD522F76B0}"/>
                  </a:ext>
                </a:extLst>
              </p:cNvPr>
              <p:cNvSpPr txBox="1">
                <a:spLocks/>
              </p:cNvSpPr>
              <p:nvPr/>
            </p:nvSpPr>
            <p:spPr>
              <a:xfrm>
                <a:off x="7210025" y="1786404"/>
                <a:ext cx="1325433" cy="1417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专业运行实时监测</a:t>
                </a:r>
              </a:p>
            </p:txBody>
          </p:sp>
        </p:grpSp>
        <p:cxnSp>
          <p:nvCxnSpPr>
            <p:cNvPr id="173" name="直接箭头连接符 172">
              <a:extLst>
                <a:ext uri="{FF2B5EF4-FFF2-40B4-BE49-F238E27FC236}">
                  <a16:creationId xmlns:a16="http://schemas.microsoft.com/office/drawing/2014/main" id="{DB2F3D2D-D3D2-42BF-B76A-B6CACDA435FA}"/>
                </a:ext>
              </a:extLst>
            </p:cNvPr>
            <p:cNvCxnSpPr>
              <a:cxnSpLocks/>
            </p:cNvCxnSpPr>
            <p:nvPr/>
          </p:nvCxnSpPr>
          <p:spPr>
            <a:xfrm flipV="1">
              <a:off x="10669978" y="3114708"/>
              <a:ext cx="0" cy="603490"/>
            </a:xfrm>
            <a:prstGeom prst="straightConnector1">
              <a:avLst/>
            </a:prstGeom>
            <a:noFill/>
            <a:ln w="28575" cap="flat" cmpd="sng" algn="ctr">
              <a:solidFill>
                <a:srgbClr val="C00000"/>
              </a:solidFill>
              <a:prstDash val="solid"/>
              <a:headEnd type="none" w="med" len="med"/>
              <a:tailEnd type="triangle" w="med" len="med"/>
            </a:ln>
            <a:effectLst/>
          </p:spPr>
        </p:cxnSp>
        <p:cxnSp>
          <p:nvCxnSpPr>
            <p:cNvPr id="174" name="直接箭头连接符 173">
              <a:extLst>
                <a:ext uri="{FF2B5EF4-FFF2-40B4-BE49-F238E27FC236}">
                  <a16:creationId xmlns:a16="http://schemas.microsoft.com/office/drawing/2014/main" id="{FC681956-0F66-4204-9CAD-4DDACFFDBA1F}"/>
                </a:ext>
              </a:extLst>
            </p:cNvPr>
            <p:cNvCxnSpPr>
              <a:cxnSpLocks/>
            </p:cNvCxnSpPr>
            <p:nvPr/>
          </p:nvCxnSpPr>
          <p:spPr>
            <a:xfrm flipH="1">
              <a:off x="6693891" y="2816759"/>
              <a:ext cx="466493" cy="0"/>
            </a:xfrm>
            <a:prstGeom prst="straightConnector1">
              <a:avLst/>
            </a:prstGeom>
            <a:noFill/>
            <a:ln w="28575" cap="flat" cmpd="sng" algn="ctr">
              <a:solidFill>
                <a:srgbClr val="C00000"/>
              </a:solidFill>
              <a:prstDash val="solid"/>
              <a:headEnd type="none" w="med" len="med"/>
              <a:tailEnd type="triangle" w="med" len="med"/>
            </a:ln>
            <a:effectLst/>
          </p:spPr>
        </p:cxnSp>
        <p:cxnSp>
          <p:nvCxnSpPr>
            <p:cNvPr id="175" name="直接箭头连接符 174">
              <a:extLst>
                <a:ext uri="{FF2B5EF4-FFF2-40B4-BE49-F238E27FC236}">
                  <a16:creationId xmlns:a16="http://schemas.microsoft.com/office/drawing/2014/main" id="{0726121F-92D3-4B17-A2FD-91C90129593A}"/>
                </a:ext>
              </a:extLst>
            </p:cNvPr>
            <p:cNvCxnSpPr>
              <a:cxnSpLocks/>
            </p:cNvCxnSpPr>
            <p:nvPr/>
          </p:nvCxnSpPr>
          <p:spPr>
            <a:xfrm>
              <a:off x="5883320" y="3145003"/>
              <a:ext cx="0" cy="573195"/>
            </a:xfrm>
            <a:prstGeom prst="straightConnector1">
              <a:avLst/>
            </a:prstGeom>
            <a:noFill/>
            <a:ln w="28575" cap="flat" cmpd="sng" algn="ctr">
              <a:solidFill>
                <a:srgbClr val="C00000"/>
              </a:solidFill>
              <a:prstDash val="solid"/>
              <a:headEnd type="none" w="med" len="med"/>
              <a:tailEnd type="triangle" w="med" len="med"/>
            </a:ln>
            <a:effectLst/>
          </p:spPr>
        </p:cxnSp>
      </p:grpSp>
      <p:sp>
        <p:nvSpPr>
          <p:cNvPr id="83" name="矩形 82">
            <a:extLst>
              <a:ext uri="{FF2B5EF4-FFF2-40B4-BE49-F238E27FC236}">
                <a16:creationId xmlns:a16="http://schemas.microsoft.com/office/drawing/2014/main" id="{51BB4ED8-89DE-4AFF-A3E8-8C51F6244E7B}"/>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84" name="矩形 83">
            <a:extLst>
              <a:ext uri="{FF2B5EF4-FFF2-40B4-BE49-F238E27FC236}">
                <a16:creationId xmlns:a16="http://schemas.microsoft.com/office/drawing/2014/main" id="{0151AB20-37A4-432A-88E8-D810BC4CDF6B}"/>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E007D108-2B7D-4EDC-BCA4-DABCA692630B}"/>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6" name="矩形 85">
            <a:extLst>
              <a:ext uri="{FF2B5EF4-FFF2-40B4-BE49-F238E27FC236}">
                <a16:creationId xmlns:a16="http://schemas.microsoft.com/office/drawing/2014/main" id="{B4F3DDEC-6404-4C5F-9448-3B0FCC2A368C}"/>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7" name="标题 1">
            <a:extLst>
              <a:ext uri="{FF2B5EF4-FFF2-40B4-BE49-F238E27FC236}">
                <a16:creationId xmlns:a16="http://schemas.microsoft.com/office/drawing/2014/main" id="{0A957251-64F5-48A6-AB16-23EA7A4BB987}"/>
              </a:ext>
            </a:extLst>
          </p:cNvPr>
          <p:cNvSpPr txBox="1">
            <a:spLocks/>
          </p:cNvSpPr>
          <p:nvPr/>
        </p:nvSpPr>
        <p:spPr>
          <a:xfrm>
            <a:off x="1103942" y="42631"/>
            <a:ext cx="2983316"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天津第一商校</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88" name="矩形 87">
            <a:extLst>
              <a:ext uri="{FF2B5EF4-FFF2-40B4-BE49-F238E27FC236}">
                <a16:creationId xmlns:a16="http://schemas.microsoft.com/office/drawing/2014/main" id="{0A681481-E411-4E6D-9693-AE0C700153EA}"/>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90" name="AutoShape 10">
            <a:extLst>
              <a:ext uri="{FF2B5EF4-FFF2-40B4-BE49-F238E27FC236}">
                <a16:creationId xmlns:a16="http://schemas.microsoft.com/office/drawing/2014/main" id="{C60F0D4F-6D33-4EFF-AFD1-80D482C9757E}"/>
              </a:ext>
            </a:extLst>
          </p:cNvPr>
          <p:cNvSpPr>
            <a:spLocks noChangeArrowheads="1"/>
          </p:cNvSpPr>
          <p:nvPr/>
        </p:nvSpPr>
        <p:spPr bwMode="auto">
          <a:xfrm>
            <a:off x="1521893" y="2564526"/>
            <a:ext cx="1516812" cy="535053"/>
          </a:xfrm>
          <a:prstGeom prst="homePlate">
            <a:avLst>
              <a:gd name="adj" fmla="val 30492"/>
            </a:avLst>
          </a:prstGeom>
          <a:solidFill>
            <a:srgbClr val="FF0000"/>
          </a:solidFill>
          <a:ln>
            <a:noFill/>
          </a:ln>
        </p:spPr>
        <p:txBody>
          <a:bodyPr wrap="none" lIns="86349" tIns="43175" rIns="86349" bIns="43175" anchor="ctr"/>
          <a:lstStyle/>
          <a:p>
            <a:pPr algn="ctr" defTabSz="914034">
              <a:defRPr/>
            </a:pPr>
            <a:r>
              <a:rPr lang="zh-CN" altLang="en-US" sz="2299" b="1" kern="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专业层面</a:t>
            </a:r>
            <a:endParaRPr lang="en-US" altLang="zh-CN" sz="2299" b="1" kern="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矩形 90">
            <a:extLst>
              <a:ext uri="{FF2B5EF4-FFF2-40B4-BE49-F238E27FC236}">
                <a16:creationId xmlns:a16="http://schemas.microsoft.com/office/drawing/2014/main" id="{A4405CED-80C7-4FB3-B4C6-3E7A4397F997}"/>
              </a:ext>
            </a:extLst>
          </p:cNvPr>
          <p:cNvSpPr/>
          <p:nvPr/>
        </p:nvSpPr>
        <p:spPr>
          <a:xfrm>
            <a:off x="1417127" y="1379043"/>
            <a:ext cx="10034683" cy="938719"/>
          </a:xfrm>
          <a:prstGeom prst="rect">
            <a:avLst/>
          </a:prstGeom>
        </p:spPr>
        <p:txBody>
          <a:bodyPr wrap="square">
            <a:spAutoFit/>
          </a:bodyPr>
          <a:lstStyle/>
          <a:p>
            <a:pPr>
              <a:lnSpc>
                <a:spcPts val="3300"/>
              </a:lnSpc>
            </a:pPr>
            <a:r>
              <a:rPr lang="zh-CN" altLang="zh-CN" sz="1999" dirty="0">
                <a:solidFill>
                  <a:schemeClr val="tx1">
                    <a:lumMod val="50000"/>
                  </a:schemeClr>
                </a:solidFill>
                <a:latin typeface="微软雅黑" panose="020B0503020204020204" pitchFamily="34" charset="-122"/>
                <a:ea typeface="微软雅黑" panose="020B0503020204020204" pitchFamily="34" charset="-122"/>
              </a:rPr>
              <a:t>专业层面，构建了从专业开发</a:t>
            </a:r>
            <a:r>
              <a:rPr lang="en-US" altLang="zh-CN" sz="1999" dirty="0">
                <a:solidFill>
                  <a:schemeClr val="tx1">
                    <a:lumMod val="50000"/>
                  </a:schemeClr>
                </a:solidFill>
                <a:latin typeface="微软雅黑" panose="020B0503020204020204" pitchFamily="34" charset="-122"/>
                <a:ea typeface="微软雅黑" panose="020B0503020204020204" pitchFamily="34" charset="-122"/>
              </a:rPr>
              <a:t>--</a:t>
            </a:r>
            <a:r>
              <a:rPr lang="zh-CN" altLang="zh-CN" sz="1999" dirty="0">
                <a:solidFill>
                  <a:schemeClr val="tx1">
                    <a:lumMod val="50000"/>
                  </a:schemeClr>
                </a:solidFill>
                <a:latin typeface="微软雅黑" panose="020B0503020204020204" pitchFamily="34" charset="-122"/>
                <a:ea typeface="微软雅黑" panose="020B0503020204020204" pitchFamily="34" charset="-122"/>
              </a:rPr>
              <a:t>专业建设</a:t>
            </a:r>
            <a:r>
              <a:rPr lang="en-US" altLang="zh-CN" sz="1999" dirty="0">
                <a:solidFill>
                  <a:schemeClr val="tx1">
                    <a:lumMod val="50000"/>
                  </a:schemeClr>
                </a:solidFill>
                <a:latin typeface="微软雅黑" panose="020B0503020204020204" pitchFamily="34" charset="-122"/>
                <a:ea typeface="微软雅黑" panose="020B0503020204020204" pitchFamily="34" charset="-122"/>
              </a:rPr>
              <a:t>--</a:t>
            </a:r>
            <a:r>
              <a:rPr lang="zh-CN" altLang="zh-CN" sz="1999" dirty="0">
                <a:solidFill>
                  <a:schemeClr val="tx1">
                    <a:lumMod val="50000"/>
                  </a:schemeClr>
                </a:solidFill>
                <a:latin typeface="微软雅黑" panose="020B0503020204020204" pitchFamily="34" charset="-122"/>
                <a:ea typeface="微软雅黑" panose="020B0503020204020204" pitchFamily="34" charset="-122"/>
              </a:rPr>
              <a:t>实时监测</a:t>
            </a:r>
            <a:r>
              <a:rPr lang="en-US" altLang="zh-CN" sz="1999" dirty="0">
                <a:solidFill>
                  <a:schemeClr val="tx1">
                    <a:lumMod val="50000"/>
                  </a:schemeClr>
                </a:solidFill>
                <a:latin typeface="微软雅黑" panose="020B0503020204020204" pitchFamily="34" charset="-122"/>
                <a:ea typeface="微软雅黑" panose="020B0503020204020204" pitchFamily="34" charset="-122"/>
              </a:rPr>
              <a:t>--</a:t>
            </a:r>
            <a:r>
              <a:rPr lang="zh-CN" altLang="zh-CN" sz="1999" dirty="0">
                <a:solidFill>
                  <a:schemeClr val="tx1">
                    <a:lumMod val="50000"/>
                  </a:schemeClr>
                </a:solidFill>
                <a:latin typeface="微软雅黑" panose="020B0503020204020204" pitchFamily="34" charset="-122"/>
                <a:ea typeface="微软雅黑" panose="020B0503020204020204" pitchFamily="34" charset="-122"/>
              </a:rPr>
              <a:t>诊断改进的“</a:t>
            </a:r>
            <a:r>
              <a:rPr lang="en-US" altLang="zh-CN" sz="1999" dirty="0">
                <a:solidFill>
                  <a:schemeClr val="tx1">
                    <a:lumMod val="50000"/>
                  </a:schemeClr>
                </a:solidFill>
                <a:latin typeface="微软雅黑" panose="020B0503020204020204" pitchFamily="34" charset="-122"/>
                <a:ea typeface="微软雅黑" panose="020B0503020204020204" pitchFamily="34" charset="-122"/>
              </a:rPr>
              <a:t>8</a:t>
            </a:r>
            <a:r>
              <a:rPr lang="zh-CN" altLang="zh-CN" sz="1999" dirty="0">
                <a:solidFill>
                  <a:schemeClr val="tx1">
                    <a:lumMod val="50000"/>
                  </a:schemeClr>
                </a:solidFill>
                <a:latin typeface="微软雅黑" panose="020B0503020204020204" pitchFamily="34" charset="-122"/>
                <a:ea typeface="微软雅黑" panose="020B0503020204020204" pitchFamily="34" charset="-122"/>
              </a:rPr>
              <a:t>字”螺旋工作机制</a:t>
            </a:r>
            <a:r>
              <a:rPr lang="zh-CN" altLang="en-US" sz="1999" dirty="0">
                <a:solidFill>
                  <a:schemeClr val="tx1">
                    <a:lumMod val="50000"/>
                  </a:schemeClr>
                </a:solidFill>
                <a:latin typeface="微软雅黑" panose="020B0503020204020204" pitchFamily="34" charset="-122"/>
                <a:ea typeface="微软雅黑" panose="020B0503020204020204" pitchFamily="34" charset="-122"/>
              </a:rPr>
              <a:t>，</a:t>
            </a:r>
            <a:endParaRPr lang="en-US" altLang="zh-CN" sz="1999" dirty="0">
              <a:solidFill>
                <a:schemeClr val="tx1">
                  <a:lumMod val="50000"/>
                </a:schemeClr>
              </a:solidFill>
              <a:latin typeface="微软雅黑" panose="020B0503020204020204" pitchFamily="34" charset="-122"/>
              <a:ea typeface="微软雅黑" panose="020B0503020204020204" pitchFamily="34" charset="-122"/>
            </a:endParaRPr>
          </a:p>
          <a:p>
            <a:pPr>
              <a:lnSpc>
                <a:spcPts val="3300"/>
              </a:lnSpc>
            </a:pPr>
            <a:r>
              <a:rPr lang="zh-CN" altLang="zh-CN" sz="1999" dirty="0">
                <a:solidFill>
                  <a:schemeClr val="tx1">
                    <a:lumMod val="50000"/>
                  </a:schemeClr>
                </a:solidFill>
                <a:latin typeface="微软雅黑" panose="020B0503020204020204" pitchFamily="34" charset="-122"/>
                <a:ea typeface="微软雅黑" panose="020B0503020204020204" pitchFamily="34" charset="-122"/>
              </a:rPr>
              <a:t>构建从部门计划</a:t>
            </a:r>
            <a:r>
              <a:rPr lang="en-US" altLang="zh-CN" sz="1999" dirty="0">
                <a:solidFill>
                  <a:schemeClr val="tx1">
                    <a:lumMod val="50000"/>
                  </a:schemeClr>
                </a:solidFill>
                <a:latin typeface="微软雅黑" panose="020B0503020204020204" pitchFamily="34" charset="-122"/>
                <a:ea typeface="微软雅黑" panose="020B0503020204020204" pitchFamily="34" charset="-122"/>
              </a:rPr>
              <a:t>--</a:t>
            </a:r>
            <a:r>
              <a:rPr lang="zh-CN" altLang="zh-CN" sz="1999" dirty="0">
                <a:solidFill>
                  <a:schemeClr val="tx1">
                    <a:lumMod val="50000"/>
                  </a:schemeClr>
                </a:solidFill>
                <a:latin typeface="微软雅黑" panose="020B0503020204020204" pitchFamily="34" charset="-122"/>
                <a:ea typeface="微软雅黑" panose="020B0503020204020204" pitchFamily="34" charset="-122"/>
              </a:rPr>
              <a:t>绩效考核</a:t>
            </a:r>
            <a:r>
              <a:rPr lang="en-US" altLang="zh-CN" sz="1999" dirty="0">
                <a:solidFill>
                  <a:schemeClr val="tx1">
                    <a:lumMod val="50000"/>
                  </a:schemeClr>
                </a:solidFill>
                <a:latin typeface="微软雅黑" panose="020B0503020204020204" pitchFamily="34" charset="-122"/>
                <a:ea typeface="微软雅黑" panose="020B0503020204020204" pitchFamily="34" charset="-122"/>
              </a:rPr>
              <a:t>--</a:t>
            </a:r>
            <a:r>
              <a:rPr lang="zh-CN" altLang="zh-CN" sz="1999" dirty="0">
                <a:solidFill>
                  <a:schemeClr val="tx1">
                    <a:lumMod val="50000"/>
                  </a:schemeClr>
                </a:solidFill>
                <a:latin typeface="微软雅黑" panose="020B0503020204020204" pitchFamily="34" charset="-122"/>
                <a:ea typeface="微软雅黑" panose="020B0503020204020204" pitchFamily="34" charset="-122"/>
              </a:rPr>
              <a:t>改进提升全过程的工作改进螺旋</a:t>
            </a:r>
            <a:r>
              <a:rPr lang="zh-CN" altLang="en-US" sz="1999" dirty="0">
                <a:solidFill>
                  <a:schemeClr val="tx1">
                    <a:lumMod val="50000"/>
                  </a:schemeClr>
                </a:solidFill>
                <a:latin typeface="微软雅黑" panose="020B0503020204020204" pitchFamily="34" charset="-122"/>
                <a:ea typeface="微软雅黑" panose="020B0503020204020204" pitchFamily="34" charset="-122"/>
              </a:rPr>
              <a:t>。</a:t>
            </a:r>
          </a:p>
        </p:txBody>
      </p:sp>
      <p:sp>
        <p:nvSpPr>
          <p:cNvPr id="92" name="任意多边形: 形状 21">
            <a:extLst>
              <a:ext uri="{FF2B5EF4-FFF2-40B4-BE49-F238E27FC236}">
                <a16:creationId xmlns:a16="http://schemas.microsoft.com/office/drawing/2014/main" id="{57E95911-F405-4C8A-8786-C37CB2F3A83D}"/>
              </a:ext>
            </a:extLst>
          </p:cNvPr>
          <p:cNvSpPr/>
          <p:nvPr/>
        </p:nvSpPr>
        <p:spPr>
          <a:xfrm>
            <a:off x="662559" y="2549055"/>
            <a:ext cx="10643071" cy="61735"/>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93" name="TextBox 54">
            <a:extLst>
              <a:ext uri="{FF2B5EF4-FFF2-40B4-BE49-F238E27FC236}">
                <a16:creationId xmlns:a16="http://schemas.microsoft.com/office/drawing/2014/main" id="{A72BAE2E-CF0A-4D09-8E84-BA65B94761E4}"/>
              </a:ext>
            </a:extLst>
          </p:cNvPr>
          <p:cNvSpPr txBox="1"/>
          <p:nvPr/>
        </p:nvSpPr>
        <p:spPr>
          <a:xfrm>
            <a:off x="1386529" y="902358"/>
            <a:ext cx="3478017" cy="523178"/>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algn="dist"/>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构建</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字形改进循环</a:t>
            </a:r>
          </a:p>
        </p:txBody>
      </p:sp>
    </p:spTree>
    <p:extLst>
      <p:ext uri="{BB962C8B-B14F-4D97-AF65-F5344CB8AC3E}">
        <p14:creationId xmlns:p14="http://schemas.microsoft.com/office/powerpoint/2010/main" val="1370715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wipe(down)">
                                      <p:cBhvr>
                                        <p:cTn id="11" dur="500"/>
                                        <p:tgtEl>
                                          <p:spTgt spid="9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down)">
                                      <p:cBhvr>
                                        <p:cTn id="15" dur="500"/>
                                        <p:tgtEl>
                                          <p:spTgt spid="9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1000"/>
                                        <p:tgtEl>
                                          <p:spTgt spid="90"/>
                                        </p:tgtEl>
                                      </p:cBhvr>
                                    </p:animEffect>
                                    <p:anim calcmode="lin" valueType="num">
                                      <p:cBhvr>
                                        <p:cTn id="21" dur="1000" fill="hold"/>
                                        <p:tgtEl>
                                          <p:spTgt spid="90"/>
                                        </p:tgtEl>
                                        <p:attrNameLst>
                                          <p:attrName>ppt_x</p:attrName>
                                        </p:attrNameLst>
                                      </p:cBhvr>
                                      <p:tavLst>
                                        <p:tav tm="0">
                                          <p:val>
                                            <p:strVal val="#ppt_x"/>
                                          </p:val>
                                        </p:tav>
                                        <p:tav tm="100000">
                                          <p:val>
                                            <p:strVal val="#ppt_x"/>
                                          </p:val>
                                        </p:tav>
                                      </p:tavLst>
                                    </p:anim>
                                    <p:anim calcmode="lin" valueType="num">
                                      <p:cBhvr>
                                        <p:cTn id="22" dur="1000" fill="hold"/>
                                        <p:tgtEl>
                                          <p:spTgt spid="9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p:cTn id="26" dur="1000" fill="hold"/>
                                        <p:tgtEl>
                                          <p:spTgt spid="149"/>
                                        </p:tgtEl>
                                        <p:attrNameLst>
                                          <p:attrName>ppt_w</p:attrName>
                                        </p:attrNameLst>
                                      </p:cBhvr>
                                      <p:tavLst>
                                        <p:tav tm="0">
                                          <p:val>
                                            <p:fltVal val="0"/>
                                          </p:val>
                                        </p:tav>
                                        <p:tav tm="100000">
                                          <p:val>
                                            <p:strVal val="#ppt_w"/>
                                          </p:val>
                                        </p:tav>
                                      </p:tavLst>
                                    </p:anim>
                                    <p:anim calcmode="lin" valueType="num">
                                      <p:cBhvr>
                                        <p:cTn id="27" dur="1000" fill="hold"/>
                                        <p:tgtEl>
                                          <p:spTgt spid="149"/>
                                        </p:tgtEl>
                                        <p:attrNameLst>
                                          <p:attrName>ppt_h</p:attrName>
                                        </p:attrNameLst>
                                      </p:cBhvr>
                                      <p:tavLst>
                                        <p:tav tm="0">
                                          <p:val>
                                            <p:fltVal val="0"/>
                                          </p:val>
                                        </p:tav>
                                        <p:tav tm="100000">
                                          <p:val>
                                            <p:strVal val="#ppt_h"/>
                                          </p:val>
                                        </p:tav>
                                      </p:tavLst>
                                    </p:anim>
                                    <p:animEffect transition="in" filter="fade">
                                      <p:cBhvr>
                                        <p:cTn id="28"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p:bldP spid="92" grpId="0" animBg="1"/>
      <p:bldP spid="9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2E4DE871-D73A-47F4-BEDE-C02C115C1550}"/>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grpSp>
        <p:nvGrpSpPr>
          <p:cNvPr id="42" name="组合 41">
            <a:extLst>
              <a:ext uri="{FF2B5EF4-FFF2-40B4-BE49-F238E27FC236}">
                <a16:creationId xmlns:a16="http://schemas.microsoft.com/office/drawing/2014/main" id="{14474746-3AFD-4AA1-A789-722412BCF117}"/>
              </a:ext>
            </a:extLst>
          </p:cNvPr>
          <p:cNvGrpSpPr/>
          <p:nvPr/>
        </p:nvGrpSpPr>
        <p:grpSpPr>
          <a:xfrm>
            <a:off x="1425643" y="2985262"/>
            <a:ext cx="9783737" cy="3368602"/>
            <a:chOff x="327583" y="2553650"/>
            <a:chExt cx="11603446" cy="3343778"/>
          </a:xfrm>
          <a:solidFill>
            <a:schemeClr val="accent4">
              <a:lumMod val="75000"/>
            </a:schemeClr>
          </a:solidFill>
        </p:grpSpPr>
        <p:cxnSp>
          <p:nvCxnSpPr>
            <p:cNvPr id="43" name="直接箭头连接符 42">
              <a:extLst>
                <a:ext uri="{FF2B5EF4-FFF2-40B4-BE49-F238E27FC236}">
                  <a16:creationId xmlns:a16="http://schemas.microsoft.com/office/drawing/2014/main" id="{24927FB0-1420-4ACB-90E6-32F132567C7A}"/>
                </a:ext>
              </a:extLst>
            </p:cNvPr>
            <p:cNvCxnSpPr>
              <a:cxnSpLocks/>
            </p:cNvCxnSpPr>
            <p:nvPr/>
          </p:nvCxnSpPr>
          <p:spPr>
            <a:xfrm flipH="1">
              <a:off x="8874531" y="2816759"/>
              <a:ext cx="466493" cy="0"/>
            </a:xfrm>
            <a:prstGeom prst="straightConnector1">
              <a:avLst/>
            </a:prstGeom>
            <a:grpFill/>
            <a:ln w="28575" cap="flat" cmpd="sng" algn="ctr">
              <a:solidFill>
                <a:srgbClr val="C00000"/>
              </a:solidFill>
              <a:prstDash val="solid"/>
              <a:headEnd type="none" w="med" len="med"/>
              <a:tailEnd type="triangle" w="med" len="med"/>
            </a:ln>
            <a:effectLst/>
          </p:spPr>
        </p:cxnSp>
        <p:cxnSp>
          <p:nvCxnSpPr>
            <p:cNvPr id="44" name="直接箭头连接符 43">
              <a:extLst>
                <a:ext uri="{FF2B5EF4-FFF2-40B4-BE49-F238E27FC236}">
                  <a16:creationId xmlns:a16="http://schemas.microsoft.com/office/drawing/2014/main" id="{7AB76A0C-23E3-49FD-BD91-104B5022468A}"/>
                </a:ext>
              </a:extLst>
            </p:cNvPr>
            <p:cNvCxnSpPr>
              <a:cxnSpLocks/>
            </p:cNvCxnSpPr>
            <p:nvPr/>
          </p:nvCxnSpPr>
          <p:spPr>
            <a:xfrm flipH="1">
              <a:off x="7416541" y="5613447"/>
              <a:ext cx="564455" cy="0"/>
            </a:xfrm>
            <a:prstGeom prst="straightConnector1">
              <a:avLst/>
            </a:prstGeom>
            <a:grpFill/>
            <a:ln w="28575" cap="flat" cmpd="sng" algn="ctr">
              <a:solidFill>
                <a:srgbClr val="C00000"/>
              </a:solidFill>
              <a:prstDash val="solid"/>
              <a:headEnd type="none" w="med" len="med"/>
              <a:tailEnd type="triangle" w="med" len="med"/>
            </a:ln>
            <a:effectLst/>
          </p:spPr>
        </p:cxnSp>
        <p:cxnSp>
          <p:nvCxnSpPr>
            <p:cNvPr id="45" name="直接箭头连接符 44">
              <a:extLst>
                <a:ext uri="{FF2B5EF4-FFF2-40B4-BE49-F238E27FC236}">
                  <a16:creationId xmlns:a16="http://schemas.microsoft.com/office/drawing/2014/main" id="{72916DFD-ACF8-4446-B32A-51D957BEEE5D}"/>
                </a:ext>
              </a:extLst>
            </p:cNvPr>
            <p:cNvCxnSpPr>
              <a:cxnSpLocks/>
            </p:cNvCxnSpPr>
            <p:nvPr/>
          </p:nvCxnSpPr>
          <p:spPr>
            <a:xfrm flipV="1">
              <a:off x="2060412" y="3995109"/>
              <a:ext cx="566470" cy="2"/>
            </a:xfrm>
            <a:prstGeom prst="straightConnector1">
              <a:avLst/>
            </a:prstGeom>
            <a:grpFill/>
            <a:ln w="28575" cap="flat" cmpd="sng" algn="ctr">
              <a:solidFill>
                <a:srgbClr val="C00000"/>
              </a:solidFill>
              <a:prstDash val="solid"/>
              <a:headEnd type="none" w="med" len="med"/>
              <a:tailEnd type="triangle" w="med" len="med"/>
            </a:ln>
            <a:effectLst/>
          </p:spPr>
        </p:cxnSp>
        <p:grpSp>
          <p:nvGrpSpPr>
            <p:cNvPr id="47" name="组合 46">
              <a:extLst>
                <a:ext uri="{FF2B5EF4-FFF2-40B4-BE49-F238E27FC236}">
                  <a16:creationId xmlns:a16="http://schemas.microsoft.com/office/drawing/2014/main" id="{C2F80C1E-B5C0-4A76-8064-64B55D11E4F9}"/>
                </a:ext>
              </a:extLst>
            </p:cNvPr>
            <p:cNvGrpSpPr/>
            <p:nvPr/>
          </p:nvGrpSpPr>
          <p:grpSpPr>
            <a:xfrm>
              <a:off x="8202532" y="3727857"/>
              <a:ext cx="3080423" cy="491020"/>
              <a:chOff x="7192361" y="1699122"/>
              <a:chExt cx="977150" cy="305439"/>
            </a:xfrm>
            <a:grpFill/>
          </p:grpSpPr>
          <p:sp>
            <p:nvSpPr>
              <p:cNvPr id="116" name="Shape 1735">
                <a:extLst>
                  <a:ext uri="{FF2B5EF4-FFF2-40B4-BE49-F238E27FC236}">
                    <a16:creationId xmlns:a16="http://schemas.microsoft.com/office/drawing/2014/main" id="{D5736B67-44F4-43D4-BBC9-7523CF42FE1D}"/>
                  </a:ext>
                </a:extLst>
              </p:cNvPr>
              <p:cNvSpPr/>
              <p:nvPr/>
            </p:nvSpPr>
            <p:spPr>
              <a:xfrm>
                <a:off x="7192361" y="1699122"/>
                <a:ext cx="977150" cy="305439"/>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799" kern="0" dirty="0">
                  <a:solidFill>
                    <a:prstClr val="white"/>
                  </a:solidFill>
                  <a:latin typeface="Calibri"/>
                  <a:sym typeface="Arial" panose="020B0604020202020204" pitchFamily="34" charset="0"/>
                </a:endParaRPr>
              </a:p>
            </p:txBody>
          </p:sp>
          <p:sp>
            <p:nvSpPr>
              <p:cNvPr id="117" name="Shape 1753">
                <a:extLst>
                  <a:ext uri="{FF2B5EF4-FFF2-40B4-BE49-F238E27FC236}">
                    <a16:creationId xmlns:a16="http://schemas.microsoft.com/office/drawing/2014/main" id="{D6C7AB55-EBFD-44D0-931F-34BEEDAC91A6}"/>
                  </a:ext>
                </a:extLst>
              </p:cNvPr>
              <p:cNvSpPr/>
              <p:nvPr/>
            </p:nvSpPr>
            <p:spPr>
              <a:xfrm>
                <a:off x="7269642" y="1772085"/>
                <a:ext cx="86383" cy="164735"/>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2"/>
              </a:solidFill>
              <a:ln w="12700">
                <a:miter lim="400000"/>
              </a:ln>
            </p:spPr>
            <p:txBody>
              <a:bodyPr lIns="0" tIns="0" rIns="0" bIns="0" anchor="ctr"/>
              <a:lstStyle/>
              <a:p>
                <a:pPr algn="ctr" defTabSz="913916">
                  <a:lnSpc>
                    <a:spcPct val="120000"/>
                  </a:lnSpc>
                  <a:defRPr/>
                </a:pPr>
                <a:endParaRPr sz="1799" kern="0">
                  <a:solidFill>
                    <a:srgbClr val="53585F"/>
                  </a:solidFill>
                  <a:ea typeface="微软雅黑" panose="020B0503020204020204" pitchFamily="34" charset="-122"/>
                  <a:sym typeface="Arial" panose="020B0604020202020204" pitchFamily="34" charset="0"/>
                </a:endParaRPr>
              </a:p>
            </p:txBody>
          </p:sp>
          <p:sp>
            <p:nvSpPr>
              <p:cNvPr id="118" name="Text Placeholder 3">
                <a:extLst>
                  <a:ext uri="{FF2B5EF4-FFF2-40B4-BE49-F238E27FC236}">
                    <a16:creationId xmlns:a16="http://schemas.microsoft.com/office/drawing/2014/main" id="{12793E12-0761-466E-9457-2F462E9AEF19}"/>
                  </a:ext>
                </a:extLst>
              </p:cNvPr>
              <p:cNvSpPr txBox="1">
                <a:spLocks/>
              </p:cNvSpPr>
              <p:nvPr/>
            </p:nvSpPr>
            <p:spPr>
              <a:xfrm>
                <a:off x="7357946" y="1780582"/>
                <a:ext cx="788728" cy="141770"/>
              </a:xfrm>
              <a:prstGeom prst="rect">
                <a:avLst/>
              </a:prstGeom>
              <a:grp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课程教学实施（运行）</a:t>
                </a:r>
              </a:p>
            </p:txBody>
          </p:sp>
        </p:grpSp>
        <p:grpSp>
          <p:nvGrpSpPr>
            <p:cNvPr id="48" name="组合 47">
              <a:extLst>
                <a:ext uri="{FF2B5EF4-FFF2-40B4-BE49-F238E27FC236}">
                  <a16:creationId xmlns:a16="http://schemas.microsoft.com/office/drawing/2014/main" id="{BD441BE8-9E09-45B7-A635-327795CD92BD}"/>
                </a:ext>
              </a:extLst>
            </p:cNvPr>
            <p:cNvGrpSpPr/>
            <p:nvPr/>
          </p:nvGrpSpPr>
          <p:grpSpPr>
            <a:xfrm>
              <a:off x="2669217" y="3754869"/>
              <a:ext cx="1872654" cy="480485"/>
              <a:chOff x="3761724" y="2083383"/>
              <a:chExt cx="1433814" cy="366293"/>
            </a:xfrm>
            <a:grpFill/>
          </p:grpSpPr>
          <p:sp>
            <p:nvSpPr>
              <p:cNvPr id="113" name="Shape 1739">
                <a:extLst>
                  <a:ext uri="{FF2B5EF4-FFF2-40B4-BE49-F238E27FC236}">
                    <a16:creationId xmlns:a16="http://schemas.microsoft.com/office/drawing/2014/main" id="{BBD261C4-B3CB-4913-ABA7-1C60FF8D85BE}"/>
                  </a:ext>
                </a:extLst>
              </p:cNvPr>
              <p:cNvSpPr/>
              <p:nvPr/>
            </p:nvSpPr>
            <p:spPr>
              <a:xfrm>
                <a:off x="3761724" y="2083383"/>
                <a:ext cx="1433814" cy="366293"/>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799" kern="0" dirty="0">
                  <a:solidFill>
                    <a:prstClr val="white"/>
                  </a:solidFill>
                  <a:latin typeface="Calibri"/>
                  <a:sym typeface="Arial" panose="020B0604020202020204" pitchFamily="34" charset="0"/>
                </a:endParaRPr>
              </a:p>
            </p:txBody>
          </p:sp>
          <p:sp>
            <p:nvSpPr>
              <p:cNvPr id="114" name="Text Placeholder 3">
                <a:extLst>
                  <a:ext uri="{FF2B5EF4-FFF2-40B4-BE49-F238E27FC236}">
                    <a16:creationId xmlns:a16="http://schemas.microsoft.com/office/drawing/2014/main" id="{190B9B48-09AE-472B-BE70-542FC3D4BCE9}"/>
                  </a:ext>
                </a:extLst>
              </p:cNvPr>
              <p:cNvSpPr txBox="1">
                <a:spLocks/>
              </p:cNvSpPr>
              <p:nvPr/>
            </p:nvSpPr>
            <p:spPr>
              <a:xfrm>
                <a:off x="3958281" y="2149493"/>
                <a:ext cx="1122775" cy="208493"/>
              </a:xfrm>
              <a:prstGeom prst="rect">
                <a:avLst/>
              </a:prstGeom>
              <a:grp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课程标准</a:t>
                </a:r>
                <a:endParaRPr lang="en-US" altLang="zh-CN" sz="15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5" name="Freeform 12">
                <a:extLst>
                  <a:ext uri="{FF2B5EF4-FFF2-40B4-BE49-F238E27FC236}">
                    <a16:creationId xmlns:a16="http://schemas.microsoft.com/office/drawing/2014/main" id="{4D68317F-C5E8-44E6-A9C5-33B1656D9912}"/>
                  </a:ext>
                </a:extLst>
              </p:cNvPr>
              <p:cNvSpPr>
                <a:spLocks noEditPoints="1"/>
              </p:cNvSpPr>
              <p:nvPr/>
            </p:nvSpPr>
            <p:spPr bwMode="auto">
              <a:xfrm>
                <a:off x="3897812" y="2162246"/>
                <a:ext cx="177138" cy="200345"/>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2"/>
              </a:solidFill>
              <a:ln>
                <a:noFill/>
              </a:ln>
            </p:spPr>
            <p:txBody>
              <a:bodyPr vert="horz" wrap="square" lIns="96392" tIns="48197" rIns="96392" bIns="4819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034">
                  <a:lnSpc>
                    <a:spcPct val="120000"/>
                  </a:lnSpc>
                  <a:defRPr/>
                </a:pPr>
                <a:endParaRPr lang="zh-CN" altLang="en-US" sz="1799" dirty="0">
                  <a:solidFill>
                    <a:prstClr val="black"/>
                  </a:solidFill>
                  <a:latin typeface="Calibri"/>
                  <a:ea typeface="宋体" panose="02010600030101010101" pitchFamily="2" charset="-122"/>
                  <a:cs typeface="+mn-ea"/>
                  <a:sym typeface="Arial" panose="020B0604020202020204" pitchFamily="34" charset="0"/>
                </a:endParaRPr>
              </a:p>
            </p:txBody>
          </p:sp>
        </p:grpSp>
        <p:sp>
          <p:nvSpPr>
            <p:cNvPr id="49" name="弧形 48">
              <a:extLst>
                <a:ext uri="{FF2B5EF4-FFF2-40B4-BE49-F238E27FC236}">
                  <a16:creationId xmlns:a16="http://schemas.microsoft.com/office/drawing/2014/main" id="{8E2D2F59-7B2B-4579-A474-5FC9D0291456}"/>
                </a:ext>
              </a:extLst>
            </p:cNvPr>
            <p:cNvSpPr/>
            <p:nvPr/>
          </p:nvSpPr>
          <p:spPr>
            <a:xfrm rot="21085409">
              <a:off x="9275966" y="4068874"/>
              <a:ext cx="2140805" cy="1565448"/>
            </a:xfrm>
            <a:prstGeom prst="arc">
              <a:avLst>
                <a:gd name="adj1" fmla="val 20027011"/>
                <a:gd name="adj2" fmla="val 2208789"/>
              </a:avLst>
            </a:prstGeom>
            <a:noFill/>
            <a:ln w="28575" cap="flat" cmpd="sng" algn="ctr">
              <a:solidFill>
                <a:srgbClr val="C00000"/>
              </a:solidFill>
              <a:prstDash val="solid"/>
              <a:headEnd type="none" w="med" len="med"/>
              <a:tailEnd type="triangle" w="med" len="med"/>
            </a:ln>
            <a:effectLst/>
          </p:spPr>
          <p:txBody>
            <a:bodyPr rtlCol="0" anchor="ctr"/>
            <a:lstStyle/>
            <a:p>
              <a:pPr algn="ctr" defTabSz="913916">
                <a:defRPr/>
              </a:pPr>
              <a:endParaRPr lang="zh-CN" altLang="en-US" sz="1399" kern="0" dirty="0">
                <a:solidFill>
                  <a:prstClr val="black"/>
                </a:solidFill>
                <a:latin typeface="Calibri"/>
                <a:ea typeface="宋体" panose="02010600030101010101" pitchFamily="2" charset="-122"/>
              </a:endParaRPr>
            </a:p>
          </p:txBody>
        </p:sp>
        <p:sp>
          <p:nvSpPr>
            <p:cNvPr id="50" name="弧形 49">
              <a:extLst>
                <a:ext uri="{FF2B5EF4-FFF2-40B4-BE49-F238E27FC236}">
                  <a16:creationId xmlns:a16="http://schemas.microsoft.com/office/drawing/2014/main" id="{F74B1112-49A6-4787-B5A8-840E834D10E6}"/>
                </a:ext>
              </a:extLst>
            </p:cNvPr>
            <p:cNvSpPr/>
            <p:nvPr/>
          </p:nvSpPr>
          <p:spPr>
            <a:xfrm rot="11061211">
              <a:off x="327583" y="4173907"/>
              <a:ext cx="2127601" cy="1565448"/>
            </a:xfrm>
            <a:prstGeom prst="arc">
              <a:avLst>
                <a:gd name="adj1" fmla="val 18952177"/>
                <a:gd name="adj2" fmla="val 2259442"/>
              </a:avLst>
            </a:prstGeom>
            <a:noFill/>
            <a:ln w="28575" cap="flat" cmpd="sng" algn="ctr">
              <a:solidFill>
                <a:srgbClr val="C00000"/>
              </a:solidFill>
              <a:prstDash val="solid"/>
              <a:headEnd type="none" w="med" len="med"/>
              <a:tailEnd type="triangle" w="med" len="med"/>
            </a:ln>
            <a:effectLst/>
          </p:spPr>
          <p:txBody>
            <a:bodyPr rtlCol="0" anchor="ctr"/>
            <a:lstStyle/>
            <a:p>
              <a:pPr algn="ctr" defTabSz="913916">
                <a:defRPr/>
              </a:pPr>
              <a:endParaRPr lang="zh-CN" altLang="en-US" sz="1399" kern="0" dirty="0">
                <a:solidFill>
                  <a:prstClr val="black"/>
                </a:solidFill>
                <a:latin typeface="Calibri"/>
                <a:ea typeface="宋体" panose="02010600030101010101" pitchFamily="2" charset="-122"/>
              </a:endParaRPr>
            </a:p>
          </p:txBody>
        </p:sp>
        <p:grpSp>
          <p:nvGrpSpPr>
            <p:cNvPr id="51" name="组合 50">
              <a:extLst>
                <a:ext uri="{FF2B5EF4-FFF2-40B4-BE49-F238E27FC236}">
                  <a16:creationId xmlns:a16="http://schemas.microsoft.com/office/drawing/2014/main" id="{A6551C94-0C52-4FAA-9228-9A6C4FDACCB5}"/>
                </a:ext>
              </a:extLst>
            </p:cNvPr>
            <p:cNvGrpSpPr/>
            <p:nvPr/>
          </p:nvGrpSpPr>
          <p:grpSpPr>
            <a:xfrm>
              <a:off x="9817967" y="5320629"/>
              <a:ext cx="2040472" cy="576799"/>
              <a:chOff x="7013516" y="2962308"/>
              <a:chExt cx="1913944" cy="439718"/>
            </a:xfrm>
            <a:grpFill/>
          </p:grpSpPr>
          <p:grpSp>
            <p:nvGrpSpPr>
              <p:cNvPr id="109" name="组合 108">
                <a:extLst>
                  <a:ext uri="{FF2B5EF4-FFF2-40B4-BE49-F238E27FC236}">
                    <a16:creationId xmlns:a16="http://schemas.microsoft.com/office/drawing/2014/main" id="{3756F50B-CD13-4977-8EA8-DA460F2E7C9D}"/>
                  </a:ext>
                </a:extLst>
              </p:cNvPr>
              <p:cNvGrpSpPr/>
              <p:nvPr/>
            </p:nvGrpSpPr>
            <p:grpSpPr>
              <a:xfrm>
                <a:off x="7013516" y="2962308"/>
                <a:ext cx="1913944" cy="439718"/>
                <a:chOff x="6952381" y="1683420"/>
                <a:chExt cx="1355687" cy="358799"/>
              </a:xfrm>
              <a:grpFill/>
            </p:grpSpPr>
            <p:sp>
              <p:nvSpPr>
                <p:cNvPr id="111" name="Shape 1735">
                  <a:extLst>
                    <a:ext uri="{FF2B5EF4-FFF2-40B4-BE49-F238E27FC236}">
                      <a16:creationId xmlns:a16="http://schemas.microsoft.com/office/drawing/2014/main" id="{8C2201A6-4CD1-469B-B042-684D5DF38105}"/>
                    </a:ext>
                  </a:extLst>
                </p:cNvPr>
                <p:cNvSpPr/>
                <p:nvPr/>
              </p:nvSpPr>
              <p:spPr>
                <a:xfrm>
                  <a:off x="6952381" y="1683420"/>
                  <a:ext cx="1355687" cy="358799"/>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112" name="Text Placeholder 3">
                  <a:extLst>
                    <a:ext uri="{FF2B5EF4-FFF2-40B4-BE49-F238E27FC236}">
                      <a16:creationId xmlns:a16="http://schemas.microsoft.com/office/drawing/2014/main" id="{CC09DA5B-94EE-4118-8AC0-7199FC457607}"/>
                    </a:ext>
                  </a:extLst>
                </p:cNvPr>
                <p:cNvSpPr txBox="1">
                  <a:spLocks/>
                </p:cNvSpPr>
                <p:nvPr/>
              </p:nvSpPr>
              <p:spPr>
                <a:xfrm>
                  <a:off x="7257340" y="1779805"/>
                  <a:ext cx="929864" cy="170125"/>
                </a:xfrm>
                <a:prstGeom prst="rect">
                  <a:avLst/>
                </a:prstGeom>
                <a:grp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课程自我诊断</a:t>
                  </a:r>
                  <a:endParaRPr lang="id-ID" altLang="zh-CN"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0" name="Shape 1752">
                <a:extLst>
                  <a:ext uri="{FF2B5EF4-FFF2-40B4-BE49-F238E27FC236}">
                    <a16:creationId xmlns:a16="http://schemas.microsoft.com/office/drawing/2014/main" id="{B623271B-3D4D-4106-93CF-5A8860694E27}"/>
                  </a:ext>
                </a:extLst>
              </p:cNvPr>
              <p:cNvSpPr/>
              <p:nvPr/>
            </p:nvSpPr>
            <p:spPr>
              <a:xfrm>
                <a:off x="7169439" y="3079019"/>
                <a:ext cx="248523" cy="205403"/>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accent2"/>
              </a:solidFill>
              <a:ln w="12700">
                <a:miter lim="400000"/>
              </a:ln>
            </p:spPr>
            <p:txBody>
              <a:bodyPr lIns="0" tIns="0" rIns="0" bIns="0" anchor="ctr"/>
              <a:lstStyle/>
              <a:p>
                <a:pPr algn="ctr" defTabSz="913916">
                  <a:lnSpc>
                    <a:spcPct val="120000"/>
                  </a:lnSpc>
                  <a:defRPr/>
                </a:pPr>
                <a:endParaRPr sz="1399" kern="0">
                  <a:solidFill>
                    <a:srgbClr val="53585F"/>
                  </a:solidFill>
                  <a:ea typeface="微软雅黑" panose="020B0503020204020204" pitchFamily="34" charset="-122"/>
                  <a:sym typeface="Arial" panose="020B0604020202020204" pitchFamily="34" charset="0"/>
                </a:endParaRPr>
              </a:p>
            </p:txBody>
          </p:sp>
        </p:grpSp>
        <p:grpSp>
          <p:nvGrpSpPr>
            <p:cNvPr id="52" name="组合 51">
              <a:extLst>
                <a:ext uri="{FF2B5EF4-FFF2-40B4-BE49-F238E27FC236}">
                  <a16:creationId xmlns:a16="http://schemas.microsoft.com/office/drawing/2014/main" id="{EDFD4720-B37A-4984-AE75-B671B0EC1DEE}"/>
                </a:ext>
              </a:extLst>
            </p:cNvPr>
            <p:cNvGrpSpPr/>
            <p:nvPr/>
          </p:nvGrpSpPr>
          <p:grpSpPr>
            <a:xfrm>
              <a:off x="5092737" y="5332485"/>
              <a:ext cx="1612135" cy="540123"/>
              <a:chOff x="5107630" y="2962839"/>
              <a:chExt cx="1512168" cy="411757"/>
            </a:xfrm>
            <a:grpFill/>
          </p:grpSpPr>
          <p:grpSp>
            <p:nvGrpSpPr>
              <p:cNvPr id="105" name="组合 104">
                <a:extLst>
                  <a:ext uri="{FF2B5EF4-FFF2-40B4-BE49-F238E27FC236}">
                    <a16:creationId xmlns:a16="http://schemas.microsoft.com/office/drawing/2014/main" id="{27437CE6-6CA4-4453-A140-0165199730FC}"/>
                  </a:ext>
                </a:extLst>
              </p:cNvPr>
              <p:cNvGrpSpPr/>
              <p:nvPr/>
            </p:nvGrpSpPr>
            <p:grpSpPr>
              <a:xfrm>
                <a:off x="5107630" y="2962839"/>
                <a:ext cx="1512168" cy="411757"/>
                <a:chOff x="6943275" y="1683850"/>
                <a:chExt cx="1071101" cy="335983"/>
              </a:xfrm>
              <a:grpFill/>
            </p:grpSpPr>
            <p:sp>
              <p:nvSpPr>
                <p:cNvPr id="107" name="Shape 1735">
                  <a:extLst>
                    <a:ext uri="{FF2B5EF4-FFF2-40B4-BE49-F238E27FC236}">
                      <a16:creationId xmlns:a16="http://schemas.microsoft.com/office/drawing/2014/main" id="{1D93260F-57B4-4E51-A3C4-5A4DCB8A3277}"/>
                    </a:ext>
                  </a:extLst>
                </p:cNvPr>
                <p:cNvSpPr/>
                <p:nvPr/>
              </p:nvSpPr>
              <p:spPr>
                <a:xfrm>
                  <a:off x="6943275" y="1683850"/>
                  <a:ext cx="1071101" cy="335983"/>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108" name="Text Placeholder 3">
                  <a:extLst>
                    <a:ext uri="{FF2B5EF4-FFF2-40B4-BE49-F238E27FC236}">
                      <a16:creationId xmlns:a16="http://schemas.microsoft.com/office/drawing/2014/main" id="{925FE55B-0C35-47C7-A4D3-EC19F5503865}"/>
                    </a:ext>
                  </a:extLst>
                </p:cNvPr>
                <p:cNvSpPr txBox="1">
                  <a:spLocks/>
                </p:cNvSpPr>
                <p:nvPr/>
              </p:nvSpPr>
              <p:spPr>
                <a:xfrm>
                  <a:off x="7259792" y="1760774"/>
                  <a:ext cx="633899" cy="170125"/>
                </a:xfrm>
                <a:prstGeom prst="rect">
                  <a:avLst/>
                </a:prstGeom>
                <a:grp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绩效激励</a:t>
                  </a:r>
                </a:p>
              </p:txBody>
            </p:sp>
          </p:grpSp>
          <p:sp>
            <p:nvSpPr>
              <p:cNvPr id="106" name="Shape 1751">
                <a:extLst>
                  <a:ext uri="{FF2B5EF4-FFF2-40B4-BE49-F238E27FC236}">
                    <a16:creationId xmlns:a16="http://schemas.microsoft.com/office/drawing/2014/main" id="{118BBCAC-3C2D-44EB-A541-9074AE6ACD7B}"/>
                  </a:ext>
                </a:extLst>
              </p:cNvPr>
              <p:cNvSpPr/>
              <p:nvPr/>
            </p:nvSpPr>
            <p:spPr>
              <a:xfrm>
                <a:off x="5256957" y="3107873"/>
                <a:ext cx="213468" cy="162979"/>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accent2"/>
              </a:solidFill>
              <a:ln w="12700">
                <a:miter lim="400000"/>
              </a:ln>
            </p:spPr>
            <p:txBody>
              <a:bodyPr lIns="0" tIns="0" rIns="0" bIns="0" anchor="ctr"/>
              <a:lstStyle/>
              <a:p>
                <a:pPr algn="ctr" defTabSz="913916">
                  <a:lnSpc>
                    <a:spcPct val="120000"/>
                  </a:lnSpc>
                  <a:defRPr/>
                </a:pPr>
                <a:endParaRPr sz="1399" kern="0">
                  <a:solidFill>
                    <a:srgbClr val="53585F"/>
                  </a:solidFill>
                  <a:ea typeface="微软雅黑" panose="020B0503020204020204" pitchFamily="34" charset="-122"/>
                  <a:sym typeface="Arial" panose="020B0604020202020204" pitchFamily="34" charset="0"/>
                </a:endParaRPr>
              </a:p>
            </p:txBody>
          </p:sp>
        </p:grpSp>
        <p:grpSp>
          <p:nvGrpSpPr>
            <p:cNvPr id="53" name="组合 52">
              <a:extLst>
                <a:ext uri="{FF2B5EF4-FFF2-40B4-BE49-F238E27FC236}">
                  <a16:creationId xmlns:a16="http://schemas.microsoft.com/office/drawing/2014/main" id="{E343FF74-0055-4FD2-AB36-D92EB8F0AAB5}"/>
                </a:ext>
              </a:extLst>
            </p:cNvPr>
            <p:cNvGrpSpPr/>
            <p:nvPr/>
          </p:nvGrpSpPr>
          <p:grpSpPr>
            <a:xfrm>
              <a:off x="3014809" y="5357032"/>
              <a:ext cx="1612135" cy="491020"/>
              <a:chOff x="3105420" y="2981553"/>
              <a:chExt cx="1512168" cy="374324"/>
            </a:xfrm>
            <a:grpFill/>
          </p:grpSpPr>
          <p:grpSp>
            <p:nvGrpSpPr>
              <p:cNvPr id="101" name="组合 100">
                <a:extLst>
                  <a:ext uri="{FF2B5EF4-FFF2-40B4-BE49-F238E27FC236}">
                    <a16:creationId xmlns:a16="http://schemas.microsoft.com/office/drawing/2014/main" id="{29C570D2-4339-4EDB-B1F0-AC1B25075258}"/>
                  </a:ext>
                </a:extLst>
              </p:cNvPr>
              <p:cNvGrpSpPr/>
              <p:nvPr/>
            </p:nvGrpSpPr>
            <p:grpSpPr>
              <a:xfrm>
                <a:off x="3105420" y="2981553"/>
                <a:ext cx="1512168" cy="374324"/>
                <a:chOff x="6943275" y="1699122"/>
                <a:chExt cx="1071101" cy="305439"/>
              </a:xfrm>
              <a:grpFill/>
            </p:grpSpPr>
            <p:sp>
              <p:nvSpPr>
                <p:cNvPr id="103" name="Shape 1735">
                  <a:extLst>
                    <a:ext uri="{FF2B5EF4-FFF2-40B4-BE49-F238E27FC236}">
                      <a16:creationId xmlns:a16="http://schemas.microsoft.com/office/drawing/2014/main" id="{274A3C6C-4A36-4AEE-A10A-124C74A593F8}"/>
                    </a:ext>
                  </a:extLst>
                </p:cNvPr>
                <p:cNvSpPr/>
                <p:nvPr/>
              </p:nvSpPr>
              <p:spPr>
                <a:xfrm>
                  <a:off x="6943275" y="1699122"/>
                  <a:ext cx="1071101" cy="305439"/>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104" name="Text Placeholder 3">
                  <a:extLst>
                    <a:ext uri="{FF2B5EF4-FFF2-40B4-BE49-F238E27FC236}">
                      <a16:creationId xmlns:a16="http://schemas.microsoft.com/office/drawing/2014/main" id="{4578DF88-3EE1-4A11-8249-B3844EAD437F}"/>
                    </a:ext>
                  </a:extLst>
                </p:cNvPr>
                <p:cNvSpPr txBox="1">
                  <a:spLocks/>
                </p:cNvSpPr>
                <p:nvPr/>
              </p:nvSpPr>
              <p:spPr>
                <a:xfrm>
                  <a:off x="7259792" y="1764920"/>
                  <a:ext cx="633899" cy="170125"/>
                </a:xfrm>
                <a:prstGeom prst="rect">
                  <a:avLst/>
                </a:prstGeom>
                <a:grp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学习创新</a:t>
                  </a:r>
                  <a:endParaRPr lang="id-ID" altLang="zh-CN"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02" name="Shape 1750">
                <a:extLst>
                  <a:ext uri="{FF2B5EF4-FFF2-40B4-BE49-F238E27FC236}">
                    <a16:creationId xmlns:a16="http://schemas.microsoft.com/office/drawing/2014/main" id="{2310016F-7B3F-4AA0-9AB4-CDB6FC8E3B1E}"/>
                  </a:ext>
                </a:extLst>
              </p:cNvPr>
              <p:cNvSpPr/>
              <p:nvPr/>
            </p:nvSpPr>
            <p:spPr>
              <a:xfrm>
                <a:off x="3263675" y="3053017"/>
                <a:ext cx="223870" cy="214368"/>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2"/>
              </a:solidFill>
              <a:ln w="12700">
                <a:miter lim="400000"/>
              </a:ln>
            </p:spPr>
            <p:txBody>
              <a:bodyPr lIns="0" tIns="0" rIns="0" bIns="0" anchor="ctr"/>
              <a:lstStyle/>
              <a:p>
                <a:pPr algn="ctr" defTabSz="913916">
                  <a:lnSpc>
                    <a:spcPct val="120000"/>
                  </a:lnSpc>
                  <a:defRPr/>
                </a:pPr>
                <a:endParaRPr sz="1399" kern="0">
                  <a:solidFill>
                    <a:srgbClr val="53585F"/>
                  </a:solidFill>
                  <a:ea typeface="微软雅黑" panose="020B0503020204020204" pitchFamily="34" charset="-122"/>
                  <a:sym typeface="Arial" panose="020B0604020202020204" pitchFamily="34" charset="0"/>
                </a:endParaRPr>
              </a:p>
            </p:txBody>
          </p:sp>
        </p:grpSp>
        <p:grpSp>
          <p:nvGrpSpPr>
            <p:cNvPr id="54" name="组合 53">
              <a:extLst>
                <a:ext uri="{FF2B5EF4-FFF2-40B4-BE49-F238E27FC236}">
                  <a16:creationId xmlns:a16="http://schemas.microsoft.com/office/drawing/2014/main" id="{9F3464AA-4CF2-4E09-A10D-C644DCC76CF5}"/>
                </a:ext>
              </a:extLst>
            </p:cNvPr>
            <p:cNvGrpSpPr/>
            <p:nvPr/>
          </p:nvGrpSpPr>
          <p:grpSpPr>
            <a:xfrm>
              <a:off x="983794" y="5357032"/>
              <a:ext cx="1612135" cy="491020"/>
              <a:chOff x="1172568" y="2981553"/>
              <a:chExt cx="1512168" cy="374324"/>
            </a:xfrm>
            <a:grpFill/>
          </p:grpSpPr>
          <p:grpSp>
            <p:nvGrpSpPr>
              <p:cNvPr id="97" name="组合 96">
                <a:extLst>
                  <a:ext uri="{FF2B5EF4-FFF2-40B4-BE49-F238E27FC236}">
                    <a16:creationId xmlns:a16="http://schemas.microsoft.com/office/drawing/2014/main" id="{D824706E-255D-47CC-9DE6-5ED9AD065375}"/>
                  </a:ext>
                </a:extLst>
              </p:cNvPr>
              <p:cNvGrpSpPr/>
              <p:nvPr/>
            </p:nvGrpSpPr>
            <p:grpSpPr>
              <a:xfrm>
                <a:off x="1172568" y="2981553"/>
                <a:ext cx="1512168" cy="374324"/>
                <a:chOff x="6943275" y="1699122"/>
                <a:chExt cx="1071101" cy="305439"/>
              </a:xfrm>
              <a:grpFill/>
            </p:grpSpPr>
            <p:sp>
              <p:nvSpPr>
                <p:cNvPr id="99" name="Shape 1735">
                  <a:extLst>
                    <a:ext uri="{FF2B5EF4-FFF2-40B4-BE49-F238E27FC236}">
                      <a16:creationId xmlns:a16="http://schemas.microsoft.com/office/drawing/2014/main" id="{282F7A40-3BB2-4FFE-BFBD-E291EA1FB53A}"/>
                    </a:ext>
                  </a:extLst>
                </p:cNvPr>
                <p:cNvSpPr/>
                <p:nvPr/>
              </p:nvSpPr>
              <p:spPr>
                <a:xfrm>
                  <a:off x="6943275" y="1699122"/>
                  <a:ext cx="1071101" cy="305439"/>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100" name="Text Placeholder 3">
                  <a:extLst>
                    <a:ext uri="{FF2B5EF4-FFF2-40B4-BE49-F238E27FC236}">
                      <a16:creationId xmlns:a16="http://schemas.microsoft.com/office/drawing/2014/main" id="{C660A50D-51FD-46D8-A80B-6621AA00C6AA}"/>
                    </a:ext>
                  </a:extLst>
                </p:cNvPr>
                <p:cNvSpPr txBox="1">
                  <a:spLocks/>
                </p:cNvSpPr>
                <p:nvPr/>
              </p:nvSpPr>
              <p:spPr>
                <a:xfrm>
                  <a:off x="7259792" y="1771704"/>
                  <a:ext cx="633899" cy="170125"/>
                </a:xfrm>
                <a:prstGeom prst="rect">
                  <a:avLst/>
                </a:prstGeom>
                <a:grp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改进提升</a:t>
                  </a:r>
                  <a:endParaRPr lang="id-ID" altLang="zh-CN"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98" name="Freeform 172">
                <a:extLst>
                  <a:ext uri="{FF2B5EF4-FFF2-40B4-BE49-F238E27FC236}">
                    <a16:creationId xmlns:a16="http://schemas.microsoft.com/office/drawing/2014/main" id="{462C2703-4D15-404D-A896-79603D97FA4D}"/>
                  </a:ext>
                </a:extLst>
              </p:cNvPr>
              <p:cNvSpPr>
                <a:spLocks noEditPoints="1"/>
              </p:cNvSpPr>
              <p:nvPr/>
            </p:nvSpPr>
            <p:spPr bwMode="auto">
              <a:xfrm>
                <a:off x="1336421" y="3077987"/>
                <a:ext cx="242324" cy="176385"/>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accent2"/>
              </a:solidFill>
              <a:ln w="9525">
                <a:noFill/>
                <a:round/>
                <a:headEnd/>
                <a:tailEnd/>
              </a:ln>
            </p:spPr>
            <p:txBody>
              <a:bodyPr vert="horz" wrap="square" lIns="79373" tIns="39686" rIns="79373" bIns="39686" numCol="1" anchor="t" anchorCtr="0" compatLnSpc="1">
                <a:prstTxWarp prst="textNoShape">
                  <a:avLst/>
                </a:prstTxWarp>
              </a:bodyPr>
              <a:lstStyle/>
              <a:p>
                <a:pPr algn="ctr" defTabSz="913916">
                  <a:lnSpc>
                    <a:spcPct val="120000"/>
                  </a:lnSpc>
                  <a:defRPr/>
                </a:pPr>
                <a:endParaRPr lang="en-US" sz="1399" kern="0" dirty="0">
                  <a:solidFill>
                    <a:prstClr val="black"/>
                  </a:solidFill>
                  <a:ea typeface="微软雅黑" panose="020B0503020204020204" pitchFamily="34" charset="-122"/>
                  <a:sym typeface="Arial" panose="020B0604020202020204" pitchFamily="34" charset="0"/>
                </a:endParaRPr>
              </a:p>
            </p:txBody>
          </p:sp>
        </p:grpSp>
        <p:grpSp>
          <p:nvGrpSpPr>
            <p:cNvPr id="55" name="组合 54">
              <a:extLst>
                <a:ext uri="{FF2B5EF4-FFF2-40B4-BE49-F238E27FC236}">
                  <a16:creationId xmlns:a16="http://schemas.microsoft.com/office/drawing/2014/main" id="{42991099-A2F2-4AE6-A9BF-F7F3F76ABB79}"/>
                </a:ext>
              </a:extLst>
            </p:cNvPr>
            <p:cNvGrpSpPr/>
            <p:nvPr/>
          </p:nvGrpSpPr>
          <p:grpSpPr>
            <a:xfrm>
              <a:off x="4980853" y="3730899"/>
              <a:ext cx="1917144" cy="553822"/>
              <a:chOff x="5459800" y="837856"/>
              <a:chExt cx="1738160" cy="374324"/>
            </a:xfrm>
            <a:grpFill/>
          </p:grpSpPr>
          <p:grpSp>
            <p:nvGrpSpPr>
              <p:cNvPr id="93" name="组合 92">
                <a:extLst>
                  <a:ext uri="{FF2B5EF4-FFF2-40B4-BE49-F238E27FC236}">
                    <a16:creationId xmlns:a16="http://schemas.microsoft.com/office/drawing/2014/main" id="{2C47875F-8925-47AD-956D-CA217B9D26FE}"/>
                  </a:ext>
                </a:extLst>
              </p:cNvPr>
              <p:cNvGrpSpPr/>
              <p:nvPr/>
            </p:nvGrpSpPr>
            <p:grpSpPr>
              <a:xfrm>
                <a:off x="5459800" y="837856"/>
                <a:ext cx="1738160" cy="374324"/>
                <a:chOff x="6926963" y="1706126"/>
                <a:chExt cx="1231176" cy="305439"/>
              </a:xfrm>
              <a:grpFill/>
            </p:grpSpPr>
            <p:sp>
              <p:nvSpPr>
                <p:cNvPr id="95" name="Shape 1735">
                  <a:extLst>
                    <a:ext uri="{FF2B5EF4-FFF2-40B4-BE49-F238E27FC236}">
                      <a16:creationId xmlns:a16="http://schemas.microsoft.com/office/drawing/2014/main" id="{519B7A3F-85A2-4E0D-B7D5-03B2FEC3B01A}"/>
                    </a:ext>
                  </a:extLst>
                </p:cNvPr>
                <p:cNvSpPr/>
                <p:nvPr/>
              </p:nvSpPr>
              <p:spPr>
                <a:xfrm>
                  <a:off x="6926963" y="1706126"/>
                  <a:ext cx="1231176" cy="305439"/>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799" kern="0" dirty="0">
                    <a:solidFill>
                      <a:prstClr val="white"/>
                    </a:solidFill>
                    <a:latin typeface="Calibri"/>
                    <a:sym typeface="Arial" panose="020B0604020202020204" pitchFamily="34" charset="0"/>
                  </a:endParaRPr>
                </a:p>
              </p:txBody>
            </p:sp>
            <p:sp>
              <p:nvSpPr>
                <p:cNvPr id="96" name="Text Placeholder 3">
                  <a:extLst>
                    <a:ext uri="{FF2B5EF4-FFF2-40B4-BE49-F238E27FC236}">
                      <a16:creationId xmlns:a16="http://schemas.microsoft.com/office/drawing/2014/main" id="{82B5571F-0FD3-4520-8769-D5E0E819A20C}"/>
                    </a:ext>
                  </a:extLst>
                </p:cNvPr>
                <p:cNvSpPr txBox="1">
                  <a:spLocks/>
                </p:cNvSpPr>
                <p:nvPr/>
              </p:nvSpPr>
              <p:spPr>
                <a:xfrm>
                  <a:off x="7097123" y="1793665"/>
                  <a:ext cx="1027965" cy="125694"/>
                </a:xfrm>
                <a:prstGeom prst="rect">
                  <a:avLst/>
                </a:prstGeom>
                <a:grp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课程教学计划</a:t>
                  </a:r>
                </a:p>
              </p:txBody>
            </p:sp>
          </p:grpSp>
          <p:sp>
            <p:nvSpPr>
              <p:cNvPr id="94" name="Shape 1755">
                <a:extLst>
                  <a:ext uri="{FF2B5EF4-FFF2-40B4-BE49-F238E27FC236}">
                    <a16:creationId xmlns:a16="http://schemas.microsoft.com/office/drawing/2014/main" id="{4E2C0996-1AE3-4B9E-B2C6-4119E0245717}"/>
                  </a:ext>
                </a:extLst>
              </p:cNvPr>
              <p:cNvSpPr/>
              <p:nvPr/>
            </p:nvSpPr>
            <p:spPr>
              <a:xfrm>
                <a:off x="5569726" y="934434"/>
                <a:ext cx="194856" cy="175448"/>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9030" y="0"/>
                      <a:pt x="7856" y="707"/>
                      <a:pt x="7120" y="1087"/>
                    </a:cubicBezTo>
                    <a:lnTo>
                      <a:pt x="7120" y="3594"/>
                    </a:lnTo>
                    <a:lnTo>
                      <a:pt x="4741" y="3594"/>
                    </a:lnTo>
                    <a:lnTo>
                      <a:pt x="4741" y="21600"/>
                    </a:lnTo>
                    <a:lnTo>
                      <a:pt x="16843" y="21600"/>
                    </a:lnTo>
                    <a:lnTo>
                      <a:pt x="16843" y="3594"/>
                    </a:lnTo>
                    <a:lnTo>
                      <a:pt x="14465" y="3594"/>
                    </a:lnTo>
                    <a:cubicBezTo>
                      <a:pt x="14465" y="3594"/>
                      <a:pt x="14465" y="1087"/>
                      <a:pt x="14465" y="1087"/>
                    </a:cubicBezTo>
                    <a:cubicBezTo>
                      <a:pt x="13730" y="707"/>
                      <a:pt x="12555" y="0"/>
                      <a:pt x="10792" y="0"/>
                    </a:cubicBezTo>
                    <a:close/>
                    <a:moveTo>
                      <a:pt x="2152" y="3611"/>
                    </a:moveTo>
                    <a:cubicBezTo>
                      <a:pt x="965" y="3611"/>
                      <a:pt x="0" y="4682"/>
                      <a:pt x="0" y="6002"/>
                    </a:cubicBezTo>
                    <a:lnTo>
                      <a:pt x="0" y="19209"/>
                    </a:lnTo>
                    <a:cubicBezTo>
                      <a:pt x="0" y="20528"/>
                      <a:pt x="965" y="21600"/>
                      <a:pt x="2152" y="21600"/>
                    </a:cubicBezTo>
                    <a:lnTo>
                      <a:pt x="3236" y="21600"/>
                    </a:lnTo>
                    <a:lnTo>
                      <a:pt x="3236" y="3611"/>
                    </a:lnTo>
                    <a:lnTo>
                      <a:pt x="2152" y="3611"/>
                    </a:lnTo>
                    <a:close/>
                    <a:moveTo>
                      <a:pt x="18364" y="3611"/>
                    </a:moveTo>
                    <a:lnTo>
                      <a:pt x="18364" y="21600"/>
                    </a:lnTo>
                    <a:lnTo>
                      <a:pt x="19448" y="21600"/>
                    </a:lnTo>
                    <a:cubicBezTo>
                      <a:pt x="20635" y="21600"/>
                      <a:pt x="21600" y="20528"/>
                      <a:pt x="21600" y="19209"/>
                    </a:cubicBezTo>
                    <a:lnTo>
                      <a:pt x="21600" y="6002"/>
                    </a:lnTo>
                    <a:cubicBezTo>
                      <a:pt x="21600" y="4682"/>
                      <a:pt x="20635" y="3611"/>
                      <a:pt x="19448" y="3611"/>
                    </a:cubicBezTo>
                    <a:lnTo>
                      <a:pt x="18364" y="3611"/>
                    </a:lnTo>
                    <a:close/>
                  </a:path>
                </a:pathLst>
              </a:custGeom>
              <a:solidFill>
                <a:schemeClr val="accent2"/>
              </a:solidFill>
              <a:ln w="12700">
                <a:miter lim="400000"/>
              </a:ln>
            </p:spPr>
            <p:txBody>
              <a:bodyPr lIns="0" tIns="0" rIns="0" bIns="0" anchor="ctr"/>
              <a:lstStyle/>
              <a:p>
                <a:pPr algn="ctr" defTabSz="913916">
                  <a:lnSpc>
                    <a:spcPct val="120000"/>
                  </a:lnSpc>
                  <a:defRPr/>
                </a:pPr>
                <a:endParaRPr sz="1799" kern="0">
                  <a:solidFill>
                    <a:srgbClr val="53585F"/>
                  </a:solidFill>
                  <a:ea typeface="微软雅黑" panose="020B0503020204020204" pitchFamily="34" charset="-122"/>
                  <a:sym typeface="Arial" panose="020B0604020202020204" pitchFamily="34" charset="0"/>
                </a:endParaRPr>
              </a:p>
            </p:txBody>
          </p:sp>
        </p:grpSp>
        <p:grpSp>
          <p:nvGrpSpPr>
            <p:cNvPr id="56" name="组合 55">
              <a:extLst>
                <a:ext uri="{FF2B5EF4-FFF2-40B4-BE49-F238E27FC236}">
                  <a16:creationId xmlns:a16="http://schemas.microsoft.com/office/drawing/2014/main" id="{8D78CB9C-880B-4677-B9D8-FB75E79F591D}"/>
                </a:ext>
              </a:extLst>
            </p:cNvPr>
            <p:cNvGrpSpPr/>
            <p:nvPr/>
          </p:nvGrpSpPr>
          <p:grpSpPr>
            <a:xfrm>
              <a:off x="348336" y="3754866"/>
              <a:ext cx="1927033" cy="480485"/>
              <a:chOff x="1526203" y="2083383"/>
              <a:chExt cx="1807540" cy="366293"/>
            </a:xfrm>
            <a:grpFill/>
          </p:grpSpPr>
          <p:grpSp>
            <p:nvGrpSpPr>
              <p:cNvPr id="89" name="组合 88">
                <a:extLst>
                  <a:ext uri="{FF2B5EF4-FFF2-40B4-BE49-F238E27FC236}">
                    <a16:creationId xmlns:a16="http://schemas.microsoft.com/office/drawing/2014/main" id="{1B3091DD-F363-4788-8F0D-5C30AE64182E}"/>
                  </a:ext>
                </a:extLst>
              </p:cNvPr>
              <p:cNvGrpSpPr/>
              <p:nvPr/>
            </p:nvGrpSpPr>
            <p:grpSpPr>
              <a:xfrm>
                <a:off x="1526203" y="2083383"/>
                <a:ext cx="1807540" cy="366293"/>
                <a:chOff x="3387998" y="2083383"/>
                <a:chExt cx="1807540" cy="366293"/>
              </a:xfrm>
              <a:grpFill/>
            </p:grpSpPr>
            <p:sp>
              <p:nvSpPr>
                <p:cNvPr id="91" name="Shape 1739">
                  <a:extLst>
                    <a:ext uri="{FF2B5EF4-FFF2-40B4-BE49-F238E27FC236}">
                      <a16:creationId xmlns:a16="http://schemas.microsoft.com/office/drawing/2014/main" id="{3213D3E7-5E28-49F0-82F6-EC04991B610D}"/>
                    </a:ext>
                  </a:extLst>
                </p:cNvPr>
                <p:cNvSpPr/>
                <p:nvPr/>
              </p:nvSpPr>
              <p:spPr>
                <a:xfrm>
                  <a:off x="3387998" y="2083383"/>
                  <a:ext cx="1807540" cy="366293"/>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799" kern="0" dirty="0">
                    <a:solidFill>
                      <a:prstClr val="white"/>
                    </a:solidFill>
                    <a:latin typeface="Calibri"/>
                    <a:sym typeface="Arial" panose="020B0604020202020204" pitchFamily="34" charset="0"/>
                  </a:endParaRPr>
                </a:p>
              </p:txBody>
            </p:sp>
            <p:sp>
              <p:nvSpPr>
                <p:cNvPr id="92" name="Text Placeholder 3">
                  <a:extLst>
                    <a:ext uri="{FF2B5EF4-FFF2-40B4-BE49-F238E27FC236}">
                      <a16:creationId xmlns:a16="http://schemas.microsoft.com/office/drawing/2014/main" id="{54B4F7F8-FBA9-4965-979B-717BAC8C2702}"/>
                    </a:ext>
                  </a:extLst>
                </p:cNvPr>
                <p:cNvSpPr txBox="1">
                  <a:spLocks/>
                </p:cNvSpPr>
                <p:nvPr/>
              </p:nvSpPr>
              <p:spPr>
                <a:xfrm>
                  <a:off x="3735733" y="2170543"/>
                  <a:ext cx="1362677" cy="208493"/>
                </a:xfrm>
                <a:prstGeom prst="rect">
                  <a:avLst/>
                </a:prstGeom>
                <a:grp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20000"/>
                    </a:lnSpc>
                    <a:defRPr/>
                  </a:pPr>
                  <a:r>
                    <a:rPr lang="zh-CN" altLang="en-US" sz="15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课程建设计划</a:t>
                  </a:r>
                  <a:endParaRPr lang="en-US" altLang="zh-CN" sz="15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90" name="Shape 1754">
                <a:extLst>
                  <a:ext uri="{FF2B5EF4-FFF2-40B4-BE49-F238E27FC236}">
                    <a16:creationId xmlns:a16="http://schemas.microsoft.com/office/drawing/2014/main" id="{DF800EBE-7A94-42CC-AA59-7C593CFF6132}"/>
                  </a:ext>
                </a:extLst>
              </p:cNvPr>
              <p:cNvSpPr/>
              <p:nvPr/>
            </p:nvSpPr>
            <p:spPr>
              <a:xfrm>
                <a:off x="1638219" y="2140717"/>
                <a:ext cx="265080" cy="248536"/>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accent2"/>
              </a:solidFill>
              <a:ln w="12700">
                <a:miter lim="400000"/>
              </a:ln>
            </p:spPr>
            <p:txBody>
              <a:bodyPr lIns="0" tIns="0" rIns="0" bIns="0" anchor="ctr"/>
              <a:lstStyle/>
              <a:p>
                <a:pPr algn="ctr" defTabSz="913916">
                  <a:lnSpc>
                    <a:spcPct val="120000"/>
                  </a:lnSpc>
                  <a:defRPr/>
                </a:pPr>
                <a:endParaRPr sz="1799" kern="0">
                  <a:solidFill>
                    <a:srgbClr val="53585F"/>
                  </a:solidFill>
                  <a:ea typeface="微软雅黑" panose="020B0503020204020204" pitchFamily="34" charset="-122"/>
                  <a:sym typeface="Arial" panose="020B0604020202020204" pitchFamily="34" charset="0"/>
                </a:endParaRPr>
              </a:p>
            </p:txBody>
          </p:sp>
        </p:grpSp>
        <p:cxnSp>
          <p:nvCxnSpPr>
            <p:cNvPr id="57" name="直接箭头连接符 56">
              <a:extLst>
                <a:ext uri="{FF2B5EF4-FFF2-40B4-BE49-F238E27FC236}">
                  <a16:creationId xmlns:a16="http://schemas.microsoft.com/office/drawing/2014/main" id="{E685D49A-EE96-4306-B757-91111EB60B32}"/>
                </a:ext>
              </a:extLst>
            </p:cNvPr>
            <p:cNvCxnSpPr/>
            <p:nvPr/>
          </p:nvCxnSpPr>
          <p:spPr>
            <a:xfrm>
              <a:off x="4417001" y="3995110"/>
              <a:ext cx="564455" cy="0"/>
            </a:xfrm>
            <a:prstGeom prst="straightConnector1">
              <a:avLst/>
            </a:prstGeom>
            <a:grpFill/>
            <a:ln w="28575" cap="flat" cmpd="sng" algn="ctr">
              <a:solidFill>
                <a:srgbClr val="C00000"/>
              </a:solidFill>
              <a:prstDash val="solid"/>
              <a:headEnd type="none" w="med" len="med"/>
              <a:tailEnd type="triangle" w="med" len="med"/>
            </a:ln>
            <a:effectLst/>
          </p:spPr>
        </p:cxnSp>
        <p:cxnSp>
          <p:nvCxnSpPr>
            <p:cNvPr id="58" name="直接箭头连接符 57">
              <a:extLst>
                <a:ext uri="{FF2B5EF4-FFF2-40B4-BE49-F238E27FC236}">
                  <a16:creationId xmlns:a16="http://schemas.microsoft.com/office/drawing/2014/main" id="{DDDFC4AC-8531-47BB-AD40-8627422A2127}"/>
                </a:ext>
              </a:extLst>
            </p:cNvPr>
            <p:cNvCxnSpPr>
              <a:cxnSpLocks/>
            </p:cNvCxnSpPr>
            <p:nvPr/>
          </p:nvCxnSpPr>
          <p:spPr>
            <a:xfrm flipH="1">
              <a:off x="4590985" y="5613447"/>
              <a:ext cx="564455" cy="0"/>
            </a:xfrm>
            <a:prstGeom prst="straightConnector1">
              <a:avLst/>
            </a:prstGeom>
            <a:grpFill/>
            <a:ln w="28575" cap="flat" cmpd="sng" algn="ctr">
              <a:solidFill>
                <a:srgbClr val="C00000"/>
              </a:solidFill>
              <a:prstDash val="solid"/>
              <a:headEnd type="none" w="med" len="med"/>
              <a:tailEnd type="triangle" w="med" len="med"/>
            </a:ln>
            <a:effectLst/>
          </p:spPr>
        </p:cxnSp>
        <p:cxnSp>
          <p:nvCxnSpPr>
            <p:cNvPr id="59" name="直接箭头连接符 58">
              <a:extLst>
                <a:ext uri="{FF2B5EF4-FFF2-40B4-BE49-F238E27FC236}">
                  <a16:creationId xmlns:a16="http://schemas.microsoft.com/office/drawing/2014/main" id="{441AD864-2E08-4C2F-8EB3-60E22A846FA7}"/>
                </a:ext>
              </a:extLst>
            </p:cNvPr>
            <p:cNvCxnSpPr>
              <a:cxnSpLocks/>
              <a:endCxn id="99" idx="3"/>
            </p:cNvCxnSpPr>
            <p:nvPr/>
          </p:nvCxnSpPr>
          <p:spPr>
            <a:xfrm flipH="1" flipV="1">
              <a:off x="2595929" y="5602542"/>
              <a:ext cx="588488" cy="10906"/>
            </a:xfrm>
            <a:prstGeom prst="straightConnector1">
              <a:avLst/>
            </a:prstGeom>
            <a:grpFill/>
            <a:ln w="28575" cap="flat" cmpd="sng" algn="ctr">
              <a:solidFill>
                <a:srgbClr val="C00000"/>
              </a:solidFill>
              <a:prstDash val="solid"/>
              <a:headEnd type="none" w="med" len="med"/>
              <a:tailEnd type="triangle" w="med" len="med"/>
            </a:ln>
            <a:effectLst/>
          </p:spPr>
        </p:cxnSp>
        <p:grpSp>
          <p:nvGrpSpPr>
            <p:cNvPr id="60" name="组合 59">
              <a:extLst>
                <a:ext uri="{FF2B5EF4-FFF2-40B4-BE49-F238E27FC236}">
                  <a16:creationId xmlns:a16="http://schemas.microsoft.com/office/drawing/2014/main" id="{4C00949A-C5DF-4A28-A2F2-E61E56AC5A81}"/>
                </a:ext>
              </a:extLst>
            </p:cNvPr>
            <p:cNvGrpSpPr/>
            <p:nvPr/>
          </p:nvGrpSpPr>
          <p:grpSpPr>
            <a:xfrm>
              <a:off x="7200504" y="5332491"/>
              <a:ext cx="2155118" cy="540124"/>
              <a:chOff x="5107637" y="2962838"/>
              <a:chExt cx="2021480" cy="411757"/>
            </a:xfrm>
            <a:grpFill/>
          </p:grpSpPr>
          <p:grpSp>
            <p:nvGrpSpPr>
              <p:cNvPr id="85" name="组合 84">
                <a:extLst>
                  <a:ext uri="{FF2B5EF4-FFF2-40B4-BE49-F238E27FC236}">
                    <a16:creationId xmlns:a16="http://schemas.microsoft.com/office/drawing/2014/main" id="{DF0E9E25-15B0-47F8-B102-39D0F3976C43}"/>
                  </a:ext>
                </a:extLst>
              </p:cNvPr>
              <p:cNvGrpSpPr/>
              <p:nvPr/>
            </p:nvGrpSpPr>
            <p:grpSpPr>
              <a:xfrm>
                <a:off x="5107637" y="2962838"/>
                <a:ext cx="2021480" cy="411757"/>
                <a:chOff x="6943277" y="1683850"/>
                <a:chExt cx="1431857" cy="335983"/>
              </a:xfrm>
              <a:grpFill/>
            </p:grpSpPr>
            <p:sp>
              <p:nvSpPr>
                <p:cNvPr id="87" name="Shape 1735">
                  <a:extLst>
                    <a:ext uri="{FF2B5EF4-FFF2-40B4-BE49-F238E27FC236}">
                      <a16:creationId xmlns:a16="http://schemas.microsoft.com/office/drawing/2014/main" id="{7DC50128-9372-41C6-A7E9-5142C00F2D30}"/>
                    </a:ext>
                  </a:extLst>
                </p:cNvPr>
                <p:cNvSpPr/>
                <p:nvPr/>
              </p:nvSpPr>
              <p:spPr>
                <a:xfrm>
                  <a:off x="6943277" y="1683850"/>
                  <a:ext cx="1431857" cy="335983"/>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88" name="Text Placeholder 3">
                  <a:extLst>
                    <a:ext uri="{FF2B5EF4-FFF2-40B4-BE49-F238E27FC236}">
                      <a16:creationId xmlns:a16="http://schemas.microsoft.com/office/drawing/2014/main" id="{A8423E0D-361E-4BC3-9DD2-106473A13F7D}"/>
                    </a:ext>
                  </a:extLst>
                </p:cNvPr>
                <p:cNvSpPr txBox="1">
                  <a:spLocks/>
                </p:cNvSpPr>
                <p:nvPr/>
              </p:nvSpPr>
              <p:spPr>
                <a:xfrm>
                  <a:off x="7204613" y="1784057"/>
                  <a:ext cx="1107034" cy="141770"/>
                </a:xfrm>
                <a:prstGeom prst="rect">
                  <a:avLst/>
                </a:prstGeom>
                <a:no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课程考核性诊断</a:t>
                  </a:r>
                </a:p>
              </p:txBody>
            </p:sp>
          </p:grpSp>
          <p:sp>
            <p:nvSpPr>
              <p:cNvPr id="86" name="Shape 1751">
                <a:extLst>
                  <a:ext uri="{FF2B5EF4-FFF2-40B4-BE49-F238E27FC236}">
                    <a16:creationId xmlns:a16="http://schemas.microsoft.com/office/drawing/2014/main" id="{34C9BD4A-D814-464D-875C-02BE8B12C0ED}"/>
                  </a:ext>
                </a:extLst>
              </p:cNvPr>
              <p:cNvSpPr/>
              <p:nvPr/>
            </p:nvSpPr>
            <p:spPr>
              <a:xfrm>
                <a:off x="5245043" y="3085978"/>
                <a:ext cx="221787" cy="19455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accent2"/>
              </a:solidFill>
              <a:ln w="12700">
                <a:miter lim="400000"/>
              </a:ln>
            </p:spPr>
            <p:txBody>
              <a:bodyPr lIns="0" tIns="0" rIns="0" bIns="0" anchor="ctr"/>
              <a:lstStyle/>
              <a:p>
                <a:pPr algn="ctr" defTabSz="913916">
                  <a:lnSpc>
                    <a:spcPct val="120000"/>
                  </a:lnSpc>
                  <a:defRPr/>
                </a:pPr>
                <a:endParaRPr sz="1399" kern="0">
                  <a:solidFill>
                    <a:srgbClr val="53585F"/>
                  </a:solidFill>
                  <a:ea typeface="微软雅黑" panose="020B0503020204020204" pitchFamily="34" charset="-122"/>
                  <a:sym typeface="Arial" panose="020B0604020202020204" pitchFamily="34" charset="0"/>
                </a:endParaRPr>
              </a:p>
            </p:txBody>
          </p:sp>
        </p:grpSp>
        <p:cxnSp>
          <p:nvCxnSpPr>
            <p:cNvPr id="61" name="直接箭头连接符 60">
              <a:extLst>
                <a:ext uri="{FF2B5EF4-FFF2-40B4-BE49-F238E27FC236}">
                  <a16:creationId xmlns:a16="http://schemas.microsoft.com/office/drawing/2014/main" id="{BB6ADCA5-8B41-4A2C-B10B-39D0D7AD1D13}"/>
                </a:ext>
              </a:extLst>
            </p:cNvPr>
            <p:cNvCxnSpPr>
              <a:cxnSpLocks/>
              <a:endCxn id="116" idx="1"/>
            </p:cNvCxnSpPr>
            <p:nvPr/>
          </p:nvCxnSpPr>
          <p:spPr>
            <a:xfrm flipV="1">
              <a:off x="6817630" y="3973368"/>
              <a:ext cx="1384902" cy="21745"/>
            </a:xfrm>
            <a:prstGeom prst="straightConnector1">
              <a:avLst/>
            </a:prstGeom>
            <a:grpFill/>
            <a:ln w="28575" cap="flat" cmpd="sng" algn="ctr">
              <a:solidFill>
                <a:srgbClr val="C00000"/>
              </a:solidFill>
              <a:prstDash val="solid"/>
              <a:headEnd type="none" w="med" len="med"/>
              <a:tailEnd type="triangle" w="med" len="med"/>
            </a:ln>
            <a:effectLst/>
          </p:spPr>
        </p:cxnSp>
        <p:cxnSp>
          <p:nvCxnSpPr>
            <p:cNvPr id="62" name="直接箭头连接符 61">
              <a:extLst>
                <a:ext uri="{FF2B5EF4-FFF2-40B4-BE49-F238E27FC236}">
                  <a16:creationId xmlns:a16="http://schemas.microsoft.com/office/drawing/2014/main" id="{52FEBAC0-F05C-4827-AED3-4A1F10893C4A}"/>
                </a:ext>
              </a:extLst>
            </p:cNvPr>
            <p:cNvCxnSpPr>
              <a:cxnSpLocks/>
            </p:cNvCxnSpPr>
            <p:nvPr/>
          </p:nvCxnSpPr>
          <p:spPr>
            <a:xfrm flipH="1">
              <a:off x="6724493" y="5613447"/>
              <a:ext cx="466493" cy="0"/>
            </a:xfrm>
            <a:prstGeom prst="straightConnector1">
              <a:avLst/>
            </a:prstGeom>
            <a:grpFill/>
            <a:ln w="28575" cap="flat" cmpd="sng" algn="ctr">
              <a:solidFill>
                <a:srgbClr val="C00000"/>
              </a:solidFill>
              <a:prstDash val="solid"/>
              <a:headEnd type="none" w="med" len="med"/>
              <a:tailEnd type="triangle" w="med" len="med"/>
            </a:ln>
            <a:effectLst/>
          </p:spPr>
        </p:cxnSp>
        <p:cxnSp>
          <p:nvCxnSpPr>
            <p:cNvPr id="67" name="直接箭头连接符 66">
              <a:extLst>
                <a:ext uri="{FF2B5EF4-FFF2-40B4-BE49-F238E27FC236}">
                  <a16:creationId xmlns:a16="http://schemas.microsoft.com/office/drawing/2014/main" id="{6417F246-056A-46DC-9A4B-1EE9299DA6BD}"/>
                </a:ext>
              </a:extLst>
            </p:cNvPr>
            <p:cNvCxnSpPr>
              <a:cxnSpLocks/>
            </p:cNvCxnSpPr>
            <p:nvPr/>
          </p:nvCxnSpPr>
          <p:spPr>
            <a:xfrm flipH="1">
              <a:off x="9392659" y="5613447"/>
              <a:ext cx="466493" cy="0"/>
            </a:xfrm>
            <a:prstGeom prst="straightConnector1">
              <a:avLst/>
            </a:prstGeom>
            <a:grpFill/>
            <a:ln w="28575" cap="flat" cmpd="sng" algn="ctr">
              <a:solidFill>
                <a:srgbClr val="C00000"/>
              </a:solidFill>
              <a:prstDash val="solid"/>
              <a:headEnd type="none" w="med" len="med"/>
              <a:tailEnd type="triangle" w="med" len="med"/>
            </a:ln>
            <a:effectLst/>
          </p:spPr>
        </p:cxnSp>
        <p:grpSp>
          <p:nvGrpSpPr>
            <p:cNvPr id="68" name="组合 67">
              <a:extLst>
                <a:ext uri="{FF2B5EF4-FFF2-40B4-BE49-F238E27FC236}">
                  <a16:creationId xmlns:a16="http://schemas.microsoft.com/office/drawing/2014/main" id="{3CCFCEB7-27C4-4F85-99F4-11ED7FA3E375}"/>
                </a:ext>
              </a:extLst>
            </p:cNvPr>
            <p:cNvGrpSpPr/>
            <p:nvPr/>
          </p:nvGrpSpPr>
          <p:grpSpPr>
            <a:xfrm>
              <a:off x="5006257" y="2565024"/>
              <a:ext cx="1667881" cy="503475"/>
              <a:chOff x="5482830" y="846289"/>
              <a:chExt cx="1512168" cy="340295"/>
            </a:xfrm>
            <a:grpFill/>
          </p:grpSpPr>
          <p:grpSp>
            <p:nvGrpSpPr>
              <p:cNvPr id="81" name="组合 80">
                <a:extLst>
                  <a:ext uri="{FF2B5EF4-FFF2-40B4-BE49-F238E27FC236}">
                    <a16:creationId xmlns:a16="http://schemas.microsoft.com/office/drawing/2014/main" id="{C55E6C99-934B-4252-9533-EB0888C55A2D}"/>
                  </a:ext>
                </a:extLst>
              </p:cNvPr>
              <p:cNvGrpSpPr/>
              <p:nvPr/>
            </p:nvGrpSpPr>
            <p:grpSpPr>
              <a:xfrm>
                <a:off x="5482830" y="846289"/>
                <a:ext cx="1512168" cy="340295"/>
                <a:chOff x="6943275" y="1713006"/>
                <a:chExt cx="1071101" cy="277672"/>
              </a:xfrm>
              <a:grpFill/>
            </p:grpSpPr>
            <p:sp>
              <p:nvSpPr>
                <p:cNvPr id="83" name="Shape 1735">
                  <a:extLst>
                    <a:ext uri="{FF2B5EF4-FFF2-40B4-BE49-F238E27FC236}">
                      <a16:creationId xmlns:a16="http://schemas.microsoft.com/office/drawing/2014/main" id="{94E18EC7-85BF-4304-B989-C4A83F4A6B77}"/>
                    </a:ext>
                  </a:extLst>
                </p:cNvPr>
                <p:cNvSpPr/>
                <p:nvPr/>
              </p:nvSpPr>
              <p:spPr>
                <a:xfrm>
                  <a:off x="6943275" y="1713006"/>
                  <a:ext cx="1071101" cy="277672"/>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200" kern="0" dirty="0">
                    <a:solidFill>
                      <a:prstClr val="white"/>
                    </a:solidFill>
                    <a:latin typeface="Calibri"/>
                    <a:sym typeface="Arial" panose="020B0604020202020204" pitchFamily="34" charset="0"/>
                  </a:endParaRPr>
                </a:p>
              </p:txBody>
            </p:sp>
            <p:sp>
              <p:nvSpPr>
                <p:cNvPr id="84" name="Text Placeholder 3">
                  <a:extLst>
                    <a:ext uri="{FF2B5EF4-FFF2-40B4-BE49-F238E27FC236}">
                      <a16:creationId xmlns:a16="http://schemas.microsoft.com/office/drawing/2014/main" id="{2057B1B3-ECB4-4EE7-B7BB-6ADAFB510778}"/>
                    </a:ext>
                  </a:extLst>
                </p:cNvPr>
                <p:cNvSpPr txBox="1">
                  <a:spLocks/>
                </p:cNvSpPr>
                <p:nvPr/>
              </p:nvSpPr>
              <p:spPr>
                <a:xfrm>
                  <a:off x="7130590" y="1788836"/>
                  <a:ext cx="810909" cy="125694"/>
                </a:xfrm>
                <a:prstGeom prst="rect">
                  <a:avLst/>
                </a:prstGeom>
                <a:grp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调整改进</a:t>
                  </a:r>
                </a:p>
              </p:txBody>
            </p:sp>
          </p:grpSp>
          <p:sp>
            <p:nvSpPr>
              <p:cNvPr id="82" name="Shape 1755">
                <a:extLst>
                  <a:ext uri="{FF2B5EF4-FFF2-40B4-BE49-F238E27FC236}">
                    <a16:creationId xmlns:a16="http://schemas.microsoft.com/office/drawing/2014/main" id="{D53CBB8F-161C-4ADE-BF39-928BEDE258AB}"/>
                  </a:ext>
                </a:extLst>
              </p:cNvPr>
              <p:cNvSpPr/>
              <p:nvPr/>
            </p:nvSpPr>
            <p:spPr>
              <a:xfrm>
                <a:off x="5600432" y="928711"/>
                <a:ext cx="194856" cy="175448"/>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9030" y="0"/>
                      <a:pt x="7856" y="707"/>
                      <a:pt x="7120" y="1087"/>
                    </a:cubicBezTo>
                    <a:lnTo>
                      <a:pt x="7120" y="3594"/>
                    </a:lnTo>
                    <a:lnTo>
                      <a:pt x="4741" y="3594"/>
                    </a:lnTo>
                    <a:lnTo>
                      <a:pt x="4741" y="21600"/>
                    </a:lnTo>
                    <a:lnTo>
                      <a:pt x="16843" y="21600"/>
                    </a:lnTo>
                    <a:lnTo>
                      <a:pt x="16843" y="3594"/>
                    </a:lnTo>
                    <a:lnTo>
                      <a:pt x="14465" y="3594"/>
                    </a:lnTo>
                    <a:cubicBezTo>
                      <a:pt x="14465" y="3594"/>
                      <a:pt x="14465" y="1087"/>
                      <a:pt x="14465" y="1087"/>
                    </a:cubicBezTo>
                    <a:cubicBezTo>
                      <a:pt x="13730" y="707"/>
                      <a:pt x="12555" y="0"/>
                      <a:pt x="10792" y="0"/>
                    </a:cubicBezTo>
                    <a:close/>
                    <a:moveTo>
                      <a:pt x="2152" y="3611"/>
                    </a:moveTo>
                    <a:cubicBezTo>
                      <a:pt x="965" y="3611"/>
                      <a:pt x="0" y="4682"/>
                      <a:pt x="0" y="6002"/>
                    </a:cubicBezTo>
                    <a:lnTo>
                      <a:pt x="0" y="19209"/>
                    </a:lnTo>
                    <a:cubicBezTo>
                      <a:pt x="0" y="20528"/>
                      <a:pt x="965" y="21600"/>
                      <a:pt x="2152" y="21600"/>
                    </a:cubicBezTo>
                    <a:lnTo>
                      <a:pt x="3236" y="21600"/>
                    </a:lnTo>
                    <a:lnTo>
                      <a:pt x="3236" y="3611"/>
                    </a:lnTo>
                    <a:lnTo>
                      <a:pt x="2152" y="3611"/>
                    </a:lnTo>
                    <a:close/>
                    <a:moveTo>
                      <a:pt x="18364" y="3611"/>
                    </a:moveTo>
                    <a:lnTo>
                      <a:pt x="18364" y="21600"/>
                    </a:lnTo>
                    <a:lnTo>
                      <a:pt x="19448" y="21600"/>
                    </a:lnTo>
                    <a:cubicBezTo>
                      <a:pt x="20635" y="21600"/>
                      <a:pt x="21600" y="20528"/>
                      <a:pt x="21600" y="19209"/>
                    </a:cubicBezTo>
                    <a:lnTo>
                      <a:pt x="21600" y="6002"/>
                    </a:lnTo>
                    <a:cubicBezTo>
                      <a:pt x="21600" y="4682"/>
                      <a:pt x="20635" y="3611"/>
                      <a:pt x="19448" y="3611"/>
                    </a:cubicBezTo>
                    <a:lnTo>
                      <a:pt x="18364" y="3611"/>
                    </a:lnTo>
                    <a:close/>
                  </a:path>
                </a:pathLst>
              </a:custGeom>
              <a:solidFill>
                <a:schemeClr val="accent2"/>
              </a:solidFill>
              <a:ln w="12700">
                <a:miter lim="400000"/>
              </a:ln>
            </p:spPr>
            <p:txBody>
              <a:bodyPr lIns="0" tIns="0" rIns="0" bIns="0" anchor="ctr"/>
              <a:lstStyle/>
              <a:p>
                <a:pPr algn="ctr" defTabSz="913916">
                  <a:lnSpc>
                    <a:spcPct val="120000"/>
                  </a:lnSpc>
                  <a:defRPr/>
                </a:pPr>
                <a:endParaRPr sz="1200" kern="0">
                  <a:solidFill>
                    <a:srgbClr val="53585F"/>
                  </a:solidFill>
                  <a:ea typeface="微软雅黑" panose="020B0503020204020204" pitchFamily="34" charset="-122"/>
                  <a:sym typeface="Arial" panose="020B0604020202020204" pitchFamily="34" charset="0"/>
                </a:endParaRPr>
              </a:p>
            </p:txBody>
          </p:sp>
        </p:grpSp>
        <p:grpSp>
          <p:nvGrpSpPr>
            <p:cNvPr id="69" name="组合 68">
              <a:extLst>
                <a:ext uri="{FF2B5EF4-FFF2-40B4-BE49-F238E27FC236}">
                  <a16:creationId xmlns:a16="http://schemas.microsoft.com/office/drawing/2014/main" id="{E68A5D7E-57C0-4366-B3FF-3D84D1D2F23D}"/>
                </a:ext>
              </a:extLst>
            </p:cNvPr>
            <p:cNvGrpSpPr/>
            <p:nvPr/>
          </p:nvGrpSpPr>
          <p:grpSpPr>
            <a:xfrm>
              <a:off x="7186525" y="2568494"/>
              <a:ext cx="1667881" cy="515467"/>
              <a:chOff x="5482830" y="848633"/>
              <a:chExt cx="1512168" cy="348400"/>
            </a:xfrm>
            <a:grpFill/>
          </p:grpSpPr>
          <p:grpSp>
            <p:nvGrpSpPr>
              <p:cNvPr id="77" name="组合 76">
                <a:extLst>
                  <a:ext uri="{FF2B5EF4-FFF2-40B4-BE49-F238E27FC236}">
                    <a16:creationId xmlns:a16="http://schemas.microsoft.com/office/drawing/2014/main" id="{EE10A57B-C3A0-4367-86F4-9D246E642BEC}"/>
                  </a:ext>
                </a:extLst>
              </p:cNvPr>
              <p:cNvGrpSpPr/>
              <p:nvPr/>
            </p:nvGrpSpPr>
            <p:grpSpPr>
              <a:xfrm>
                <a:off x="5482830" y="848633"/>
                <a:ext cx="1512168" cy="348400"/>
                <a:chOff x="6943275" y="1714922"/>
                <a:chExt cx="1071101" cy="284286"/>
              </a:xfrm>
              <a:grpFill/>
            </p:grpSpPr>
            <p:sp>
              <p:nvSpPr>
                <p:cNvPr id="79" name="Shape 1735">
                  <a:extLst>
                    <a:ext uri="{FF2B5EF4-FFF2-40B4-BE49-F238E27FC236}">
                      <a16:creationId xmlns:a16="http://schemas.microsoft.com/office/drawing/2014/main" id="{BEE0D114-0287-4E2B-B23D-CF8E0936C0D1}"/>
                    </a:ext>
                  </a:extLst>
                </p:cNvPr>
                <p:cNvSpPr/>
                <p:nvPr/>
              </p:nvSpPr>
              <p:spPr>
                <a:xfrm>
                  <a:off x="6943275" y="1714922"/>
                  <a:ext cx="1071101" cy="284286"/>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200" kern="0" dirty="0">
                    <a:solidFill>
                      <a:prstClr val="white"/>
                    </a:solidFill>
                    <a:latin typeface="Calibri"/>
                    <a:sym typeface="Arial" panose="020B0604020202020204" pitchFamily="34" charset="0"/>
                  </a:endParaRPr>
                </a:p>
              </p:txBody>
            </p:sp>
            <p:sp>
              <p:nvSpPr>
                <p:cNvPr id="80" name="Text Placeholder 3">
                  <a:extLst>
                    <a:ext uri="{FF2B5EF4-FFF2-40B4-BE49-F238E27FC236}">
                      <a16:creationId xmlns:a16="http://schemas.microsoft.com/office/drawing/2014/main" id="{1B818EA3-0AF7-422F-A941-0C92F1D9A953}"/>
                    </a:ext>
                  </a:extLst>
                </p:cNvPr>
                <p:cNvSpPr txBox="1">
                  <a:spLocks/>
                </p:cNvSpPr>
                <p:nvPr/>
              </p:nvSpPr>
              <p:spPr>
                <a:xfrm>
                  <a:off x="7147378" y="1788835"/>
                  <a:ext cx="810909" cy="125694"/>
                </a:xfrm>
                <a:prstGeom prst="rect">
                  <a:avLst/>
                </a:prstGeom>
                <a:grp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发布预警</a:t>
                  </a:r>
                </a:p>
              </p:txBody>
            </p:sp>
          </p:grpSp>
          <p:sp>
            <p:nvSpPr>
              <p:cNvPr id="78" name="Shape 1755">
                <a:extLst>
                  <a:ext uri="{FF2B5EF4-FFF2-40B4-BE49-F238E27FC236}">
                    <a16:creationId xmlns:a16="http://schemas.microsoft.com/office/drawing/2014/main" id="{97B51EA3-F2B3-4EE1-8E77-5EEAF245E597}"/>
                  </a:ext>
                </a:extLst>
              </p:cNvPr>
              <p:cNvSpPr/>
              <p:nvPr/>
            </p:nvSpPr>
            <p:spPr>
              <a:xfrm>
                <a:off x="5647836" y="928711"/>
                <a:ext cx="194856" cy="175448"/>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9030" y="0"/>
                      <a:pt x="7856" y="707"/>
                      <a:pt x="7120" y="1087"/>
                    </a:cubicBezTo>
                    <a:lnTo>
                      <a:pt x="7120" y="3594"/>
                    </a:lnTo>
                    <a:lnTo>
                      <a:pt x="4741" y="3594"/>
                    </a:lnTo>
                    <a:lnTo>
                      <a:pt x="4741" y="21600"/>
                    </a:lnTo>
                    <a:lnTo>
                      <a:pt x="16843" y="21600"/>
                    </a:lnTo>
                    <a:lnTo>
                      <a:pt x="16843" y="3594"/>
                    </a:lnTo>
                    <a:lnTo>
                      <a:pt x="14465" y="3594"/>
                    </a:lnTo>
                    <a:cubicBezTo>
                      <a:pt x="14465" y="3594"/>
                      <a:pt x="14465" y="1087"/>
                      <a:pt x="14465" y="1087"/>
                    </a:cubicBezTo>
                    <a:cubicBezTo>
                      <a:pt x="13730" y="707"/>
                      <a:pt x="12555" y="0"/>
                      <a:pt x="10792" y="0"/>
                    </a:cubicBezTo>
                    <a:close/>
                    <a:moveTo>
                      <a:pt x="2152" y="3611"/>
                    </a:moveTo>
                    <a:cubicBezTo>
                      <a:pt x="965" y="3611"/>
                      <a:pt x="0" y="4682"/>
                      <a:pt x="0" y="6002"/>
                    </a:cubicBezTo>
                    <a:lnTo>
                      <a:pt x="0" y="19209"/>
                    </a:lnTo>
                    <a:cubicBezTo>
                      <a:pt x="0" y="20528"/>
                      <a:pt x="965" y="21600"/>
                      <a:pt x="2152" y="21600"/>
                    </a:cubicBezTo>
                    <a:lnTo>
                      <a:pt x="3236" y="21600"/>
                    </a:lnTo>
                    <a:lnTo>
                      <a:pt x="3236" y="3611"/>
                    </a:lnTo>
                    <a:lnTo>
                      <a:pt x="2152" y="3611"/>
                    </a:lnTo>
                    <a:close/>
                    <a:moveTo>
                      <a:pt x="18364" y="3611"/>
                    </a:moveTo>
                    <a:lnTo>
                      <a:pt x="18364" y="21600"/>
                    </a:lnTo>
                    <a:lnTo>
                      <a:pt x="19448" y="21600"/>
                    </a:lnTo>
                    <a:cubicBezTo>
                      <a:pt x="20635" y="21600"/>
                      <a:pt x="21600" y="20528"/>
                      <a:pt x="21600" y="19209"/>
                    </a:cubicBezTo>
                    <a:lnTo>
                      <a:pt x="21600" y="6002"/>
                    </a:lnTo>
                    <a:cubicBezTo>
                      <a:pt x="21600" y="4682"/>
                      <a:pt x="20635" y="3611"/>
                      <a:pt x="19448" y="3611"/>
                    </a:cubicBezTo>
                    <a:lnTo>
                      <a:pt x="18364" y="3611"/>
                    </a:lnTo>
                    <a:close/>
                  </a:path>
                </a:pathLst>
              </a:custGeom>
              <a:solidFill>
                <a:schemeClr val="accent2"/>
              </a:solidFill>
              <a:ln w="12700">
                <a:miter lim="400000"/>
              </a:ln>
            </p:spPr>
            <p:txBody>
              <a:bodyPr lIns="0" tIns="0" rIns="0" bIns="0" anchor="ctr"/>
              <a:lstStyle/>
              <a:p>
                <a:pPr algn="ctr" defTabSz="913916">
                  <a:lnSpc>
                    <a:spcPct val="120000"/>
                  </a:lnSpc>
                  <a:defRPr/>
                </a:pPr>
                <a:endParaRPr sz="1200" kern="0">
                  <a:solidFill>
                    <a:srgbClr val="53585F"/>
                  </a:solidFill>
                  <a:ea typeface="微软雅黑" panose="020B0503020204020204" pitchFamily="34" charset="-122"/>
                  <a:sym typeface="Arial" panose="020B0604020202020204" pitchFamily="34" charset="0"/>
                </a:endParaRPr>
              </a:p>
            </p:txBody>
          </p:sp>
        </p:grpSp>
        <p:grpSp>
          <p:nvGrpSpPr>
            <p:cNvPr id="70" name="组合 69">
              <a:extLst>
                <a:ext uri="{FF2B5EF4-FFF2-40B4-BE49-F238E27FC236}">
                  <a16:creationId xmlns:a16="http://schemas.microsoft.com/office/drawing/2014/main" id="{F835403F-728B-4D71-93DD-3C6535FE947E}"/>
                </a:ext>
              </a:extLst>
            </p:cNvPr>
            <p:cNvGrpSpPr/>
            <p:nvPr/>
          </p:nvGrpSpPr>
          <p:grpSpPr>
            <a:xfrm>
              <a:off x="9341250" y="2553650"/>
              <a:ext cx="2589779" cy="540122"/>
              <a:chOff x="6943274" y="1683850"/>
              <a:chExt cx="1720646" cy="335983"/>
            </a:xfrm>
            <a:grpFill/>
          </p:grpSpPr>
          <p:sp>
            <p:nvSpPr>
              <p:cNvPr id="74" name="Shape 1735">
                <a:extLst>
                  <a:ext uri="{FF2B5EF4-FFF2-40B4-BE49-F238E27FC236}">
                    <a16:creationId xmlns:a16="http://schemas.microsoft.com/office/drawing/2014/main" id="{AEF83DD9-8936-4C38-8ADC-216F502C3C5B}"/>
                  </a:ext>
                </a:extLst>
              </p:cNvPr>
              <p:cNvSpPr/>
              <p:nvPr/>
            </p:nvSpPr>
            <p:spPr>
              <a:xfrm>
                <a:off x="6943274" y="1683850"/>
                <a:ext cx="1720646" cy="335983"/>
              </a:xfrm>
              <a:prstGeom prst="roundRect">
                <a:avLst>
                  <a:gd name="adj" fmla="val 50000"/>
                </a:avLst>
              </a:prstGeom>
              <a:grp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2402" tIns="12402" rIns="12402" bIns="12402" anchor="ctr"/>
              <a:lstStyle/>
              <a:p>
                <a:pPr algn="ctr" defTabSz="913916">
                  <a:lnSpc>
                    <a:spcPct val="120000"/>
                  </a:lnSpc>
                  <a:defRPr/>
                </a:pPr>
                <a:endParaRPr sz="1399" kern="0" dirty="0">
                  <a:solidFill>
                    <a:prstClr val="white"/>
                  </a:solidFill>
                  <a:latin typeface="Calibri"/>
                  <a:sym typeface="Arial" panose="020B0604020202020204" pitchFamily="34" charset="0"/>
                </a:endParaRPr>
              </a:p>
            </p:txBody>
          </p:sp>
          <p:sp>
            <p:nvSpPr>
              <p:cNvPr id="75" name="Shape 1753">
                <a:extLst>
                  <a:ext uri="{FF2B5EF4-FFF2-40B4-BE49-F238E27FC236}">
                    <a16:creationId xmlns:a16="http://schemas.microsoft.com/office/drawing/2014/main" id="{12FAC25B-D13A-4621-9777-3E62DB90597A}"/>
                  </a:ext>
                </a:extLst>
              </p:cNvPr>
              <p:cNvSpPr/>
              <p:nvPr/>
            </p:nvSpPr>
            <p:spPr>
              <a:xfrm>
                <a:off x="7041456" y="1779572"/>
                <a:ext cx="153031" cy="149760"/>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2"/>
              </a:solidFill>
              <a:ln w="12700">
                <a:miter lim="400000"/>
              </a:ln>
            </p:spPr>
            <p:txBody>
              <a:bodyPr lIns="0" tIns="0" rIns="0" bIns="0" anchor="ctr"/>
              <a:lstStyle/>
              <a:p>
                <a:pPr algn="ctr" defTabSz="913916">
                  <a:lnSpc>
                    <a:spcPct val="120000"/>
                  </a:lnSpc>
                  <a:defRPr/>
                </a:pPr>
                <a:endParaRPr sz="1399" kern="0">
                  <a:solidFill>
                    <a:srgbClr val="53585F"/>
                  </a:solidFill>
                  <a:ea typeface="微软雅黑" panose="020B0503020204020204" pitchFamily="34" charset="-122"/>
                  <a:sym typeface="Arial" panose="020B0604020202020204" pitchFamily="34" charset="0"/>
                </a:endParaRPr>
              </a:p>
            </p:txBody>
          </p:sp>
          <p:sp>
            <p:nvSpPr>
              <p:cNvPr id="76" name="Text Placeholder 3">
                <a:extLst>
                  <a:ext uri="{FF2B5EF4-FFF2-40B4-BE49-F238E27FC236}">
                    <a16:creationId xmlns:a16="http://schemas.microsoft.com/office/drawing/2014/main" id="{9EB4B243-EA2A-4D83-BE93-22FDA70CACF6}"/>
                  </a:ext>
                </a:extLst>
              </p:cNvPr>
              <p:cNvSpPr txBox="1">
                <a:spLocks/>
              </p:cNvSpPr>
              <p:nvPr/>
            </p:nvSpPr>
            <p:spPr>
              <a:xfrm>
                <a:off x="7191908" y="1780585"/>
                <a:ext cx="1325433" cy="141771"/>
              </a:xfrm>
              <a:prstGeom prst="rect">
                <a:avLst/>
              </a:prstGeom>
              <a:grpFill/>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defRPr/>
                </a:pPr>
                <a:r>
                  <a:rPr lang="zh-CN" altLang="en-US" sz="1500" b="1" dirty="0">
                    <a:ln w="0"/>
                    <a:solidFill>
                      <a:prstClr val="white"/>
                    </a:solidFill>
                    <a:latin typeface="微软雅黑" panose="020B0503020204020204" pitchFamily="34" charset="-122"/>
                    <a:ea typeface="微软雅黑" panose="020B0503020204020204" pitchFamily="34" charset="-122"/>
                    <a:sym typeface="Arial" panose="020B0604020202020204" pitchFamily="34" charset="0"/>
                  </a:rPr>
                  <a:t>课程运行实时监测</a:t>
                </a:r>
              </a:p>
            </p:txBody>
          </p:sp>
        </p:grpSp>
        <p:cxnSp>
          <p:nvCxnSpPr>
            <p:cNvPr id="71" name="直接箭头连接符 70">
              <a:extLst>
                <a:ext uri="{FF2B5EF4-FFF2-40B4-BE49-F238E27FC236}">
                  <a16:creationId xmlns:a16="http://schemas.microsoft.com/office/drawing/2014/main" id="{40167E72-33E6-4E51-8E2E-F3E1653927FF}"/>
                </a:ext>
              </a:extLst>
            </p:cNvPr>
            <p:cNvCxnSpPr>
              <a:cxnSpLocks/>
            </p:cNvCxnSpPr>
            <p:nvPr/>
          </p:nvCxnSpPr>
          <p:spPr>
            <a:xfrm flipV="1">
              <a:off x="10669978" y="3114708"/>
              <a:ext cx="0" cy="603490"/>
            </a:xfrm>
            <a:prstGeom prst="straightConnector1">
              <a:avLst/>
            </a:prstGeom>
            <a:grpFill/>
            <a:ln w="28575" cap="flat" cmpd="sng" algn="ctr">
              <a:solidFill>
                <a:srgbClr val="C00000"/>
              </a:solidFill>
              <a:prstDash val="solid"/>
              <a:headEnd type="none" w="med" len="med"/>
              <a:tailEnd type="triangle" w="med" len="med"/>
            </a:ln>
            <a:effectLst/>
          </p:spPr>
        </p:cxnSp>
        <p:cxnSp>
          <p:nvCxnSpPr>
            <p:cNvPr id="72" name="直接箭头连接符 71">
              <a:extLst>
                <a:ext uri="{FF2B5EF4-FFF2-40B4-BE49-F238E27FC236}">
                  <a16:creationId xmlns:a16="http://schemas.microsoft.com/office/drawing/2014/main" id="{2E39F508-3A04-43D7-A4D2-E46D26CF2804}"/>
                </a:ext>
              </a:extLst>
            </p:cNvPr>
            <p:cNvCxnSpPr>
              <a:cxnSpLocks/>
            </p:cNvCxnSpPr>
            <p:nvPr/>
          </p:nvCxnSpPr>
          <p:spPr>
            <a:xfrm flipH="1">
              <a:off x="6693891" y="2816759"/>
              <a:ext cx="466493" cy="0"/>
            </a:xfrm>
            <a:prstGeom prst="straightConnector1">
              <a:avLst/>
            </a:prstGeom>
            <a:grpFill/>
            <a:ln w="28575" cap="flat" cmpd="sng" algn="ctr">
              <a:solidFill>
                <a:srgbClr val="C00000"/>
              </a:solidFill>
              <a:prstDash val="solid"/>
              <a:headEnd type="none" w="med" len="med"/>
              <a:tailEnd type="triangle" w="med" len="med"/>
            </a:ln>
            <a:effectLst/>
          </p:spPr>
        </p:cxnSp>
        <p:cxnSp>
          <p:nvCxnSpPr>
            <p:cNvPr id="73" name="直接箭头连接符 72">
              <a:extLst>
                <a:ext uri="{FF2B5EF4-FFF2-40B4-BE49-F238E27FC236}">
                  <a16:creationId xmlns:a16="http://schemas.microsoft.com/office/drawing/2014/main" id="{933180DF-15E4-473D-B394-1B72E197EBF2}"/>
                </a:ext>
              </a:extLst>
            </p:cNvPr>
            <p:cNvCxnSpPr>
              <a:cxnSpLocks/>
            </p:cNvCxnSpPr>
            <p:nvPr/>
          </p:nvCxnSpPr>
          <p:spPr>
            <a:xfrm>
              <a:off x="5883320" y="3145003"/>
              <a:ext cx="0" cy="573195"/>
            </a:xfrm>
            <a:prstGeom prst="straightConnector1">
              <a:avLst/>
            </a:prstGeom>
            <a:grpFill/>
            <a:ln w="28575" cap="flat" cmpd="sng" algn="ctr">
              <a:solidFill>
                <a:srgbClr val="C00000"/>
              </a:solidFill>
              <a:prstDash val="solid"/>
              <a:headEnd type="none" w="med" len="med"/>
              <a:tailEnd type="triangle" w="med" len="med"/>
            </a:ln>
            <a:effectLst/>
          </p:spPr>
        </p:cxnSp>
      </p:grpSp>
      <p:sp>
        <p:nvSpPr>
          <p:cNvPr id="119" name="矩形 118">
            <a:extLst>
              <a:ext uri="{FF2B5EF4-FFF2-40B4-BE49-F238E27FC236}">
                <a16:creationId xmlns:a16="http://schemas.microsoft.com/office/drawing/2014/main" id="{DD6CEF97-1A33-4A6A-A9A8-2A3AD2B80788}"/>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120" name="矩形 119">
            <a:extLst>
              <a:ext uri="{FF2B5EF4-FFF2-40B4-BE49-F238E27FC236}">
                <a16:creationId xmlns:a16="http://schemas.microsoft.com/office/drawing/2014/main" id="{9D108260-E437-43B3-97C1-94E2F078ED40}"/>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48AAB4FD-30F2-4D43-9DE3-69E94C5EBFCD}"/>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2" name="矩形 121">
            <a:extLst>
              <a:ext uri="{FF2B5EF4-FFF2-40B4-BE49-F238E27FC236}">
                <a16:creationId xmlns:a16="http://schemas.microsoft.com/office/drawing/2014/main" id="{4618B056-662A-414B-9A0E-6FC204B29A18}"/>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3" name="标题 1">
            <a:extLst>
              <a:ext uri="{FF2B5EF4-FFF2-40B4-BE49-F238E27FC236}">
                <a16:creationId xmlns:a16="http://schemas.microsoft.com/office/drawing/2014/main" id="{0F507E7E-D9E9-418E-9529-3CC2B5438C09}"/>
              </a:ext>
            </a:extLst>
          </p:cNvPr>
          <p:cNvSpPr txBox="1">
            <a:spLocks/>
          </p:cNvSpPr>
          <p:nvPr/>
        </p:nvSpPr>
        <p:spPr>
          <a:xfrm>
            <a:off x="1103942" y="42631"/>
            <a:ext cx="2983316"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天津第一商校</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24" name="矩形 123">
            <a:extLst>
              <a:ext uri="{FF2B5EF4-FFF2-40B4-BE49-F238E27FC236}">
                <a16:creationId xmlns:a16="http://schemas.microsoft.com/office/drawing/2014/main" id="{073DF39F-A5F0-4FD2-A57B-3795DA1D22F9}"/>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138" name="TextBox 54">
            <a:extLst>
              <a:ext uri="{FF2B5EF4-FFF2-40B4-BE49-F238E27FC236}">
                <a16:creationId xmlns:a16="http://schemas.microsoft.com/office/drawing/2014/main" id="{DE941C60-A405-44EA-B911-8C0E54836AAF}"/>
              </a:ext>
            </a:extLst>
          </p:cNvPr>
          <p:cNvSpPr txBox="1"/>
          <p:nvPr/>
        </p:nvSpPr>
        <p:spPr>
          <a:xfrm>
            <a:off x="1386529" y="902358"/>
            <a:ext cx="3478017" cy="523178"/>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algn="dist"/>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构建</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字形改进循环</a:t>
            </a:r>
          </a:p>
        </p:txBody>
      </p:sp>
      <p:sp>
        <p:nvSpPr>
          <p:cNvPr id="139" name="AutoShape 10">
            <a:extLst>
              <a:ext uri="{FF2B5EF4-FFF2-40B4-BE49-F238E27FC236}">
                <a16:creationId xmlns:a16="http://schemas.microsoft.com/office/drawing/2014/main" id="{CD16580B-DFE3-4E10-90E2-F6293B93438B}"/>
              </a:ext>
            </a:extLst>
          </p:cNvPr>
          <p:cNvSpPr>
            <a:spLocks noChangeArrowheads="1"/>
          </p:cNvSpPr>
          <p:nvPr/>
        </p:nvSpPr>
        <p:spPr bwMode="auto">
          <a:xfrm>
            <a:off x="1521893" y="2564526"/>
            <a:ext cx="1516812" cy="535053"/>
          </a:xfrm>
          <a:prstGeom prst="homePlate">
            <a:avLst>
              <a:gd name="adj" fmla="val 30492"/>
            </a:avLst>
          </a:prstGeom>
          <a:solidFill>
            <a:srgbClr val="FF0000"/>
          </a:solidFill>
          <a:ln>
            <a:solidFill>
              <a:srgbClr val="FF0000"/>
            </a:solidFill>
          </a:ln>
        </p:spPr>
        <p:txBody>
          <a:bodyPr wrap="none" lIns="86349" tIns="43175" rIns="86349" bIns="43175" anchor="ctr"/>
          <a:lstStyle/>
          <a:p>
            <a:pPr algn="ctr" defTabSz="914034">
              <a:defRPr/>
            </a:pPr>
            <a:r>
              <a:rPr lang="zh-CN" altLang="en-US" sz="2299" b="1" kern="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课程层面</a:t>
            </a:r>
            <a:endParaRPr lang="en-US" altLang="zh-CN" sz="2299" b="1" kern="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0" name="任意多边形: 形状 21">
            <a:extLst>
              <a:ext uri="{FF2B5EF4-FFF2-40B4-BE49-F238E27FC236}">
                <a16:creationId xmlns:a16="http://schemas.microsoft.com/office/drawing/2014/main" id="{B09C9FB2-AD57-4DDA-96A9-3F11B3591790}"/>
              </a:ext>
            </a:extLst>
          </p:cNvPr>
          <p:cNvSpPr/>
          <p:nvPr/>
        </p:nvSpPr>
        <p:spPr>
          <a:xfrm>
            <a:off x="662559" y="2549055"/>
            <a:ext cx="10643071" cy="61735"/>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1" name="矩形 140">
            <a:extLst>
              <a:ext uri="{FF2B5EF4-FFF2-40B4-BE49-F238E27FC236}">
                <a16:creationId xmlns:a16="http://schemas.microsoft.com/office/drawing/2014/main" id="{11B94E88-CA3A-47C5-9579-6EE89FB5663C}"/>
              </a:ext>
            </a:extLst>
          </p:cNvPr>
          <p:cNvSpPr/>
          <p:nvPr/>
        </p:nvSpPr>
        <p:spPr>
          <a:xfrm>
            <a:off x="1417127" y="1379043"/>
            <a:ext cx="10034683" cy="1317092"/>
          </a:xfrm>
          <a:prstGeom prst="rect">
            <a:avLst/>
          </a:prstGeom>
        </p:spPr>
        <p:txBody>
          <a:bodyPr wrap="square">
            <a:spAutoFit/>
          </a:bodyPr>
          <a:lstStyle/>
          <a:p>
            <a:pPr>
              <a:lnSpc>
                <a:spcPts val="3300"/>
              </a:lnSpc>
            </a:pPr>
            <a:r>
              <a:rPr lang="zh-CN" altLang="zh-CN" sz="1999" dirty="0">
                <a:solidFill>
                  <a:schemeClr val="tx1">
                    <a:lumMod val="50000"/>
                  </a:schemeClr>
                </a:solidFill>
                <a:latin typeface="微软雅黑" panose="020B0503020204020204" pitchFamily="34" charset="-122"/>
                <a:ea typeface="微软雅黑" panose="020B0503020204020204" pitchFamily="34" charset="-122"/>
              </a:rPr>
              <a:t>以课堂教学形态改革为切入点，依托数字平台</a:t>
            </a:r>
            <a:r>
              <a:rPr lang="zh-CN" altLang="en-US" sz="1999" dirty="0">
                <a:solidFill>
                  <a:schemeClr val="tx1">
                    <a:lumMod val="50000"/>
                  </a:schemeClr>
                </a:solidFill>
                <a:latin typeface="微软雅黑" panose="020B0503020204020204" pitchFamily="34" charset="-122"/>
                <a:ea typeface="微软雅黑" panose="020B0503020204020204" pitchFamily="34" charset="-122"/>
              </a:rPr>
              <a:t>，实现</a:t>
            </a:r>
            <a:r>
              <a:rPr lang="zh-CN" altLang="zh-CN" sz="1999" dirty="0">
                <a:solidFill>
                  <a:schemeClr val="tx1">
                    <a:lumMod val="50000"/>
                  </a:schemeClr>
                </a:solidFill>
                <a:latin typeface="微软雅黑" panose="020B0503020204020204" pitchFamily="34" charset="-122"/>
                <a:ea typeface="微软雅黑" panose="020B0503020204020204" pitchFamily="34" charset="-122"/>
              </a:rPr>
              <a:t>课程运行监控和课程实施监控构建了课堂教学实施改进螺旋，现已对</a:t>
            </a:r>
            <a:r>
              <a:rPr lang="en-US" altLang="zh-CN" sz="1999" dirty="0">
                <a:solidFill>
                  <a:schemeClr val="tx1">
                    <a:lumMod val="50000"/>
                  </a:schemeClr>
                </a:solidFill>
                <a:latin typeface="微软雅黑" panose="020B0503020204020204" pitchFamily="34" charset="-122"/>
                <a:ea typeface="微软雅黑" panose="020B0503020204020204" pitchFamily="34" charset="-122"/>
              </a:rPr>
              <a:t>9</a:t>
            </a:r>
            <a:r>
              <a:rPr lang="zh-CN" altLang="zh-CN" sz="1999" dirty="0">
                <a:solidFill>
                  <a:schemeClr val="tx1">
                    <a:lumMod val="50000"/>
                  </a:schemeClr>
                </a:solidFill>
                <a:latin typeface="微软雅黑" panose="020B0503020204020204" pitchFamily="34" charset="-122"/>
                <a:ea typeface="微软雅黑" panose="020B0503020204020204" pitchFamily="34" charset="-122"/>
              </a:rPr>
              <a:t>门课程进行了探索实践。</a:t>
            </a:r>
            <a:endParaRPr lang="zh-CN" altLang="en-US" sz="1999" dirty="0">
              <a:solidFill>
                <a:schemeClr val="tx1">
                  <a:lumMod val="50000"/>
                </a:schemeClr>
              </a:solidFill>
              <a:latin typeface="微软雅黑" panose="020B0503020204020204" pitchFamily="34" charset="-122"/>
              <a:ea typeface="微软雅黑" panose="020B0503020204020204" pitchFamily="34" charset="-122"/>
            </a:endParaRPr>
          </a:p>
          <a:p>
            <a:pPr>
              <a:lnSpc>
                <a:spcPts val="3300"/>
              </a:lnSpc>
            </a:pPr>
            <a:endParaRPr lang="zh-CN" altLang="en-US" sz="1999" dirty="0">
              <a:solidFill>
                <a:schemeClr val="tx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44635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up)">
                                      <p:cBhvr>
                                        <p:cTn id="7" dur="500"/>
                                        <p:tgtEl>
                                          <p:spTgt spid="1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wipe(up)">
                                      <p:cBhvr>
                                        <p:cTn id="11" dur="500"/>
                                        <p:tgtEl>
                                          <p:spTgt spid="1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wipe(left)">
                                      <p:cBhvr>
                                        <p:cTn id="16" dur="500"/>
                                        <p:tgtEl>
                                          <p:spTgt spid="140"/>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wipe(up)">
                                      <p:cBhvr>
                                        <p:cTn id="20" dur="500"/>
                                        <p:tgtEl>
                                          <p:spTgt spid="139"/>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animBg="1"/>
      <p:bldP spid="140" grpId="0" animBg="1"/>
      <p:bldP spid="14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2E4DE871-D73A-47F4-BEDE-C02C115C1550}"/>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
        <p:nvSpPr>
          <p:cNvPr id="41" name="TextBox 54">
            <a:extLst>
              <a:ext uri="{FF2B5EF4-FFF2-40B4-BE49-F238E27FC236}">
                <a16:creationId xmlns:a16="http://schemas.microsoft.com/office/drawing/2014/main" id="{F7203501-EDD2-4E95-B37B-5CD4F2783CE6}"/>
              </a:ext>
            </a:extLst>
          </p:cNvPr>
          <p:cNvSpPr txBox="1"/>
          <p:nvPr/>
        </p:nvSpPr>
        <p:spPr>
          <a:xfrm>
            <a:off x="1386529" y="897593"/>
            <a:ext cx="4184280" cy="523178"/>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algn="dist"/>
            <a:r>
              <a:rPr lang="zh-CN" altLang="en-US" sz="2800" b="1" dirty="0">
                <a:solidFill>
                  <a:schemeClr val="accent1">
                    <a:lumMod val="50000"/>
                  </a:schemeClr>
                </a:solidFill>
                <a:latin typeface="微软雅黑" panose="020B0503020204020204" pitchFamily="34" charset="-122"/>
                <a:ea typeface="微软雅黑" panose="020B0503020204020204" pitchFamily="34" charset="-122"/>
              </a:rPr>
              <a:t>课程实施改进循环的构建</a:t>
            </a:r>
          </a:p>
        </p:txBody>
      </p:sp>
      <p:sp>
        <p:nvSpPr>
          <p:cNvPr id="28" name="文本框 27">
            <a:extLst>
              <a:ext uri="{FF2B5EF4-FFF2-40B4-BE49-F238E27FC236}">
                <a16:creationId xmlns:a16="http://schemas.microsoft.com/office/drawing/2014/main" id="{AADD00A5-5765-45CE-9344-1EA88BD96339}"/>
              </a:ext>
            </a:extLst>
          </p:cNvPr>
          <p:cNvSpPr txBox="1"/>
          <p:nvPr/>
        </p:nvSpPr>
        <p:spPr>
          <a:xfrm>
            <a:off x="7206219" y="1899581"/>
            <a:ext cx="4315220" cy="4245586"/>
          </a:xfrm>
          <a:prstGeom prst="rect">
            <a:avLst/>
          </a:prstGeom>
          <a:solidFill>
            <a:schemeClr val="bg1"/>
          </a:solidFill>
          <a:ln w="19050">
            <a:solidFill>
              <a:schemeClr val="accent1">
                <a:lumMod val="60000"/>
                <a:lumOff val="40000"/>
              </a:schemeClr>
            </a:solidFill>
          </a:ln>
        </p:spPr>
        <p:txBody>
          <a:bodyPr wrap="square" rtlCol="0">
            <a:spAutoFit/>
          </a:bodyPr>
          <a:lstStyle/>
          <a:p>
            <a:pPr>
              <a:lnSpc>
                <a:spcPct val="150000"/>
              </a:lnSpc>
            </a:pPr>
            <a:r>
              <a:rPr lang="zh-CN" altLang="en-US" sz="1999" dirty="0">
                <a:solidFill>
                  <a:schemeClr val="accent1">
                    <a:lumMod val="75000"/>
                  </a:schemeClr>
                </a:solidFill>
                <a:latin typeface="微软雅黑" panose="020B0503020204020204" pitchFamily="34" charset="-122"/>
                <a:ea typeface="微软雅黑" panose="020B0503020204020204" pitchFamily="34" charset="-122"/>
              </a:rPr>
              <a:t>● 学校按照从</a:t>
            </a:r>
            <a:r>
              <a:rPr lang="zh-CN" altLang="en-US" sz="1999" dirty="0">
                <a:solidFill>
                  <a:srgbClr val="C00000"/>
                </a:solidFill>
                <a:latin typeface="微软雅黑" panose="020B0503020204020204" pitchFamily="34" charset="-122"/>
                <a:ea typeface="微软雅黑" panose="020B0503020204020204" pitchFamily="34" charset="-122"/>
              </a:rPr>
              <a:t>课程建设计划</a:t>
            </a:r>
            <a:r>
              <a:rPr lang="en-US" altLang="zh-CN" sz="1999" dirty="0">
                <a:solidFill>
                  <a:srgbClr val="C00000"/>
                </a:solidFill>
                <a:latin typeface="微软雅黑" panose="020B0503020204020204" pitchFamily="34" charset="-122"/>
                <a:ea typeface="微软雅黑" panose="020B0503020204020204" pitchFamily="34" charset="-122"/>
              </a:rPr>
              <a:t>-—-</a:t>
            </a:r>
            <a:r>
              <a:rPr lang="zh-CN" altLang="en-US" sz="1999" dirty="0">
                <a:solidFill>
                  <a:srgbClr val="C00000"/>
                </a:solidFill>
                <a:latin typeface="微软雅黑" panose="020B0503020204020204" pitchFamily="34" charset="-122"/>
                <a:ea typeface="微软雅黑" panose="020B0503020204020204" pitchFamily="34" charset="-122"/>
              </a:rPr>
              <a:t>课程教学标准</a:t>
            </a:r>
            <a:r>
              <a:rPr lang="en-US" altLang="zh-CN" sz="1999" dirty="0">
                <a:solidFill>
                  <a:srgbClr val="C00000"/>
                </a:solidFill>
                <a:latin typeface="微软雅黑" panose="020B0503020204020204" pitchFamily="34" charset="-122"/>
                <a:ea typeface="微软雅黑" panose="020B0503020204020204" pitchFamily="34" charset="-122"/>
              </a:rPr>
              <a:t>-—-</a:t>
            </a:r>
            <a:r>
              <a:rPr lang="zh-CN" altLang="en-US" sz="1999" dirty="0">
                <a:solidFill>
                  <a:srgbClr val="C00000"/>
                </a:solidFill>
                <a:latin typeface="微软雅黑" panose="020B0503020204020204" pitchFamily="34" charset="-122"/>
                <a:ea typeface="微软雅黑" panose="020B0503020204020204" pitchFamily="34" charset="-122"/>
              </a:rPr>
              <a:t>课程实施计划</a:t>
            </a:r>
            <a:r>
              <a:rPr lang="zh-CN" altLang="en-US" sz="1999" dirty="0">
                <a:solidFill>
                  <a:schemeClr val="accent1">
                    <a:lumMod val="75000"/>
                  </a:schemeClr>
                </a:solidFill>
                <a:latin typeface="微软雅黑" panose="020B0503020204020204" pitchFamily="34" charset="-122"/>
                <a:ea typeface="微软雅黑" panose="020B0503020204020204" pitchFamily="34" charset="-122"/>
              </a:rPr>
              <a:t>的顺序进行课程建设的顶层设计；</a:t>
            </a:r>
            <a:endParaRPr lang="en-US" altLang="zh-CN" sz="1999"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999"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999" dirty="0">
                <a:solidFill>
                  <a:schemeClr val="accent1">
                    <a:lumMod val="75000"/>
                  </a:schemeClr>
                </a:solidFill>
                <a:latin typeface="微软雅黑" panose="020B0503020204020204" pitchFamily="34" charset="-122"/>
                <a:ea typeface="微软雅黑" panose="020B0503020204020204" pitchFamily="34" charset="-122"/>
              </a:rPr>
              <a:t>● 按照</a:t>
            </a:r>
            <a:r>
              <a:rPr lang="zh-CN" altLang="en-US" sz="1999" dirty="0">
                <a:solidFill>
                  <a:srgbClr val="C00000"/>
                </a:solidFill>
                <a:latin typeface="微软雅黑" panose="020B0503020204020204" pitchFamily="34" charset="-122"/>
                <a:ea typeface="微软雅黑" panose="020B0503020204020204" pitchFamily="34" charset="-122"/>
              </a:rPr>
              <a:t>课程开发</a:t>
            </a:r>
            <a:r>
              <a:rPr lang="en-US" altLang="zh-CN" sz="1999" dirty="0">
                <a:solidFill>
                  <a:srgbClr val="C00000"/>
                </a:solidFill>
                <a:latin typeface="微软雅黑" panose="020B0503020204020204" pitchFamily="34" charset="-122"/>
                <a:ea typeface="微软雅黑" panose="020B0503020204020204" pitchFamily="34" charset="-122"/>
              </a:rPr>
              <a:t>--</a:t>
            </a:r>
            <a:r>
              <a:rPr lang="zh-CN" altLang="en-US" sz="1999" dirty="0">
                <a:solidFill>
                  <a:srgbClr val="C00000"/>
                </a:solidFill>
                <a:latin typeface="微软雅黑" panose="020B0503020204020204" pitchFamily="34" charset="-122"/>
                <a:ea typeface="微软雅黑" panose="020B0503020204020204" pitchFamily="34" charset="-122"/>
              </a:rPr>
              <a:t>教学实施</a:t>
            </a:r>
            <a:r>
              <a:rPr lang="en-US" altLang="zh-CN" sz="1999" dirty="0">
                <a:solidFill>
                  <a:srgbClr val="C00000"/>
                </a:solidFill>
                <a:latin typeface="微软雅黑" panose="020B0503020204020204" pitchFamily="34" charset="-122"/>
                <a:ea typeface="微软雅黑" panose="020B0503020204020204" pitchFamily="34" charset="-122"/>
              </a:rPr>
              <a:t>--</a:t>
            </a:r>
            <a:r>
              <a:rPr lang="zh-CN" altLang="en-US" sz="1999" dirty="0">
                <a:solidFill>
                  <a:srgbClr val="C00000"/>
                </a:solidFill>
                <a:latin typeface="微软雅黑" panose="020B0503020204020204" pitchFamily="34" charset="-122"/>
                <a:ea typeface="微软雅黑" panose="020B0503020204020204" pitchFamily="34" charset="-122"/>
              </a:rPr>
              <a:t>线检测</a:t>
            </a:r>
            <a:r>
              <a:rPr lang="zh-CN" altLang="en-US" sz="1999" dirty="0">
                <a:solidFill>
                  <a:schemeClr val="accent1">
                    <a:lumMod val="75000"/>
                  </a:schemeClr>
                </a:solidFill>
                <a:latin typeface="微软雅黑" panose="020B0503020204020204" pitchFamily="34" charset="-122"/>
                <a:ea typeface="微软雅黑" panose="020B0503020204020204" pitchFamily="34" charset="-122"/>
              </a:rPr>
              <a:t>的步骤进行课程的组织实施；</a:t>
            </a:r>
            <a:endParaRPr lang="en-US" altLang="zh-CN" sz="1999"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999" dirty="0">
              <a:solidFill>
                <a:schemeClr val="accent1">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999" dirty="0">
                <a:solidFill>
                  <a:schemeClr val="accent1">
                    <a:lumMod val="75000"/>
                  </a:schemeClr>
                </a:solidFill>
                <a:latin typeface="微软雅黑" panose="020B0503020204020204" pitchFamily="34" charset="-122"/>
                <a:ea typeface="微软雅黑" panose="020B0503020204020204" pitchFamily="34" charset="-122"/>
              </a:rPr>
              <a:t>● 通过</a:t>
            </a:r>
            <a:r>
              <a:rPr lang="zh-CN" altLang="en-US" sz="1999" dirty="0">
                <a:solidFill>
                  <a:srgbClr val="C00000"/>
                </a:solidFill>
                <a:latin typeface="微软雅黑" panose="020B0503020204020204" pitchFamily="34" charset="-122"/>
                <a:ea typeface="微软雅黑" panose="020B0503020204020204" pitchFamily="34" charset="-122"/>
              </a:rPr>
              <a:t>质量分析</a:t>
            </a:r>
            <a:r>
              <a:rPr lang="en-US" altLang="zh-CN" sz="1999" dirty="0">
                <a:solidFill>
                  <a:srgbClr val="C00000"/>
                </a:solidFill>
                <a:latin typeface="微软雅黑" panose="020B0503020204020204" pitchFamily="34" charset="-122"/>
                <a:ea typeface="微软雅黑" panose="020B0503020204020204" pitchFamily="34" charset="-122"/>
              </a:rPr>
              <a:t>-</a:t>
            </a:r>
            <a:r>
              <a:rPr lang="zh-CN" altLang="en-US" sz="1999" dirty="0">
                <a:solidFill>
                  <a:srgbClr val="C00000"/>
                </a:solidFill>
                <a:latin typeface="微软雅黑" panose="020B0503020204020204" pitchFamily="34" charset="-122"/>
                <a:ea typeface="微软雅黑" panose="020B0503020204020204" pitchFamily="34" charset="-122"/>
              </a:rPr>
              <a:t>过程诊断</a:t>
            </a:r>
            <a:r>
              <a:rPr lang="en-US" altLang="zh-CN" sz="1999" dirty="0">
                <a:solidFill>
                  <a:srgbClr val="C00000"/>
                </a:solidFill>
                <a:latin typeface="微软雅黑" panose="020B0503020204020204" pitchFamily="34" charset="-122"/>
                <a:ea typeface="微软雅黑" panose="020B0503020204020204" pitchFamily="34" charset="-122"/>
              </a:rPr>
              <a:t>--</a:t>
            </a:r>
            <a:r>
              <a:rPr lang="zh-CN" altLang="en-US" sz="1999" dirty="0">
                <a:solidFill>
                  <a:srgbClr val="C00000"/>
                </a:solidFill>
                <a:latin typeface="微软雅黑" panose="020B0503020204020204" pitchFamily="34" charset="-122"/>
                <a:ea typeface="微软雅黑" panose="020B0503020204020204" pitchFamily="34" charset="-122"/>
              </a:rPr>
              <a:t>预警及反馈</a:t>
            </a:r>
            <a:r>
              <a:rPr lang="zh-CN" altLang="en-US" sz="1999" dirty="0">
                <a:solidFill>
                  <a:schemeClr val="accent1">
                    <a:lumMod val="75000"/>
                  </a:schemeClr>
                </a:solidFill>
                <a:latin typeface="微软雅黑" panose="020B0503020204020204" pitchFamily="34" charset="-122"/>
                <a:ea typeface="微软雅黑" panose="020B0503020204020204" pitchFamily="34" charset="-122"/>
              </a:rPr>
              <a:t>实现课程建设诊断与改进建设目标。</a:t>
            </a:r>
          </a:p>
        </p:txBody>
      </p:sp>
      <p:pic>
        <p:nvPicPr>
          <p:cNvPr id="30" name="图片 29">
            <a:extLst>
              <a:ext uri="{FF2B5EF4-FFF2-40B4-BE49-F238E27FC236}">
                <a16:creationId xmlns:a16="http://schemas.microsoft.com/office/drawing/2014/main" id="{FA2ED662-7452-40D4-824D-956D6478BDEA}"/>
              </a:ext>
            </a:extLst>
          </p:cNvPr>
          <p:cNvPicPr/>
          <p:nvPr/>
        </p:nvPicPr>
        <p:blipFill>
          <a:blip r:embed="rId3">
            <a:extLst>
              <a:ext uri="{28A0092B-C50C-407E-A947-70E740481C1C}">
                <a14:useLocalDpi xmlns:a14="http://schemas.microsoft.com/office/drawing/2010/main" val="0"/>
              </a:ext>
            </a:extLst>
          </a:blip>
          <a:stretch>
            <a:fillRect/>
          </a:stretch>
        </p:blipFill>
        <p:spPr>
          <a:xfrm>
            <a:off x="503560" y="1899581"/>
            <a:ext cx="6586643" cy="4272445"/>
          </a:xfrm>
          <a:prstGeom prst="rect">
            <a:avLst/>
          </a:prstGeom>
          <a:ln>
            <a:solidFill>
              <a:schemeClr val="accent1"/>
            </a:solidFill>
          </a:ln>
        </p:spPr>
      </p:pic>
      <p:sp>
        <p:nvSpPr>
          <p:cNvPr id="8" name="矩形 7">
            <a:extLst>
              <a:ext uri="{FF2B5EF4-FFF2-40B4-BE49-F238E27FC236}">
                <a16:creationId xmlns:a16="http://schemas.microsoft.com/office/drawing/2014/main" id="{E79B61A7-37D5-4BE5-A6FD-BA83785DA115}"/>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9" name="矩形 8">
            <a:extLst>
              <a:ext uri="{FF2B5EF4-FFF2-40B4-BE49-F238E27FC236}">
                <a16:creationId xmlns:a16="http://schemas.microsoft.com/office/drawing/2014/main" id="{3B7FDF2F-FAB3-40DA-8876-2CBA145DFD06}"/>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F24B25B-09D5-40F8-8408-34B3088F36CF}"/>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a:extLst>
              <a:ext uri="{FF2B5EF4-FFF2-40B4-BE49-F238E27FC236}">
                <a16:creationId xmlns:a16="http://schemas.microsoft.com/office/drawing/2014/main" id="{CA371C2F-E65B-44B1-828B-60D831539F9A}"/>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标题 1">
            <a:extLst>
              <a:ext uri="{FF2B5EF4-FFF2-40B4-BE49-F238E27FC236}">
                <a16:creationId xmlns:a16="http://schemas.microsoft.com/office/drawing/2014/main" id="{558C22D7-B0A2-4DF5-A98B-9FF152C31497}"/>
              </a:ext>
            </a:extLst>
          </p:cNvPr>
          <p:cNvSpPr txBox="1">
            <a:spLocks/>
          </p:cNvSpPr>
          <p:nvPr/>
        </p:nvSpPr>
        <p:spPr>
          <a:xfrm>
            <a:off x="1103942" y="42631"/>
            <a:ext cx="2983316"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天津第一商校</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A17995BD-955D-4E2E-82AC-5F242185B7CA}"/>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Tree>
    <p:extLst>
      <p:ext uri="{BB962C8B-B14F-4D97-AF65-F5344CB8AC3E}">
        <p14:creationId xmlns:p14="http://schemas.microsoft.com/office/powerpoint/2010/main" val="21749445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54">
            <a:extLst>
              <a:ext uri="{FF2B5EF4-FFF2-40B4-BE49-F238E27FC236}">
                <a16:creationId xmlns:a16="http://schemas.microsoft.com/office/drawing/2014/main" id="{9842169A-6053-4FBC-949E-C716832D76DA}"/>
              </a:ext>
            </a:extLst>
          </p:cNvPr>
          <p:cNvSpPr txBox="1"/>
          <p:nvPr/>
        </p:nvSpPr>
        <p:spPr>
          <a:xfrm>
            <a:off x="1435783" y="1338911"/>
            <a:ext cx="2651475" cy="399947"/>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algn="dist"/>
            <a:r>
              <a:rPr lang="en-US" altLang="zh-CN" sz="1999" b="1" dirty="0">
                <a:solidFill>
                  <a:schemeClr val="tx1"/>
                </a:solidFill>
                <a:latin typeface="微软雅黑" panose="020B0503020204020204" pitchFamily="34" charset="-122"/>
                <a:ea typeface="微软雅黑" panose="020B0503020204020204" pitchFamily="34" charset="-122"/>
              </a:rPr>
              <a:t>1</a:t>
            </a:r>
            <a:r>
              <a:rPr lang="zh-CN" altLang="en-US" sz="1999" b="1" dirty="0">
                <a:solidFill>
                  <a:schemeClr val="tx1"/>
                </a:solidFill>
                <a:latin typeface="微软雅黑" panose="020B0503020204020204" pitchFamily="34" charset="-122"/>
                <a:ea typeface="微软雅黑" panose="020B0503020204020204" pitchFamily="34" charset="-122"/>
              </a:rPr>
              <a:t>、五横层面改进循环</a:t>
            </a:r>
          </a:p>
        </p:txBody>
      </p:sp>
      <p:sp>
        <p:nvSpPr>
          <p:cNvPr id="66" name="矩形 65">
            <a:extLst>
              <a:ext uri="{FF2B5EF4-FFF2-40B4-BE49-F238E27FC236}">
                <a16:creationId xmlns:a16="http://schemas.microsoft.com/office/drawing/2014/main" id="{2E4DE871-D73A-47F4-BEDE-C02C115C1550}"/>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
        <p:nvSpPr>
          <p:cNvPr id="42" name="矩形 41">
            <a:extLst>
              <a:ext uri="{FF2B5EF4-FFF2-40B4-BE49-F238E27FC236}">
                <a16:creationId xmlns:a16="http://schemas.microsoft.com/office/drawing/2014/main" id="{88C4D82C-CB67-4B7E-9A6E-8E62BE319B50}"/>
              </a:ext>
            </a:extLst>
          </p:cNvPr>
          <p:cNvSpPr/>
          <p:nvPr/>
        </p:nvSpPr>
        <p:spPr>
          <a:xfrm>
            <a:off x="5443618" y="2617653"/>
            <a:ext cx="2338189" cy="307657"/>
          </a:xfrm>
          <a:prstGeom prst="rect">
            <a:avLst/>
          </a:prstGeom>
        </p:spPr>
        <p:txBody>
          <a:bodyPr wrap="none">
            <a:spAutoFit/>
          </a:bodyPr>
          <a:lstStyle/>
          <a:p>
            <a:pPr algn="just"/>
            <a:r>
              <a:rPr lang="zh-CN" altLang="en-US" sz="1399" b="1" dirty="0">
                <a:latin typeface="微软雅黑" panose="020B0503020204020204" pitchFamily="34" charset="-122"/>
                <a:ea typeface="微软雅黑" panose="020B0503020204020204" pitchFamily="34" charset="-122"/>
              </a:rPr>
              <a:t>师资队伍建设改进工作循环</a:t>
            </a:r>
          </a:p>
        </p:txBody>
      </p:sp>
      <p:grpSp>
        <p:nvGrpSpPr>
          <p:cNvPr id="43" name="组合 42">
            <a:extLst>
              <a:ext uri="{FF2B5EF4-FFF2-40B4-BE49-F238E27FC236}">
                <a16:creationId xmlns:a16="http://schemas.microsoft.com/office/drawing/2014/main" id="{CAB124B7-6BF3-4734-B97E-6F4E89F92BFD}"/>
              </a:ext>
            </a:extLst>
          </p:cNvPr>
          <p:cNvGrpSpPr/>
          <p:nvPr/>
        </p:nvGrpSpPr>
        <p:grpSpPr>
          <a:xfrm>
            <a:off x="2694145" y="2798114"/>
            <a:ext cx="7553339" cy="3841550"/>
            <a:chOff x="4308758" y="1919687"/>
            <a:chExt cx="7607294" cy="3895851"/>
          </a:xfrm>
        </p:grpSpPr>
        <p:pic>
          <p:nvPicPr>
            <p:cNvPr id="44" name="图片 43" descr="C:\Documents and Settings\Administrator\桌面\2.png">
              <a:extLst>
                <a:ext uri="{FF2B5EF4-FFF2-40B4-BE49-F238E27FC236}">
                  <a16:creationId xmlns:a16="http://schemas.microsoft.com/office/drawing/2014/main" id="{E81ECA1B-5AC4-4B54-915D-706957AD1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08758" y="1919687"/>
              <a:ext cx="7607294" cy="3895851"/>
            </a:xfrm>
            <a:prstGeom prst="rect">
              <a:avLst/>
            </a:prstGeom>
            <a:noFill/>
          </p:spPr>
        </p:pic>
        <p:sp>
          <p:nvSpPr>
            <p:cNvPr id="45" name="矩形: 圆角 44">
              <a:extLst>
                <a:ext uri="{FF2B5EF4-FFF2-40B4-BE49-F238E27FC236}">
                  <a16:creationId xmlns:a16="http://schemas.microsoft.com/office/drawing/2014/main" id="{3DC1E337-1945-42F5-8BF3-C551F35B8A1F}"/>
                </a:ext>
              </a:extLst>
            </p:cNvPr>
            <p:cNvSpPr/>
            <p:nvPr/>
          </p:nvSpPr>
          <p:spPr bwMode="auto">
            <a:xfrm>
              <a:off x="4583798" y="2052557"/>
              <a:ext cx="7274321" cy="3582807"/>
            </a:xfrm>
            <a:prstGeom prst="roundRect">
              <a:avLst>
                <a:gd name="adj" fmla="val 8417"/>
              </a:avLst>
            </a:prstGeom>
            <a:noFill/>
            <a:ln w="19050" cap="flat" cmpd="sng" algn="ctr">
              <a:solidFill>
                <a:srgbClr val="FF0000"/>
              </a:solidFill>
              <a:prstDash val="dash"/>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dirty="0">
                <a:latin typeface="Arial" panose="020B0604020202020204" pitchFamily="34" charset="0"/>
                <a:ea typeface="宋体" panose="02010600030101010101" pitchFamily="2" charset="-122"/>
              </a:endParaRPr>
            </a:p>
          </p:txBody>
        </p:sp>
      </p:grpSp>
      <p:sp>
        <p:nvSpPr>
          <p:cNvPr id="2" name="矩形 1">
            <a:extLst>
              <a:ext uri="{FF2B5EF4-FFF2-40B4-BE49-F238E27FC236}">
                <a16:creationId xmlns:a16="http://schemas.microsoft.com/office/drawing/2014/main" id="{336DD672-26E4-40F1-9D7C-9D7D9CED02DD}"/>
              </a:ext>
            </a:extLst>
          </p:cNvPr>
          <p:cNvSpPr/>
          <p:nvPr/>
        </p:nvSpPr>
        <p:spPr>
          <a:xfrm>
            <a:off x="1837119" y="1716851"/>
            <a:ext cx="9552638" cy="810478"/>
          </a:xfrm>
          <a:prstGeom prst="rect">
            <a:avLst/>
          </a:prstGeom>
        </p:spPr>
        <p:txBody>
          <a:bodyPr wrap="square">
            <a:spAutoFit/>
          </a:bodyPr>
          <a:lstStyle/>
          <a:p>
            <a:pPr indent="406237">
              <a:lnSpc>
                <a:spcPts val="28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从教师个人职业发展规划出发，以教师画像系统为基础，从过程上记录教师发展档案，监控教师职业规划的实施进度，形成教师职业发展改进螺旋。</a:t>
            </a:r>
          </a:p>
        </p:txBody>
      </p:sp>
      <p:sp>
        <p:nvSpPr>
          <p:cNvPr id="15" name="矩形 14">
            <a:extLst>
              <a:ext uri="{FF2B5EF4-FFF2-40B4-BE49-F238E27FC236}">
                <a16:creationId xmlns:a16="http://schemas.microsoft.com/office/drawing/2014/main" id="{56D6427E-937D-432F-B4E2-A28363BC3AAD}"/>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16" name="矩形 15">
            <a:extLst>
              <a:ext uri="{FF2B5EF4-FFF2-40B4-BE49-F238E27FC236}">
                <a16:creationId xmlns:a16="http://schemas.microsoft.com/office/drawing/2014/main" id="{B8AA007C-FDF8-490B-ACF7-86844AF252ED}"/>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5C85545C-0BEC-4CC3-AAC3-2FE5E1468FF8}"/>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a:extLst>
              <a:ext uri="{FF2B5EF4-FFF2-40B4-BE49-F238E27FC236}">
                <a16:creationId xmlns:a16="http://schemas.microsoft.com/office/drawing/2014/main" id="{5C57CFE8-429F-4411-90AB-0A2091764583}"/>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标题 1">
            <a:extLst>
              <a:ext uri="{FF2B5EF4-FFF2-40B4-BE49-F238E27FC236}">
                <a16:creationId xmlns:a16="http://schemas.microsoft.com/office/drawing/2014/main" id="{BB780B27-E881-4C8B-A84A-82060F508FAD}"/>
              </a:ext>
            </a:extLst>
          </p:cNvPr>
          <p:cNvSpPr txBox="1">
            <a:spLocks/>
          </p:cNvSpPr>
          <p:nvPr/>
        </p:nvSpPr>
        <p:spPr>
          <a:xfrm>
            <a:off x="1103942" y="42631"/>
            <a:ext cx="2983316"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天津第一商校</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DD8D3EC0-38C9-41EC-95BB-4E91CA6A8A2F}"/>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21" name="TextBox 54">
            <a:extLst>
              <a:ext uri="{FF2B5EF4-FFF2-40B4-BE49-F238E27FC236}">
                <a16:creationId xmlns:a16="http://schemas.microsoft.com/office/drawing/2014/main" id="{08A7527A-9BBD-491A-B319-83F321306B90}"/>
              </a:ext>
            </a:extLst>
          </p:cNvPr>
          <p:cNvSpPr txBox="1"/>
          <p:nvPr/>
        </p:nvSpPr>
        <p:spPr>
          <a:xfrm>
            <a:off x="1386529" y="815733"/>
            <a:ext cx="3478017" cy="523178"/>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algn="dist"/>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构建</a:t>
            </a:r>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rPr>
              <a:t>8</a:t>
            </a:r>
            <a:r>
              <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rPr>
              <a:t>字形改进循环</a:t>
            </a:r>
          </a:p>
        </p:txBody>
      </p:sp>
      <p:sp>
        <p:nvSpPr>
          <p:cNvPr id="22" name="AutoShape 10">
            <a:extLst>
              <a:ext uri="{FF2B5EF4-FFF2-40B4-BE49-F238E27FC236}">
                <a16:creationId xmlns:a16="http://schemas.microsoft.com/office/drawing/2014/main" id="{6A2AAD1B-9D56-40CA-AB62-AC16A7E716DC}"/>
              </a:ext>
            </a:extLst>
          </p:cNvPr>
          <p:cNvSpPr>
            <a:spLocks noChangeArrowheads="1"/>
          </p:cNvSpPr>
          <p:nvPr/>
        </p:nvSpPr>
        <p:spPr bwMode="auto">
          <a:xfrm>
            <a:off x="1534797" y="2568165"/>
            <a:ext cx="1516812" cy="535053"/>
          </a:xfrm>
          <a:prstGeom prst="homePlate">
            <a:avLst>
              <a:gd name="adj" fmla="val 30492"/>
            </a:avLst>
          </a:prstGeom>
          <a:solidFill>
            <a:srgbClr val="FF0000"/>
          </a:solidFill>
          <a:ln>
            <a:solidFill>
              <a:srgbClr val="FF0000"/>
            </a:solidFill>
          </a:ln>
        </p:spPr>
        <p:txBody>
          <a:bodyPr wrap="none" lIns="86349" tIns="43175" rIns="86349" bIns="43175" anchor="ctr"/>
          <a:lstStyle/>
          <a:p>
            <a:pPr algn="ctr" defTabSz="914034">
              <a:defRPr/>
            </a:pPr>
            <a:r>
              <a:rPr lang="zh-CN" altLang="en-US" sz="2299" b="1" kern="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教师层面</a:t>
            </a:r>
            <a:endParaRPr lang="en-US" altLang="zh-CN" sz="2299" b="1" kern="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任意多边形: 形状 21">
            <a:extLst>
              <a:ext uri="{FF2B5EF4-FFF2-40B4-BE49-F238E27FC236}">
                <a16:creationId xmlns:a16="http://schemas.microsoft.com/office/drawing/2014/main" id="{006F4AE2-4B88-46CC-A915-7A47D2A13947}"/>
              </a:ext>
            </a:extLst>
          </p:cNvPr>
          <p:cNvSpPr/>
          <p:nvPr/>
        </p:nvSpPr>
        <p:spPr>
          <a:xfrm flipV="1">
            <a:off x="1621422" y="2519084"/>
            <a:ext cx="9438002" cy="54745"/>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485159195"/>
      </p:ext>
    </p:extLst>
  </p:cSld>
  <p:clrMapOvr>
    <a:masterClrMapping/>
  </p:clrMapOvr>
  <mc:AlternateContent xmlns:mc="http://schemas.openxmlformats.org/markup-compatibility/2006" xmlns:p14="http://schemas.microsoft.com/office/powerpoint/2010/main">
    <mc:Choice Requires="p14">
      <p:transition spd="med" p14:dur="700" advTm="14938">
        <p:fade/>
      </p:transition>
    </mc:Choice>
    <mc:Fallback xmlns="">
      <p:transition spd="med" advTm="149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500"/>
                                        <p:tgtEl>
                                          <p:spTgt spid="4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2" grpId="0"/>
      <p:bldP spid="21" grpId="0"/>
      <p:bldP spid="22"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箭头连接符 26">
            <a:extLst>
              <a:ext uri="{FF2B5EF4-FFF2-40B4-BE49-F238E27FC236}">
                <a16:creationId xmlns:a16="http://schemas.microsoft.com/office/drawing/2014/main" id="{30D3697F-0B18-4737-955A-59E29AB14046}"/>
              </a:ext>
            </a:extLst>
          </p:cNvPr>
          <p:cNvCxnSpPr/>
          <p:nvPr/>
        </p:nvCxnSpPr>
        <p:spPr>
          <a:xfrm flipH="1">
            <a:off x="9500864" y="2037261"/>
            <a:ext cx="863600" cy="6351"/>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 name="矩形 3">
            <a:extLst>
              <a:ext uri="{FF2B5EF4-FFF2-40B4-BE49-F238E27FC236}">
                <a16:creationId xmlns:a16="http://schemas.microsoft.com/office/drawing/2014/main" id="{BD0BA12D-3E77-45DD-92D3-E58ADB52EADD}"/>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矩形 4">
            <a:extLst>
              <a:ext uri="{FF2B5EF4-FFF2-40B4-BE49-F238E27FC236}">
                <a16:creationId xmlns:a16="http://schemas.microsoft.com/office/drawing/2014/main" id="{3B95E98E-DC22-4F03-8434-59FD3F8B4987}"/>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F6326B51-CC65-4F33-9DFC-FF8A55D539EC}"/>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a:extLst>
              <a:ext uri="{FF2B5EF4-FFF2-40B4-BE49-F238E27FC236}">
                <a16:creationId xmlns:a16="http://schemas.microsoft.com/office/drawing/2014/main" id="{B9D53CC2-B19B-4EC9-AF92-493A59B88351}"/>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标题 1">
            <a:extLst>
              <a:ext uri="{FF2B5EF4-FFF2-40B4-BE49-F238E27FC236}">
                <a16:creationId xmlns:a16="http://schemas.microsoft.com/office/drawing/2014/main" id="{E6BB8B32-99F8-4F53-B5B9-76D39A2C0E2C}"/>
              </a:ext>
            </a:extLst>
          </p:cNvPr>
          <p:cNvSpPr txBox="1">
            <a:spLocks/>
          </p:cNvSpPr>
          <p:nvPr/>
        </p:nvSpPr>
        <p:spPr>
          <a:xfrm>
            <a:off x="982756" y="64880"/>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河北工程技术学校两链建设</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8BB30DEA-0F84-436E-BECA-1DC417181E20}"/>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10" name="Rectangle 38">
            <a:extLst>
              <a:ext uri="{FF2B5EF4-FFF2-40B4-BE49-F238E27FC236}">
                <a16:creationId xmlns:a16="http://schemas.microsoft.com/office/drawing/2014/main" id="{9ACDC43C-AC01-4D7D-8794-FFAC682433C6}"/>
              </a:ext>
            </a:extLst>
          </p:cNvPr>
          <p:cNvSpPr>
            <a:spLocks noChangeArrowheads="1"/>
          </p:cNvSpPr>
          <p:nvPr/>
        </p:nvSpPr>
        <p:spPr bwMode="auto">
          <a:xfrm>
            <a:off x="3067202" y="993186"/>
            <a:ext cx="5118709" cy="420564"/>
          </a:xfrm>
          <a:prstGeom prst="rect">
            <a:avLst/>
          </a:prstGeom>
          <a:noFill/>
          <a:ln w="9525">
            <a:noFill/>
            <a:miter lim="800000"/>
            <a:headEnd/>
            <a:tailEnd/>
          </a:ln>
        </p:spPr>
        <p:txBody>
          <a:bodyPr wrap="none" anchor="ctr">
            <a:spAutoFit/>
          </a:bodyPr>
          <a:lstStyle/>
          <a:p>
            <a:r>
              <a:rPr lang="zh-CN" altLang="en-US" sz="2133" dirty="0">
                <a:latin typeface="微软雅黑" panose="020B0503020204020204" pitchFamily="34" charset="-122"/>
                <a:ea typeface="微软雅黑" panose="020B0503020204020204" pitchFamily="34" charset="-122"/>
              </a:rPr>
              <a:t>按学生发展标准开展自测诊断并引导改进</a:t>
            </a:r>
          </a:p>
        </p:txBody>
      </p:sp>
      <p:sp>
        <p:nvSpPr>
          <p:cNvPr id="13" name="圆角矩形 74">
            <a:extLst>
              <a:ext uri="{FF2B5EF4-FFF2-40B4-BE49-F238E27FC236}">
                <a16:creationId xmlns:a16="http://schemas.microsoft.com/office/drawing/2014/main" id="{72B4DB11-314E-4C7F-8DCC-17F40BAE41FB}"/>
              </a:ext>
            </a:extLst>
          </p:cNvPr>
          <p:cNvSpPr/>
          <p:nvPr/>
        </p:nvSpPr>
        <p:spPr>
          <a:xfrm>
            <a:off x="10159146" y="1708666"/>
            <a:ext cx="1534584" cy="596446"/>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数据分析</a:t>
            </a:r>
          </a:p>
        </p:txBody>
      </p:sp>
      <p:sp>
        <p:nvSpPr>
          <p:cNvPr id="24" name="圆角矩形 85">
            <a:extLst>
              <a:ext uri="{FF2B5EF4-FFF2-40B4-BE49-F238E27FC236}">
                <a16:creationId xmlns:a16="http://schemas.microsoft.com/office/drawing/2014/main" id="{BE9042F1-8882-4FC0-8CF0-04D805E19C57}"/>
              </a:ext>
            </a:extLst>
          </p:cNvPr>
          <p:cNvSpPr/>
          <p:nvPr/>
        </p:nvSpPr>
        <p:spPr>
          <a:xfrm>
            <a:off x="10148562" y="5445143"/>
            <a:ext cx="1536699" cy="751430"/>
          </a:xfrm>
          <a:prstGeom prst="roundRect">
            <a:avLst>
              <a:gd name="adj" fmla="val 21958"/>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学生自我</a:t>
            </a:r>
            <a:endParaRPr lang="en-US" altLang="zh-CN" sz="2400" dirty="0">
              <a:solidFill>
                <a:schemeClr val="tx1"/>
              </a:solidFill>
            </a:endParaRPr>
          </a:p>
          <a:p>
            <a:pPr algn="ctr">
              <a:defRPr/>
            </a:pPr>
            <a:r>
              <a:rPr lang="zh-CN" altLang="en-US" sz="2400" dirty="0">
                <a:solidFill>
                  <a:schemeClr val="tx1"/>
                </a:solidFill>
              </a:rPr>
              <a:t>诊断</a:t>
            </a:r>
          </a:p>
        </p:txBody>
      </p:sp>
      <p:sp>
        <p:nvSpPr>
          <p:cNvPr id="25" name="椭圆 24">
            <a:extLst>
              <a:ext uri="{FF2B5EF4-FFF2-40B4-BE49-F238E27FC236}">
                <a16:creationId xmlns:a16="http://schemas.microsoft.com/office/drawing/2014/main" id="{BB829945-3275-465B-8CC7-D6708BB8785D}"/>
              </a:ext>
            </a:extLst>
          </p:cNvPr>
          <p:cNvSpPr/>
          <p:nvPr/>
        </p:nvSpPr>
        <p:spPr>
          <a:xfrm>
            <a:off x="4003880" y="4416443"/>
            <a:ext cx="4715933" cy="1028700"/>
          </a:xfrm>
          <a:prstGeom prst="ellipse">
            <a:avLst/>
          </a:prstGeom>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2400" b="1" dirty="0">
                <a:solidFill>
                  <a:schemeClr val="bg1"/>
                </a:solidFill>
              </a:rPr>
              <a:t>学生全面发展中心</a:t>
            </a:r>
          </a:p>
        </p:txBody>
      </p:sp>
      <p:cxnSp>
        <p:nvCxnSpPr>
          <p:cNvPr id="26" name="直接箭头连接符 25">
            <a:extLst>
              <a:ext uri="{FF2B5EF4-FFF2-40B4-BE49-F238E27FC236}">
                <a16:creationId xmlns:a16="http://schemas.microsoft.com/office/drawing/2014/main" id="{3F002520-FC4A-4A30-BE19-AC38F9E0BAF9}"/>
              </a:ext>
            </a:extLst>
          </p:cNvPr>
          <p:cNvCxnSpPr>
            <a:cxnSpLocks/>
          </p:cNvCxnSpPr>
          <p:nvPr/>
        </p:nvCxnSpPr>
        <p:spPr>
          <a:xfrm flipH="1">
            <a:off x="7229170" y="2045817"/>
            <a:ext cx="899073" cy="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8" name="直接箭头连接符 27">
            <a:extLst>
              <a:ext uri="{FF2B5EF4-FFF2-40B4-BE49-F238E27FC236}">
                <a16:creationId xmlns:a16="http://schemas.microsoft.com/office/drawing/2014/main" id="{D9CF8598-FFCD-40F6-8133-641D10C70035}"/>
              </a:ext>
            </a:extLst>
          </p:cNvPr>
          <p:cNvCxnSpPr/>
          <p:nvPr/>
        </p:nvCxnSpPr>
        <p:spPr>
          <a:xfrm flipV="1">
            <a:off x="10916913" y="2300818"/>
            <a:ext cx="0" cy="387349"/>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9" name="直接箭头连接符 28">
            <a:extLst>
              <a:ext uri="{FF2B5EF4-FFF2-40B4-BE49-F238E27FC236}">
                <a16:creationId xmlns:a16="http://schemas.microsoft.com/office/drawing/2014/main" id="{120E6248-86AB-46DE-B79C-DE6FB8425A15}"/>
              </a:ext>
            </a:extLst>
          </p:cNvPr>
          <p:cNvCxnSpPr/>
          <p:nvPr/>
        </p:nvCxnSpPr>
        <p:spPr>
          <a:xfrm flipV="1">
            <a:off x="10916913" y="3269382"/>
            <a:ext cx="0" cy="575733"/>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id="{37B25E82-675E-4956-9288-0965B9071202}"/>
              </a:ext>
            </a:extLst>
          </p:cNvPr>
          <p:cNvCxnSpPr/>
          <p:nvPr/>
        </p:nvCxnSpPr>
        <p:spPr>
          <a:xfrm>
            <a:off x="10916913" y="3992747"/>
            <a:ext cx="0" cy="1439333"/>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47B534A0-A2DB-4730-9C5E-3D50BB8C4131}"/>
              </a:ext>
            </a:extLst>
          </p:cNvPr>
          <p:cNvCxnSpPr/>
          <p:nvPr/>
        </p:nvCxnSpPr>
        <p:spPr>
          <a:xfrm>
            <a:off x="9380213" y="3911600"/>
            <a:ext cx="778933" cy="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2" name="直接箭头连接符 31">
            <a:extLst>
              <a:ext uri="{FF2B5EF4-FFF2-40B4-BE49-F238E27FC236}">
                <a16:creationId xmlns:a16="http://schemas.microsoft.com/office/drawing/2014/main" id="{D75E1607-8956-48B4-BC57-D69E98FF6002}"/>
              </a:ext>
            </a:extLst>
          </p:cNvPr>
          <p:cNvCxnSpPr/>
          <p:nvPr/>
        </p:nvCxnSpPr>
        <p:spPr>
          <a:xfrm>
            <a:off x="7239904" y="3906608"/>
            <a:ext cx="670984" cy="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3" name="直接箭头连接符 32">
            <a:extLst>
              <a:ext uri="{FF2B5EF4-FFF2-40B4-BE49-F238E27FC236}">
                <a16:creationId xmlns:a16="http://schemas.microsoft.com/office/drawing/2014/main" id="{27F4053E-DEC6-4971-A144-EAE56DC1BC2C}"/>
              </a:ext>
            </a:extLst>
          </p:cNvPr>
          <p:cNvCxnSpPr/>
          <p:nvPr/>
        </p:nvCxnSpPr>
        <p:spPr>
          <a:xfrm flipV="1">
            <a:off x="4386996" y="3904292"/>
            <a:ext cx="768351" cy="16933"/>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4" name="直接箭头连接符 33">
            <a:extLst>
              <a:ext uri="{FF2B5EF4-FFF2-40B4-BE49-F238E27FC236}">
                <a16:creationId xmlns:a16="http://schemas.microsoft.com/office/drawing/2014/main" id="{42620F59-9B28-40F9-8AB5-8BEA14456B80}"/>
              </a:ext>
            </a:extLst>
          </p:cNvPr>
          <p:cNvCxnSpPr/>
          <p:nvPr/>
        </p:nvCxnSpPr>
        <p:spPr>
          <a:xfrm>
            <a:off x="2005948" y="3911600"/>
            <a:ext cx="817033" cy="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6" name="直接箭头连接符 35">
            <a:extLst>
              <a:ext uri="{FF2B5EF4-FFF2-40B4-BE49-F238E27FC236}">
                <a16:creationId xmlns:a16="http://schemas.microsoft.com/office/drawing/2014/main" id="{8072BF45-3988-40A3-BEA7-AA824F2C3919}"/>
              </a:ext>
            </a:extLst>
          </p:cNvPr>
          <p:cNvCxnSpPr/>
          <p:nvPr/>
        </p:nvCxnSpPr>
        <p:spPr>
          <a:xfrm flipH="1">
            <a:off x="2146294" y="5820833"/>
            <a:ext cx="886883" cy="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3AD27C25-C3E8-462C-94FF-E446FFBEA07A}"/>
              </a:ext>
            </a:extLst>
          </p:cNvPr>
          <p:cNvCxnSpPr>
            <a:cxnSpLocks/>
          </p:cNvCxnSpPr>
          <p:nvPr/>
        </p:nvCxnSpPr>
        <p:spPr>
          <a:xfrm flipH="1">
            <a:off x="4566915" y="5820833"/>
            <a:ext cx="1059641" cy="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82B1F660-51F5-4D47-ACB3-5C55D720C74E}"/>
              </a:ext>
            </a:extLst>
          </p:cNvPr>
          <p:cNvCxnSpPr/>
          <p:nvPr/>
        </p:nvCxnSpPr>
        <p:spPr>
          <a:xfrm flipH="1">
            <a:off x="6913315" y="5820833"/>
            <a:ext cx="863600" cy="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a16="http://schemas.microsoft.com/office/drawing/2014/main" id="{0D3D90BD-D7E2-43CE-86D9-4D488E551F12}"/>
              </a:ext>
            </a:extLst>
          </p:cNvPr>
          <p:cNvCxnSpPr>
            <a:cxnSpLocks/>
            <a:stCxn id="24" idx="1"/>
          </p:cNvCxnSpPr>
          <p:nvPr/>
        </p:nvCxnSpPr>
        <p:spPr>
          <a:xfrm flipH="1">
            <a:off x="9562098" y="5820858"/>
            <a:ext cx="586464" cy="2493"/>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0" name="直接箭头连接符 39">
            <a:extLst>
              <a:ext uri="{FF2B5EF4-FFF2-40B4-BE49-F238E27FC236}">
                <a16:creationId xmlns:a16="http://schemas.microsoft.com/office/drawing/2014/main" id="{E40AD65E-AAEC-425E-A196-20F6459B540D}"/>
              </a:ext>
            </a:extLst>
          </p:cNvPr>
          <p:cNvCxnSpPr/>
          <p:nvPr/>
        </p:nvCxnSpPr>
        <p:spPr>
          <a:xfrm>
            <a:off x="6211562" y="2255923"/>
            <a:ext cx="0" cy="1151467"/>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1" name="AutoShape 10">
            <a:extLst>
              <a:ext uri="{FF2B5EF4-FFF2-40B4-BE49-F238E27FC236}">
                <a16:creationId xmlns:a16="http://schemas.microsoft.com/office/drawing/2014/main" id="{78D7947D-983E-4FAE-B9EC-0D16C653605D}"/>
              </a:ext>
            </a:extLst>
          </p:cNvPr>
          <p:cNvSpPr>
            <a:spLocks noChangeArrowheads="1"/>
          </p:cNvSpPr>
          <p:nvPr/>
        </p:nvSpPr>
        <p:spPr bwMode="auto">
          <a:xfrm>
            <a:off x="1486808" y="938271"/>
            <a:ext cx="1516812" cy="535053"/>
          </a:xfrm>
          <a:prstGeom prst="homePlate">
            <a:avLst>
              <a:gd name="adj" fmla="val 30492"/>
            </a:avLst>
          </a:prstGeom>
          <a:solidFill>
            <a:srgbClr val="FF0000"/>
          </a:solidFill>
          <a:ln>
            <a:solidFill>
              <a:srgbClr val="FF0000"/>
            </a:solidFill>
          </a:ln>
        </p:spPr>
        <p:txBody>
          <a:bodyPr wrap="none" lIns="86349" tIns="43175" rIns="86349" bIns="43175" anchor="ctr"/>
          <a:lstStyle/>
          <a:p>
            <a:pPr algn="ctr" defTabSz="914034">
              <a:defRPr/>
            </a:pPr>
            <a:r>
              <a:rPr lang="zh-CN" altLang="en-US" sz="2299" b="1" kern="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学生层面</a:t>
            </a:r>
            <a:endParaRPr lang="en-US" altLang="zh-CN" sz="2299" b="1" kern="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圆角矩形 77">
            <a:extLst>
              <a:ext uri="{FF2B5EF4-FFF2-40B4-BE49-F238E27FC236}">
                <a16:creationId xmlns:a16="http://schemas.microsoft.com/office/drawing/2014/main" id="{11C9E6B3-967A-4F87-AA0A-F9793C9C7661}"/>
              </a:ext>
            </a:extLst>
          </p:cNvPr>
          <p:cNvSpPr/>
          <p:nvPr/>
        </p:nvSpPr>
        <p:spPr>
          <a:xfrm>
            <a:off x="7974236" y="3633282"/>
            <a:ext cx="1524000" cy="569417"/>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组 织</a:t>
            </a:r>
          </a:p>
        </p:txBody>
      </p:sp>
      <p:sp>
        <p:nvSpPr>
          <p:cNvPr id="17" name="圆角矩形 78">
            <a:extLst>
              <a:ext uri="{FF2B5EF4-FFF2-40B4-BE49-F238E27FC236}">
                <a16:creationId xmlns:a16="http://schemas.microsoft.com/office/drawing/2014/main" id="{EE12BD8E-690C-4186-97F3-D70A9DE54E39}"/>
              </a:ext>
            </a:extLst>
          </p:cNvPr>
          <p:cNvSpPr/>
          <p:nvPr/>
        </p:nvSpPr>
        <p:spPr>
          <a:xfrm>
            <a:off x="5201738" y="3432803"/>
            <a:ext cx="2017183" cy="876768"/>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学生综合素质测评体系</a:t>
            </a:r>
          </a:p>
        </p:txBody>
      </p:sp>
      <p:sp>
        <p:nvSpPr>
          <p:cNvPr id="12" name="圆角矩形 73">
            <a:extLst>
              <a:ext uri="{FF2B5EF4-FFF2-40B4-BE49-F238E27FC236}">
                <a16:creationId xmlns:a16="http://schemas.microsoft.com/office/drawing/2014/main" id="{844A7AB1-B5C0-4247-BD00-AD3AA2A5D6C6}"/>
              </a:ext>
            </a:extLst>
          </p:cNvPr>
          <p:cNvSpPr/>
          <p:nvPr/>
        </p:nvSpPr>
        <p:spPr>
          <a:xfrm>
            <a:off x="7951463" y="1712184"/>
            <a:ext cx="1536700" cy="595741"/>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发布预警</a:t>
            </a:r>
          </a:p>
        </p:txBody>
      </p:sp>
      <p:sp>
        <p:nvSpPr>
          <p:cNvPr id="11" name="圆角矩形 72">
            <a:extLst>
              <a:ext uri="{FF2B5EF4-FFF2-40B4-BE49-F238E27FC236}">
                <a16:creationId xmlns:a16="http://schemas.microsoft.com/office/drawing/2014/main" id="{EBBC8B99-C1E0-41E6-A359-2645CDA416E7}"/>
              </a:ext>
            </a:extLst>
          </p:cNvPr>
          <p:cNvSpPr/>
          <p:nvPr/>
        </p:nvSpPr>
        <p:spPr>
          <a:xfrm>
            <a:off x="5251654" y="1727326"/>
            <a:ext cx="1919816" cy="581511"/>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调整改进</a:t>
            </a:r>
          </a:p>
        </p:txBody>
      </p:sp>
      <p:sp>
        <p:nvSpPr>
          <p:cNvPr id="18" name="圆角矩形 79">
            <a:extLst>
              <a:ext uri="{FF2B5EF4-FFF2-40B4-BE49-F238E27FC236}">
                <a16:creationId xmlns:a16="http://schemas.microsoft.com/office/drawing/2014/main" id="{F7D786B2-FFF3-4808-B3A2-1D6FF61A5531}"/>
              </a:ext>
            </a:extLst>
          </p:cNvPr>
          <p:cNvSpPr/>
          <p:nvPr/>
        </p:nvSpPr>
        <p:spPr>
          <a:xfrm>
            <a:off x="2850296" y="3423824"/>
            <a:ext cx="1736591" cy="876766"/>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学生全面发展标准</a:t>
            </a:r>
          </a:p>
        </p:txBody>
      </p:sp>
      <p:sp>
        <p:nvSpPr>
          <p:cNvPr id="19" name="圆角矩形 80">
            <a:extLst>
              <a:ext uri="{FF2B5EF4-FFF2-40B4-BE49-F238E27FC236}">
                <a16:creationId xmlns:a16="http://schemas.microsoft.com/office/drawing/2014/main" id="{31A81ACD-689B-48EC-8A18-B03A5E4B5ABA}"/>
              </a:ext>
            </a:extLst>
          </p:cNvPr>
          <p:cNvSpPr/>
          <p:nvPr/>
        </p:nvSpPr>
        <p:spPr>
          <a:xfrm>
            <a:off x="642498" y="3429000"/>
            <a:ext cx="1488017" cy="876751"/>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学生全面发展目标</a:t>
            </a:r>
          </a:p>
        </p:txBody>
      </p:sp>
      <p:cxnSp>
        <p:nvCxnSpPr>
          <p:cNvPr id="35" name="直接箭头连接符 34">
            <a:extLst>
              <a:ext uri="{FF2B5EF4-FFF2-40B4-BE49-F238E27FC236}">
                <a16:creationId xmlns:a16="http://schemas.microsoft.com/office/drawing/2014/main" id="{9449ED93-002D-4CB9-8993-106B898F3555}"/>
              </a:ext>
            </a:extLst>
          </p:cNvPr>
          <p:cNvCxnSpPr/>
          <p:nvPr/>
        </p:nvCxnSpPr>
        <p:spPr>
          <a:xfrm flipH="1" flipV="1">
            <a:off x="1397193" y="4310382"/>
            <a:ext cx="12700" cy="1513417"/>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0" name="圆角矩形 81">
            <a:extLst>
              <a:ext uri="{FF2B5EF4-FFF2-40B4-BE49-F238E27FC236}">
                <a16:creationId xmlns:a16="http://schemas.microsoft.com/office/drawing/2014/main" id="{4A3F1EA5-9BD6-4F02-A151-603B4858BC11}"/>
              </a:ext>
            </a:extLst>
          </p:cNvPr>
          <p:cNvSpPr/>
          <p:nvPr/>
        </p:nvSpPr>
        <p:spPr>
          <a:xfrm>
            <a:off x="629797" y="5515276"/>
            <a:ext cx="1513417" cy="644891"/>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改进提升</a:t>
            </a:r>
          </a:p>
        </p:txBody>
      </p:sp>
      <p:sp>
        <p:nvSpPr>
          <p:cNvPr id="21" name="圆角矩形 82">
            <a:extLst>
              <a:ext uri="{FF2B5EF4-FFF2-40B4-BE49-F238E27FC236}">
                <a16:creationId xmlns:a16="http://schemas.microsoft.com/office/drawing/2014/main" id="{C723CA3A-B760-4684-A240-75F3D05DF682}"/>
              </a:ext>
            </a:extLst>
          </p:cNvPr>
          <p:cNvSpPr/>
          <p:nvPr/>
        </p:nvSpPr>
        <p:spPr>
          <a:xfrm>
            <a:off x="2850298" y="5515276"/>
            <a:ext cx="1716617" cy="644891"/>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学习创新</a:t>
            </a:r>
          </a:p>
        </p:txBody>
      </p:sp>
      <p:sp>
        <p:nvSpPr>
          <p:cNvPr id="22" name="圆角矩形 83">
            <a:extLst>
              <a:ext uri="{FF2B5EF4-FFF2-40B4-BE49-F238E27FC236}">
                <a16:creationId xmlns:a16="http://schemas.microsoft.com/office/drawing/2014/main" id="{320187EB-8DB9-4013-99FF-A3A220BF239C}"/>
              </a:ext>
            </a:extLst>
          </p:cNvPr>
          <p:cNvSpPr/>
          <p:nvPr/>
        </p:nvSpPr>
        <p:spPr>
          <a:xfrm>
            <a:off x="5540355" y="5515276"/>
            <a:ext cx="1344083" cy="644891"/>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激 励</a:t>
            </a:r>
          </a:p>
        </p:txBody>
      </p:sp>
      <p:sp>
        <p:nvSpPr>
          <p:cNvPr id="23" name="圆角矩形 84">
            <a:extLst>
              <a:ext uri="{FF2B5EF4-FFF2-40B4-BE49-F238E27FC236}">
                <a16:creationId xmlns:a16="http://schemas.microsoft.com/office/drawing/2014/main" id="{6F24CB74-BE4C-43F5-95F9-DD2C764276DD}"/>
              </a:ext>
            </a:extLst>
          </p:cNvPr>
          <p:cNvSpPr/>
          <p:nvPr/>
        </p:nvSpPr>
        <p:spPr>
          <a:xfrm>
            <a:off x="7565161" y="5515276"/>
            <a:ext cx="1981200" cy="644891"/>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考核性诊断</a:t>
            </a:r>
          </a:p>
        </p:txBody>
      </p:sp>
      <p:sp>
        <p:nvSpPr>
          <p:cNvPr id="15" name="圆角矩形 76">
            <a:extLst>
              <a:ext uri="{FF2B5EF4-FFF2-40B4-BE49-F238E27FC236}">
                <a16:creationId xmlns:a16="http://schemas.microsoft.com/office/drawing/2014/main" id="{E7922F64-AF48-470B-89D4-B0AC70E02172}"/>
              </a:ext>
            </a:extLst>
          </p:cNvPr>
          <p:cNvSpPr/>
          <p:nvPr/>
        </p:nvSpPr>
        <p:spPr>
          <a:xfrm>
            <a:off x="10148562" y="3623187"/>
            <a:ext cx="1534584" cy="575768"/>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实 施</a:t>
            </a:r>
          </a:p>
        </p:txBody>
      </p:sp>
      <p:sp>
        <p:nvSpPr>
          <p:cNvPr id="14" name="圆角矩形 75">
            <a:extLst>
              <a:ext uri="{FF2B5EF4-FFF2-40B4-BE49-F238E27FC236}">
                <a16:creationId xmlns:a16="http://schemas.microsoft.com/office/drawing/2014/main" id="{276C6EA2-7600-4B0B-8AB3-587F1554ED44}"/>
              </a:ext>
            </a:extLst>
          </p:cNvPr>
          <p:cNvSpPr/>
          <p:nvPr/>
        </p:nvSpPr>
        <p:spPr>
          <a:xfrm>
            <a:off x="10148563" y="2692129"/>
            <a:ext cx="1534584" cy="575733"/>
          </a:xfrm>
          <a:prstGeom prst="roundRect">
            <a:avLst/>
          </a:prstGeom>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solidFill>
                  <a:schemeClr val="tx1"/>
                </a:solidFill>
              </a:rPr>
              <a:t>监 测</a:t>
            </a:r>
          </a:p>
        </p:txBody>
      </p:sp>
      <p:sp>
        <p:nvSpPr>
          <p:cNvPr id="45" name="任意多边形: 形状 21">
            <a:extLst>
              <a:ext uri="{FF2B5EF4-FFF2-40B4-BE49-F238E27FC236}">
                <a16:creationId xmlns:a16="http://schemas.microsoft.com/office/drawing/2014/main" id="{92E38451-3D8E-4FD0-ADDC-2E02CE68D689}"/>
              </a:ext>
            </a:extLst>
          </p:cNvPr>
          <p:cNvSpPr/>
          <p:nvPr/>
        </p:nvSpPr>
        <p:spPr>
          <a:xfrm>
            <a:off x="-34295" y="1480927"/>
            <a:ext cx="12254539" cy="71082"/>
          </a:xfrm>
          <a:custGeom>
            <a:avLst/>
            <a:gdLst>
              <a:gd name="connsiteX0" fmla="*/ 0 w 1758462"/>
              <a:gd name="connsiteY0" fmla="*/ 0 h 0"/>
              <a:gd name="connsiteX1" fmla="*/ 1758462 w 1758462"/>
              <a:gd name="connsiteY1" fmla="*/ 0 h 0"/>
            </a:gdLst>
            <a:ahLst/>
            <a:cxnLst>
              <a:cxn ang="0">
                <a:pos x="connsiteX0" y="connsiteY0"/>
              </a:cxn>
              <a:cxn ang="0">
                <a:pos x="connsiteX1" y="connsiteY1"/>
              </a:cxn>
            </a:cxnLst>
            <a:rect l="l" t="t" r="r" b="b"/>
            <a:pathLst>
              <a:path w="1758462">
                <a:moveTo>
                  <a:pt x="0" y="0"/>
                </a:moveTo>
                <a:lnTo>
                  <a:pt x="1758462" y="0"/>
                </a:lnTo>
              </a:path>
            </a:pathLst>
          </a:cu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795762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2" presetClass="entr" presetSubtype="8"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par>
                                <p:cTn id="44" presetID="22" presetClass="entr" presetSubtype="8"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par>
                                <p:cTn id="59" presetID="2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22" presetClass="entr" presetSubtype="8"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par>
                                <p:cTn id="65" presetID="22" presetClass="entr" presetSubtype="8"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par>
                                <p:cTn id="68" presetID="2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par>
                                <p:cTn id="74" presetID="22" presetClass="entr" presetSubtype="8"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par>
                                <p:cTn id="77" presetID="22" presetClass="entr" presetSubtype="8"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par>
                                <p:cTn id="80" presetID="22" presetClass="entr" presetSubtype="8"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par>
                                <p:cTn id="83" presetID="22" presetClass="entr" presetSubtype="8"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left)">
                                      <p:cBhvr>
                                        <p:cTn id="85" dur="500"/>
                                        <p:tgtEl>
                                          <p:spTgt spid="33"/>
                                        </p:tgtEl>
                                      </p:cBhvr>
                                    </p:animEffect>
                                  </p:childTnLst>
                                </p:cTn>
                              </p:par>
                              <p:par>
                                <p:cTn id="86" presetID="22" presetClass="entr" presetSubtype="8"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left)">
                                      <p:cBhvr>
                                        <p:cTn id="88" dur="500"/>
                                        <p:tgtEl>
                                          <p:spTgt spid="34"/>
                                        </p:tgtEl>
                                      </p:cBhvr>
                                    </p:animEffect>
                                  </p:childTnLst>
                                </p:cTn>
                              </p:par>
                              <p:par>
                                <p:cTn id="89" presetID="22" presetClass="entr" presetSubtype="8"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par>
                                <p:cTn id="92" presetID="22" presetClass="entr" presetSubtype="8"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left)">
                                      <p:cBhvr>
                                        <p:cTn id="94" dur="500"/>
                                        <p:tgtEl>
                                          <p:spTgt spid="36"/>
                                        </p:tgtEl>
                                      </p:cBhvr>
                                    </p:animEffect>
                                  </p:childTnLst>
                                </p:cTn>
                              </p:par>
                              <p:par>
                                <p:cTn id="95" presetID="22" presetClass="entr" presetSubtype="8"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par>
                                <p:cTn id="98" presetID="22" presetClass="entr" presetSubtype="8"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left)">
                                      <p:cBhvr>
                                        <p:cTn id="100" dur="500"/>
                                        <p:tgtEl>
                                          <p:spTgt spid="38"/>
                                        </p:tgtEl>
                                      </p:cBhvr>
                                    </p:animEffect>
                                  </p:childTnLst>
                                </p:cTn>
                              </p:par>
                              <p:par>
                                <p:cTn id="101" presetID="22" presetClass="entr" presetSubtype="8"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left)">
                                      <p:cBhvr>
                                        <p:cTn id="103" dur="500"/>
                                        <p:tgtEl>
                                          <p:spTgt spid="39"/>
                                        </p:tgtEl>
                                      </p:cBhvr>
                                    </p:animEffect>
                                  </p:childTnLst>
                                </p:cTn>
                              </p:par>
                              <p:par>
                                <p:cTn id="104" presetID="22" presetClass="entr" presetSubtype="8"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wipe(left)">
                                      <p:cBhvr>
                                        <p:cTn id="10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1" grpId="0" animBg="1"/>
      <p:bldP spid="4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人才培养目标螺旋.png">
            <a:extLst>
              <a:ext uri="{FF2B5EF4-FFF2-40B4-BE49-F238E27FC236}">
                <a16:creationId xmlns:a16="http://schemas.microsoft.com/office/drawing/2014/main" id="{97EBDEE0-0818-450A-AEB8-63E36223ABAC}"/>
              </a:ext>
            </a:extLst>
          </p:cNvPr>
          <p:cNvPicPr>
            <a:picLocks noGrp="1" noChangeAspect="1"/>
          </p:cNvPicPr>
          <p:nvPr>
            <p:ph idx="4294967295"/>
          </p:nvPr>
        </p:nvPicPr>
        <p:blipFill>
          <a:blip r:embed="rId2" cstate="print"/>
          <a:stretch>
            <a:fillRect/>
          </a:stretch>
        </p:blipFill>
        <p:spPr>
          <a:xfrm>
            <a:off x="982756" y="960782"/>
            <a:ext cx="10208201" cy="5269676"/>
          </a:xfrm>
          <a:prstGeom prst="rect">
            <a:avLst/>
          </a:prstGeom>
          <a:ln w="28575">
            <a:solidFill>
              <a:srgbClr val="EA8431"/>
            </a:solidFill>
          </a:ln>
        </p:spPr>
      </p:pic>
      <p:pic>
        <p:nvPicPr>
          <p:cNvPr id="5" name="内容占位符 3" descr="师资建设螺旋.png">
            <a:extLst>
              <a:ext uri="{FF2B5EF4-FFF2-40B4-BE49-F238E27FC236}">
                <a16:creationId xmlns:a16="http://schemas.microsoft.com/office/drawing/2014/main" id="{F5D4706D-E002-477B-A9E3-4484479DB120}"/>
              </a:ext>
            </a:extLst>
          </p:cNvPr>
          <p:cNvPicPr>
            <a:picLocks noChangeAspect="1"/>
          </p:cNvPicPr>
          <p:nvPr/>
        </p:nvPicPr>
        <p:blipFill>
          <a:blip r:embed="rId3" cstate="print"/>
          <a:stretch>
            <a:fillRect/>
          </a:stretch>
        </p:blipFill>
        <p:spPr>
          <a:xfrm>
            <a:off x="1154805" y="1045261"/>
            <a:ext cx="9882389" cy="5269676"/>
          </a:xfrm>
          <a:prstGeom prst="rect">
            <a:avLst/>
          </a:prstGeom>
          <a:ln w="38100">
            <a:solidFill>
              <a:srgbClr val="0070C0"/>
            </a:solidFill>
          </a:ln>
        </p:spPr>
      </p:pic>
      <p:sp>
        <p:nvSpPr>
          <p:cNvPr id="6" name="矩形 5">
            <a:extLst>
              <a:ext uri="{FF2B5EF4-FFF2-40B4-BE49-F238E27FC236}">
                <a16:creationId xmlns:a16="http://schemas.microsoft.com/office/drawing/2014/main" id="{0CA2F06D-C1AD-408F-BABA-4472B5643C1D}"/>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7" name="矩形 6">
            <a:extLst>
              <a:ext uri="{FF2B5EF4-FFF2-40B4-BE49-F238E27FC236}">
                <a16:creationId xmlns:a16="http://schemas.microsoft.com/office/drawing/2014/main" id="{41EF4E79-EC1B-494D-A510-160ACB548ADA}"/>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A3924E7D-E869-4A11-9348-47FFEB6777BB}"/>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a:extLst>
              <a:ext uri="{FF2B5EF4-FFF2-40B4-BE49-F238E27FC236}">
                <a16:creationId xmlns:a16="http://schemas.microsoft.com/office/drawing/2014/main" id="{936A3737-7124-4908-B99B-8B44FBD111A8}"/>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标题 1">
            <a:extLst>
              <a:ext uri="{FF2B5EF4-FFF2-40B4-BE49-F238E27FC236}">
                <a16:creationId xmlns:a16="http://schemas.microsoft.com/office/drawing/2014/main" id="{00A49136-4E03-4636-92B5-2E7178B4BA85}"/>
              </a:ext>
            </a:extLst>
          </p:cNvPr>
          <p:cNvSpPr txBox="1">
            <a:spLocks/>
          </p:cNvSpPr>
          <p:nvPr/>
        </p:nvSpPr>
        <p:spPr>
          <a:xfrm>
            <a:off x="982756" y="64880"/>
            <a:ext cx="3115519"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其他学校做法</a:t>
            </a:r>
          </a:p>
        </p:txBody>
      </p:sp>
      <p:sp>
        <p:nvSpPr>
          <p:cNvPr id="11" name="矩形 10">
            <a:extLst>
              <a:ext uri="{FF2B5EF4-FFF2-40B4-BE49-F238E27FC236}">
                <a16:creationId xmlns:a16="http://schemas.microsoft.com/office/drawing/2014/main" id="{BBE58573-31D4-4A71-897E-57ACBC17AF35}"/>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Tree>
    <p:extLst>
      <p:ext uri="{BB962C8B-B14F-4D97-AF65-F5344CB8AC3E}">
        <p14:creationId xmlns:p14="http://schemas.microsoft.com/office/powerpoint/2010/main" val="1231851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 decel="100000"/>
                                        <p:tgtEl>
                                          <p:spTgt spid="4"/>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4"/>
                                        </p:tgtEl>
                                        <p:attrNameLst>
                                          <p:attrName>ppt_y</p:attrName>
                                        </p:attrNameLst>
                                      </p:cBhvr>
                                      <p:tavLst>
                                        <p:tav tm="0">
                                          <p:val>
                                            <p:strVal val="ppt_y"/>
                                          </p:val>
                                        </p:tav>
                                        <p:tav tm="100000">
                                          <p:val>
                                            <p:strVal val="ppt_y+1"/>
                                          </p:val>
                                        </p:tav>
                                      </p:tavLst>
                                    </p:anim>
                                    <p:set>
                                      <p:cBhvr>
                                        <p:cTn id="17" dur="1" fill="hold">
                                          <p:stCondLst>
                                            <p:cond delay="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276B01F-04BD-4DB6-8FCE-90E2F47782BF}"/>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5" name="矩形 4">
            <a:extLst>
              <a:ext uri="{FF2B5EF4-FFF2-40B4-BE49-F238E27FC236}">
                <a16:creationId xmlns:a16="http://schemas.microsoft.com/office/drawing/2014/main" id="{1D8EE926-7FCB-4C21-964A-E67A7F149E2F}"/>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E605B68-C96B-45C2-BFCF-3CEE09575F21}"/>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a:extLst>
              <a:ext uri="{FF2B5EF4-FFF2-40B4-BE49-F238E27FC236}">
                <a16:creationId xmlns:a16="http://schemas.microsoft.com/office/drawing/2014/main" id="{0EC89DD0-AC69-4A62-B6F0-F50EE52F294D}"/>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标题 1">
            <a:extLst>
              <a:ext uri="{FF2B5EF4-FFF2-40B4-BE49-F238E27FC236}">
                <a16:creationId xmlns:a16="http://schemas.microsoft.com/office/drawing/2014/main" id="{254A39A1-BB47-414F-9383-E8A0F8E09D41}"/>
              </a:ext>
            </a:extLst>
          </p:cNvPr>
          <p:cNvSpPr txBox="1">
            <a:spLocks/>
          </p:cNvSpPr>
          <p:nvPr/>
        </p:nvSpPr>
        <p:spPr>
          <a:xfrm>
            <a:off x="1270281" y="52764"/>
            <a:ext cx="3841546" cy="5930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某校校园安全工作螺旋</a:t>
            </a:r>
          </a:p>
        </p:txBody>
      </p:sp>
      <p:sp>
        <p:nvSpPr>
          <p:cNvPr id="9" name="矩形 8">
            <a:extLst>
              <a:ext uri="{FF2B5EF4-FFF2-40B4-BE49-F238E27FC236}">
                <a16:creationId xmlns:a16="http://schemas.microsoft.com/office/drawing/2014/main" id="{6CE3FD8E-4A7E-4F7F-B936-3A081AAC1B14}"/>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10" name="Rectangle 8">
            <a:extLst>
              <a:ext uri="{FF2B5EF4-FFF2-40B4-BE49-F238E27FC236}">
                <a16:creationId xmlns:a16="http://schemas.microsoft.com/office/drawing/2014/main" id="{1AEFC7B0-2A85-4EFB-8E81-02F97EA1FD16}"/>
              </a:ext>
            </a:extLst>
          </p:cNvPr>
          <p:cNvSpPr>
            <a:spLocks noChangeArrowheads="1"/>
          </p:cNvSpPr>
          <p:nvPr/>
        </p:nvSpPr>
        <p:spPr bwMode="auto">
          <a:xfrm>
            <a:off x="1306792" y="770856"/>
            <a:ext cx="8407144" cy="861774"/>
          </a:xfrm>
          <a:prstGeom prst="rect">
            <a:avLst/>
          </a:prstGeom>
          <a:noFill/>
          <a:ln w="9525">
            <a:noFill/>
            <a:miter lim="800000"/>
            <a:headEnd/>
            <a:tailEnd/>
          </a:ln>
        </p:spPr>
        <p:txBody>
          <a:bodyPr wrap="square" anchor="ctr">
            <a:spAutoFit/>
          </a:bodyPr>
          <a:lstStyle/>
          <a:p>
            <a:pPr>
              <a:lnSpc>
                <a:spcPts val="3000"/>
              </a:lnSpc>
            </a:pPr>
            <a:r>
              <a:rPr lang="zh-CN" altLang="en-US" sz="2000" dirty="0">
                <a:latin typeface="微软雅黑" panose="020B0503020204020204" pitchFamily="34" charset="-122"/>
                <a:ea typeface="微软雅黑" panose="020B0503020204020204" pitchFamily="34" charset="-122"/>
              </a:rPr>
              <a:t>学校层面，按年度目标任务开展考核性诊断，根据采集数据撰写自诊报告。</a:t>
            </a:r>
            <a:endParaRPr lang="en-US" altLang="zh-CN" sz="2000" dirty="0">
              <a:latin typeface="微软雅黑" panose="020B0503020204020204" pitchFamily="34" charset="-122"/>
              <a:ea typeface="微软雅黑" panose="020B0503020204020204" pitchFamily="34" charset="-122"/>
            </a:endParaRPr>
          </a:p>
          <a:p>
            <a:pPr>
              <a:lnSpc>
                <a:spcPts val="3000"/>
              </a:lnSpc>
            </a:pPr>
            <a:r>
              <a:rPr lang="zh-CN" altLang="en-US" sz="2000" dirty="0">
                <a:latin typeface="微软雅黑" panose="020B0503020204020204" pitchFamily="34" charset="-122"/>
                <a:ea typeface="微软雅黑" panose="020B0503020204020204" pitchFamily="34" charset="-122"/>
              </a:rPr>
              <a:t>实施年度目标管理与月度部门绩效考核，保证各项工作运行质量。 </a:t>
            </a:r>
          </a:p>
        </p:txBody>
      </p:sp>
      <p:pic>
        <p:nvPicPr>
          <p:cNvPr id="11" name="Picture 2">
            <a:extLst>
              <a:ext uri="{FF2B5EF4-FFF2-40B4-BE49-F238E27FC236}">
                <a16:creationId xmlns:a16="http://schemas.microsoft.com/office/drawing/2014/main" id="{D3B910AD-1A0F-478A-88DA-475072BCF3FB}"/>
              </a:ext>
            </a:extLst>
          </p:cNvPr>
          <p:cNvPicPr>
            <a:picLocks noChangeAspect="1" noChangeArrowheads="1"/>
          </p:cNvPicPr>
          <p:nvPr/>
        </p:nvPicPr>
        <p:blipFill>
          <a:blip r:embed="rId2"/>
          <a:srcRect/>
          <a:stretch>
            <a:fillRect/>
          </a:stretch>
        </p:blipFill>
        <p:spPr bwMode="auto">
          <a:xfrm>
            <a:off x="658721" y="1848927"/>
            <a:ext cx="7703536" cy="4381531"/>
          </a:xfrm>
          <a:prstGeom prst="rect">
            <a:avLst/>
          </a:prstGeom>
          <a:ln>
            <a:noFill/>
          </a:ln>
          <a:effectLst>
            <a:outerShdw blurRad="190500" algn="tl" rotWithShape="0">
              <a:srgbClr val="000000">
                <a:alpha val="70000"/>
              </a:srgbClr>
            </a:outerShdw>
          </a:effectLst>
        </p:spPr>
      </p:pic>
      <p:sp>
        <p:nvSpPr>
          <p:cNvPr id="12" name="矩形 11">
            <a:extLst>
              <a:ext uri="{FF2B5EF4-FFF2-40B4-BE49-F238E27FC236}">
                <a16:creationId xmlns:a16="http://schemas.microsoft.com/office/drawing/2014/main" id="{6A1844E0-F856-48C9-9AC8-9D2D9001397D}"/>
              </a:ext>
            </a:extLst>
          </p:cNvPr>
          <p:cNvSpPr>
            <a:spLocks noChangeArrowheads="1"/>
          </p:cNvSpPr>
          <p:nvPr/>
        </p:nvSpPr>
        <p:spPr bwMode="auto">
          <a:xfrm>
            <a:off x="8637295" y="2269977"/>
            <a:ext cx="3029568" cy="3539430"/>
          </a:xfrm>
          <a:prstGeom prst="rect">
            <a:avLst/>
          </a:prstGeom>
          <a:noFill/>
          <a:ln w="28575">
            <a:solidFill>
              <a:srgbClr val="FF0000"/>
            </a:solidFill>
            <a:prstDash val="dash"/>
            <a:miter lim="800000"/>
            <a:headEnd/>
            <a:tailEnd/>
          </a:ln>
        </p:spPr>
        <p:txBody>
          <a:bodyPr wrap="square">
            <a:spAutoFit/>
          </a:bodyPr>
          <a:lstStyle/>
          <a:p>
            <a:r>
              <a:rPr lang="zh-CN" altLang="en-US" sz="2400" noProof="1">
                <a:latin typeface="+mn-ea"/>
              </a:rPr>
              <a:t>★ </a:t>
            </a:r>
            <a:r>
              <a:rPr lang="zh-CN" altLang="en-US" sz="2000" noProof="1">
                <a:latin typeface="隶书" panose="02010509060101010101" pitchFamily="49" charset="-122"/>
                <a:ea typeface="隶书" panose="02010509060101010101" pitchFamily="49" charset="-122"/>
              </a:rPr>
              <a:t>行政值班人员收到当日教学系值班组长提交的值班记录后，将问题按教学、学工、后勤、其他四类汇总到行政值班记录中。</a:t>
            </a:r>
            <a:endParaRPr lang="en-US" altLang="zh-CN" sz="2000" dirty="0">
              <a:latin typeface="隶书" panose="02010509060101010101" pitchFamily="49" charset="-122"/>
              <a:ea typeface="隶书" panose="02010509060101010101" pitchFamily="49" charset="-122"/>
            </a:endParaRPr>
          </a:p>
          <a:p>
            <a:endParaRPr lang="en-US" altLang="zh-CN" sz="2000" dirty="0">
              <a:latin typeface="隶书" panose="02010509060101010101" pitchFamily="49" charset="-122"/>
              <a:ea typeface="隶书" panose="02010509060101010101" pitchFamily="49" charset="-122"/>
            </a:endParaRPr>
          </a:p>
          <a:p>
            <a:r>
              <a:rPr lang="en-US" altLang="en-US" sz="2000" noProof="1">
                <a:latin typeface="隶书" panose="02010509060101010101" pitchFamily="49" charset="-122"/>
                <a:ea typeface="隶书" panose="02010509060101010101" pitchFamily="49" charset="-122"/>
              </a:rPr>
              <a:t>★ </a:t>
            </a:r>
            <a:r>
              <a:rPr lang="zh-CN" altLang="en-US" sz="2000" noProof="1">
                <a:latin typeface="隶书" panose="02010509060101010101" pitchFamily="49" charset="-122"/>
                <a:ea typeface="隶书" panose="02010509060101010101" pitchFamily="49" charset="-122"/>
              </a:rPr>
              <a:t>对于每月出现</a:t>
            </a:r>
            <a:r>
              <a:rPr lang="zh-CN" altLang="zh-CN" sz="2000" noProof="1">
                <a:latin typeface="隶书" panose="02010509060101010101" pitchFamily="49" charset="-122"/>
                <a:ea typeface="隶书" panose="02010509060101010101" pitchFamily="49" charset="-122"/>
              </a:rPr>
              <a:t>5</a:t>
            </a:r>
            <a:r>
              <a:rPr lang="zh-CN" altLang="en-US" sz="2000" noProof="1">
                <a:latin typeface="隶书" panose="02010509060101010101" pitchFamily="49" charset="-122"/>
                <a:ea typeface="隶书" panose="02010509060101010101" pitchFamily="49" charset="-122"/>
              </a:rPr>
              <a:t>次以上的问题，作为诊断工作内容，通过学习、改进、创新等途径加以解决，制定更高的工作标准。</a:t>
            </a:r>
            <a:endParaRPr lang="zh-CN" altLang="en-US" sz="2000" dirty="0">
              <a:latin typeface="隶书" panose="02010509060101010101" pitchFamily="49" charset="-122"/>
              <a:ea typeface="隶书" panose="02010509060101010101" pitchFamily="49" charset="-122"/>
            </a:endParaRPr>
          </a:p>
        </p:txBody>
      </p:sp>
      <p:cxnSp>
        <p:nvCxnSpPr>
          <p:cNvPr id="13" name="直接箭头连接符 12">
            <a:extLst>
              <a:ext uri="{FF2B5EF4-FFF2-40B4-BE49-F238E27FC236}">
                <a16:creationId xmlns:a16="http://schemas.microsoft.com/office/drawing/2014/main" id="{AB950641-683B-48D4-8C8D-63096AF6D967}"/>
              </a:ext>
            </a:extLst>
          </p:cNvPr>
          <p:cNvCxnSpPr>
            <a:cxnSpLocks/>
          </p:cNvCxnSpPr>
          <p:nvPr/>
        </p:nvCxnSpPr>
        <p:spPr>
          <a:xfrm flipV="1">
            <a:off x="1306792" y="4755836"/>
            <a:ext cx="0" cy="823863"/>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0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5"/>
          <p:cNvSpPr txBox="1"/>
          <p:nvPr/>
        </p:nvSpPr>
        <p:spPr>
          <a:xfrm>
            <a:off x="951902" y="3753885"/>
            <a:ext cx="1342495" cy="420564"/>
          </a:xfrm>
          <a:prstGeom prst="rect">
            <a:avLst/>
          </a:prstGeom>
          <a:noFill/>
        </p:spPr>
        <p:txBody>
          <a:bodyPr wrap="square" lIns="91440" tIns="45720" rIns="91440" bIns="45720" rtlCol="0">
            <a:spAutoFit/>
          </a:bodyPr>
          <a:lstStyle/>
          <a:p>
            <a:r>
              <a:rPr lang="zh-CN" altLang="en-US" sz="2133" b="1" dirty="0">
                <a:latin typeface="微软雅黑" panose="020B0503020204020204" pitchFamily="34" charset="-122"/>
                <a:ea typeface="微软雅黑" panose="020B0503020204020204" pitchFamily="34" charset="-122"/>
              </a:rPr>
              <a:t>工作准备</a:t>
            </a:r>
          </a:p>
        </p:txBody>
      </p:sp>
      <p:sp>
        <p:nvSpPr>
          <p:cNvPr id="12" name="文本框 26"/>
          <p:cNvSpPr txBox="1"/>
          <p:nvPr/>
        </p:nvSpPr>
        <p:spPr>
          <a:xfrm>
            <a:off x="2547765" y="1471635"/>
            <a:ext cx="2381431" cy="420564"/>
          </a:xfrm>
          <a:prstGeom prst="rect">
            <a:avLst/>
          </a:prstGeom>
          <a:noFill/>
        </p:spPr>
        <p:txBody>
          <a:bodyPr wrap="square" lIns="91440" tIns="45720" rIns="91440" bIns="45720" rtlCol="0">
            <a:spAutoFit/>
          </a:bodyPr>
          <a:lstStyle/>
          <a:p>
            <a:r>
              <a:rPr lang="zh-CN" altLang="en-US" sz="2133" b="1" dirty="0">
                <a:latin typeface="微软雅黑" panose="020B0503020204020204" pitchFamily="34" charset="-122"/>
                <a:ea typeface="微软雅黑" panose="020B0503020204020204" pitchFamily="34" charset="-122"/>
              </a:rPr>
              <a:t>任务分工、培训</a:t>
            </a:r>
          </a:p>
        </p:txBody>
      </p:sp>
      <p:sp>
        <p:nvSpPr>
          <p:cNvPr id="13" name="文本框 27"/>
          <p:cNvSpPr txBox="1"/>
          <p:nvPr/>
        </p:nvSpPr>
        <p:spPr>
          <a:xfrm>
            <a:off x="5333814" y="3753655"/>
            <a:ext cx="1285812" cy="420564"/>
          </a:xfrm>
          <a:prstGeom prst="rect">
            <a:avLst/>
          </a:prstGeom>
          <a:noFill/>
        </p:spPr>
        <p:txBody>
          <a:bodyPr wrap="square" lIns="91440" tIns="45720" rIns="91440" bIns="45720" rtlCol="0">
            <a:spAutoFit/>
          </a:bodyPr>
          <a:lstStyle/>
          <a:p>
            <a:r>
              <a:rPr lang="zh-CN" altLang="en-US" sz="2133" b="1" dirty="0">
                <a:latin typeface="微软雅黑" panose="020B0503020204020204" pitchFamily="34" charset="-122"/>
                <a:ea typeface="微软雅黑" panose="020B0503020204020204" pitchFamily="34" charset="-122"/>
              </a:rPr>
              <a:t>数据采集</a:t>
            </a:r>
          </a:p>
        </p:txBody>
      </p:sp>
      <p:sp>
        <p:nvSpPr>
          <p:cNvPr id="14" name="文本框 28"/>
          <p:cNvSpPr txBox="1"/>
          <p:nvPr/>
        </p:nvSpPr>
        <p:spPr>
          <a:xfrm>
            <a:off x="7489896" y="1487791"/>
            <a:ext cx="1409967" cy="420564"/>
          </a:xfrm>
          <a:prstGeom prst="rect">
            <a:avLst/>
          </a:prstGeom>
          <a:noFill/>
        </p:spPr>
        <p:txBody>
          <a:bodyPr wrap="square" lIns="91440" tIns="45720" rIns="91440" bIns="45720" rtlCol="0">
            <a:spAutoFit/>
          </a:bodyPr>
          <a:lstStyle/>
          <a:p>
            <a:r>
              <a:rPr lang="zh-CN" altLang="en-US" sz="2133" b="1" dirty="0">
                <a:latin typeface="微软雅黑" panose="020B0503020204020204" pitchFamily="34" charset="-122"/>
                <a:ea typeface="微软雅黑" panose="020B0503020204020204" pitchFamily="34" charset="-122"/>
              </a:rPr>
              <a:t>验收上传</a:t>
            </a:r>
          </a:p>
        </p:txBody>
      </p:sp>
      <p:sp>
        <p:nvSpPr>
          <p:cNvPr id="26" name="文本框 43"/>
          <p:cNvSpPr txBox="1"/>
          <p:nvPr/>
        </p:nvSpPr>
        <p:spPr>
          <a:xfrm>
            <a:off x="321226" y="4173140"/>
            <a:ext cx="3092759" cy="1887696"/>
          </a:xfrm>
          <a:prstGeom prst="rect">
            <a:avLst/>
          </a:prstGeom>
          <a:noFill/>
        </p:spPr>
        <p:txBody>
          <a:bodyPr wrap="square" lIns="91440" tIns="45720" rIns="91440" bIns="45720" rtlCol="0">
            <a:spAutoFit/>
          </a:bodyPr>
          <a:lstStyle/>
          <a:p>
            <a:pPr>
              <a:lnSpc>
                <a:spcPts val="2000"/>
              </a:lnSpc>
            </a:pPr>
            <a:r>
              <a:rPr lang="zh-CN" altLang="en-US" sz="1470" dirty="0">
                <a:solidFill>
                  <a:schemeClr val="tx1">
                    <a:lumMod val="85000"/>
                    <a:lumOff val="15000"/>
                  </a:schemeClr>
                </a:solidFill>
                <a:latin typeface="微软雅黑" panose="020B0503020204020204" pitchFamily="34" charset="-122"/>
                <a:ea typeface="微软雅黑" panose="020B0503020204020204" pitchFamily="34" charset="-122"/>
              </a:rPr>
              <a:t>认真研读《中等职业学校人才培养工作状态数据采集与管理平台数据结构》，查阅《中等职业学校专业教学标准(试行)》目录、《专业编码标准》等相关文件，分析各字段的内涵及各个数据表之间的相互关系，改进学校服务器的配置。</a:t>
            </a:r>
          </a:p>
        </p:txBody>
      </p:sp>
      <p:sp>
        <p:nvSpPr>
          <p:cNvPr id="27" name="文本框 44"/>
          <p:cNvSpPr txBox="1"/>
          <p:nvPr/>
        </p:nvSpPr>
        <p:spPr>
          <a:xfrm>
            <a:off x="2429249" y="1908080"/>
            <a:ext cx="2586789" cy="1118255"/>
          </a:xfrm>
          <a:prstGeom prst="rect">
            <a:avLst/>
          </a:prstGeom>
          <a:noFill/>
        </p:spPr>
        <p:txBody>
          <a:bodyPr wrap="square" lIns="91440" tIns="45720" rIns="91440" bIns="45720" rtlCol="0">
            <a:spAutoFit/>
          </a:bodyPr>
          <a:lstStyle/>
          <a:p>
            <a:pPr>
              <a:lnSpc>
                <a:spcPts val="2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根据数据字段的内涵和学校职能特点将数据工作分配到学校职能部门和教学系部并进行培训。</a:t>
            </a:r>
          </a:p>
        </p:txBody>
      </p:sp>
      <p:sp>
        <p:nvSpPr>
          <p:cNvPr id="28" name="文本框 45"/>
          <p:cNvSpPr txBox="1"/>
          <p:nvPr/>
        </p:nvSpPr>
        <p:spPr>
          <a:xfrm>
            <a:off x="4633031" y="4193937"/>
            <a:ext cx="2728980" cy="861774"/>
          </a:xfrm>
          <a:prstGeom prst="rect">
            <a:avLst/>
          </a:prstGeom>
          <a:noFill/>
        </p:spPr>
        <p:txBody>
          <a:bodyPr wrap="square" lIns="91440" tIns="45720" rIns="91440" bIns="45720" rtlCol="0">
            <a:spAutoFit/>
          </a:bodyPr>
          <a:lstStyle/>
          <a:p>
            <a:pPr>
              <a:lnSpc>
                <a:spcPts val="2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定期召集会议解决采集中遇到的问题，交流、分享采集数据保证数据间的一致性。</a:t>
            </a:r>
          </a:p>
        </p:txBody>
      </p:sp>
      <p:sp>
        <p:nvSpPr>
          <p:cNvPr id="29" name="文本框 46"/>
          <p:cNvSpPr txBox="1"/>
          <p:nvPr/>
        </p:nvSpPr>
        <p:spPr>
          <a:xfrm>
            <a:off x="6900260" y="1937071"/>
            <a:ext cx="2656649" cy="861774"/>
          </a:xfrm>
          <a:prstGeom prst="rect">
            <a:avLst/>
          </a:prstGeom>
          <a:noFill/>
        </p:spPr>
        <p:txBody>
          <a:bodyPr wrap="square" lIns="91440" tIns="45720" rIns="91440" bIns="45720" rtlCol="0">
            <a:spAutoFit/>
          </a:bodyPr>
          <a:lstStyle/>
          <a:p>
            <a:pPr>
              <a:lnSpc>
                <a:spcPts val="2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部门检测员对本部门数据进行检测、上报，由校长进行最后的检测并上传数据。</a:t>
            </a:r>
          </a:p>
        </p:txBody>
      </p:sp>
      <p:sp>
        <p:nvSpPr>
          <p:cNvPr id="35" name="文本框 11"/>
          <p:cNvSpPr txBox="1"/>
          <p:nvPr/>
        </p:nvSpPr>
        <p:spPr>
          <a:xfrm>
            <a:off x="9951884" y="3732466"/>
            <a:ext cx="1288214" cy="420564"/>
          </a:xfrm>
          <a:prstGeom prst="rect">
            <a:avLst/>
          </a:prstGeom>
          <a:noFill/>
        </p:spPr>
        <p:txBody>
          <a:bodyPr wrap="square" lIns="91440" tIns="45720" rIns="91440" bIns="45720" rtlCol="0">
            <a:spAutoFit/>
          </a:bodyPr>
          <a:lstStyle/>
          <a:p>
            <a:r>
              <a:rPr lang="zh-CN" altLang="en-US" sz="2133" b="1" dirty="0">
                <a:latin typeface="微软雅黑" panose="020B0503020204020204" pitchFamily="34" charset="-122"/>
                <a:ea typeface="微软雅黑" panose="020B0503020204020204" pitchFamily="34" charset="-122"/>
              </a:rPr>
              <a:t>总结改进</a:t>
            </a:r>
          </a:p>
        </p:txBody>
      </p:sp>
      <p:sp>
        <p:nvSpPr>
          <p:cNvPr id="36" name="文本框 16"/>
          <p:cNvSpPr txBox="1"/>
          <p:nvPr/>
        </p:nvSpPr>
        <p:spPr>
          <a:xfrm>
            <a:off x="9505815" y="4193937"/>
            <a:ext cx="2344707" cy="1374735"/>
          </a:xfrm>
          <a:prstGeom prst="rect">
            <a:avLst/>
          </a:prstGeom>
          <a:noFill/>
        </p:spPr>
        <p:txBody>
          <a:bodyPr wrap="square" lIns="91440" tIns="45720" rIns="91440" bIns="45720" rtlCol="0">
            <a:spAutoFit/>
          </a:bodyPr>
          <a:lstStyle/>
          <a:p>
            <a:pPr>
              <a:lnSpc>
                <a:spcPts val="2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对第一期工作进行总结与改进，编制校内《数据采集手册》，汇总重点数据项目，为日后的数据采集提供条件。</a:t>
            </a:r>
          </a:p>
        </p:txBody>
      </p:sp>
      <p:sp>
        <p:nvSpPr>
          <p:cNvPr id="37" name="TextBox 36"/>
          <p:cNvSpPr txBox="1"/>
          <p:nvPr/>
        </p:nvSpPr>
        <p:spPr>
          <a:xfrm>
            <a:off x="1467585" y="444073"/>
            <a:ext cx="5184576" cy="46166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、建平台、采数据、用数据</a:t>
            </a:r>
          </a:p>
        </p:txBody>
      </p:sp>
      <p:sp>
        <p:nvSpPr>
          <p:cNvPr id="38" name="矩形 37">
            <a:extLst>
              <a:ext uri="{FF2B5EF4-FFF2-40B4-BE49-F238E27FC236}">
                <a16:creationId xmlns:a16="http://schemas.microsoft.com/office/drawing/2014/main" id="{7B803637-2881-4ACA-B177-51EB3FFFC7DF}"/>
              </a:ext>
            </a:extLst>
          </p:cNvPr>
          <p:cNvSpPr/>
          <p:nvPr/>
        </p:nvSpPr>
        <p:spPr>
          <a:xfrm>
            <a:off x="1107545" y="455090"/>
            <a:ext cx="288000" cy="2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矩形 38">
            <a:extLst>
              <a:ext uri="{FF2B5EF4-FFF2-40B4-BE49-F238E27FC236}">
                <a16:creationId xmlns:a16="http://schemas.microsoft.com/office/drawing/2014/main" id="{D59688ED-3442-46E5-BF10-0FB0A4575A13}"/>
              </a:ext>
            </a:extLst>
          </p:cNvPr>
          <p:cNvSpPr/>
          <p:nvPr/>
        </p:nvSpPr>
        <p:spPr>
          <a:xfrm>
            <a:off x="1251585" y="599130"/>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 name="组合 6">
            <a:extLst>
              <a:ext uri="{FF2B5EF4-FFF2-40B4-BE49-F238E27FC236}">
                <a16:creationId xmlns:a16="http://schemas.microsoft.com/office/drawing/2014/main" id="{FF124EF8-CF43-48AF-A6A8-69FC66EC61A7}"/>
              </a:ext>
            </a:extLst>
          </p:cNvPr>
          <p:cNvGrpSpPr/>
          <p:nvPr/>
        </p:nvGrpSpPr>
        <p:grpSpPr>
          <a:xfrm>
            <a:off x="1133757" y="1781098"/>
            <a:ext cx="805815" cy="1492884"/>
            <a:chOff x="1133757" y="1781098"/>
            <a:chExt cx="805815" cy="1492884"/>
          </a:xfrm>
        </p:grpSpPr>
        <p:sp>
          <p:nvSpPr>
            <p:cNvPr id="50" name="椭圆 49">
              <a:extLst>
                <a:ext uri="{FF2B5EF4-FFF2-40B4-BE49-F238E27FC236}">
                  <a16:creationId xmlns:a16="http://schemas.microsoft.com/office/drawing/2014/main" id="{34EFAD46-27F1-4E64-A76C-F66E257FBAD4}"/>
                </a:ext>
              </a:extLst>
            </p:cNvPr>
            <p:cNvSpPr/>
            <p:nvPr/>
          </p:nvSpPr>
          <p:spPr>
            <a:xfrm>
              <a:off x="1133757" y="1781098"/>
              <a:ext cx="805815" cy="805815"/>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cxnSp>
          <p:nvCxnSpPr>
            <p:cNvPr id="51" name="直接连接符 50">
              <a:extLst>
                <a:ext uri="{FF2B5EF4-FFF2-40B4-BE49-F238E27FC236}">
                  <a16:creationId xmlns:a16="http://schemas.microsoft.com/office/drawing/2014/main" id="{DBD1CE73-3034-463D-B7D7-2219D8319660}"/>
                </a:ext>
              </a:extLst>
            </p:cNvPr>
            <p:cNvCxnSpPr/>
            <p:nvPr/>
          </p:nvCxnSpPr>
          <p:spPr>
            <a:xfrm flipH="1">
              <a:off x="1533171" y="2586911"/>
              <a:ext cx="7620" cy="68707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2" name="图片 51" descr="104-160P6215U1H5">
              <a:extLst>
                <a:ext uri="{FF2B5EF4-FFF2-40B4-BE49-F238E27FC236}">
                  <a16:creationId xmlns:a16="http://schemas.microsoft.com/office/drawing/2014/main" id="{41F843E4-6FFE-44C2-B7D7-8982FDD929E4}"/>
                </a:ext>
              </a:extLst>
            </p:cNvPr>
            <p:cNvPicPr>
              <a:picLocks noChangeAspect="1"/>
            </p:cNvPicPr>
            <p:nvPr/>
          </p:nvPicPr>
          <p:blipFill>
            <a:blip r:embed="rId2" cstate="print"/>
            <a:srcRect l="5699" t="51207" r="58619" b="9638"/>
            <a:stretch>
              <a:fillRect/>
            </a:stretch>
          </p:blipFill>
          <p:spPr>
            <a:xfrm>
              <a:off x="1218211" y="1875712"/>
              <a:ext cx="638175" cy="617220"/>
            </a:xfrm>
            <a:prstGeom prst="ellipse">
              <a:avLst/>
            </a:prstGeom>
          </p:spPr>
        </p:pic>
      </p:grpSp>
      <p:grpSp>
        <p:nvGrpSpPr>
          <p:cNvPr id="8" name="组合 7">
            <a:extLst>
              <a:ext uri="{FF2B5EF4-FFF2-40B4-BE49-F238E27FC236}">
                <a16:creationId xmlns:a16="http://schemas.microsoft.com/office/drawing/2014/main" id="{67F19B50-CF0A-4A15-85EA-DEF25F6B370F}"/>
              </a:ext>
            </a:extLst>
          </p:cNvPr>
          <p:cNvGrpSpPr/>
          <p:nvPr/>
        </p:nvGrpSpPr>
        <p:grpSpPr>
          <a:xfrm>
            <a:off x="3365501" y="3450322"/>
            <a:ext cx="805815" cy="1492885"/>
            <a:chOff x="3365501" y="3450322"/>
            <a:chExt cx="805815" cy="1492885"/>
          </a:xfrm>
        </p:grpSpPr>
        <p:cxnSp>
          <p:nvCxnSpPr>
            <p:cNvPr id="54" name="直接连接符 53">
              <a:extLst>
                <a:ext uri="{FF2B5EF4-FFF2-40B4-BE49-F238E27FC236}">
                  <a16:creationId xmlns:a16="http://schemas.microsoft.com/office/drawing/2014/main" id="{CC47CB6A-E80B-4786-982D-233C8595D3BD}"/>
                </a:ext>
              </a:extLst>
            </p:cNvPr>
            <p:cNvCxnSpPr/>
            <p:nvPr/>
          </p:nvCxnSpPr>
          <p:spPr>
            <a:xfrm flipH="1">
              <a:off x="3776981" y="3450322"/>
              <a:ext cx="7620" cy="68707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椭圆 54">
              <a:extLst>
                <a:ext uri="{FF2B5EF4-FFF2-40B4-BE49-F238E27FC236}">
                  <a16:creationId xmlns:a16="http://schemas.microsoft.com/office/drawing/2014/main" id="{67B7953E-1A37-4D7E-BF3A-403A1F9C56BA}"/>
                </a:ext>
              </a:extLst>
            </p:cNvPr>
            <p:cNvSpPr/>
            <p:nvPr/>
          </p:nvSpPr>
          <p:spPr>
            <a:xfrm>
              <a:off x="3365501" y="4137392"/>
              <a:ext cx="805815" cy="805815"/>
            </a:xfrm>
            <a:prstGeom prst="ellipse">
              <a:avLst/>
            </a:prstGeom>
            <a:solidFill>
              <a:schemeClr val="accent3">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56" name="图片 55" descr="Redocn_2011053010154049">
              <a:extLst>
                <a:ext uri="{FF2B5EF4-FFF2-40B4-BE49-F238E27FC236}">
                  <a16:creationId xmlns:a16="http://schemas.microsoft.com/office/drawing/2014/main" id="{67AEF8C8-C161-4EB6-AD68-BD0BCF9BB2FA}"/>
                </a:ext>
              </a:extLst>
            </p:cNvPr>
            <p:cNvPicPr>
              <a:picLocks noChangeAspect="1"/>
            </p:cNvPicPr>
            <p:nvPr/>
          </p:nvPicPr>
          <p:blipFill>
            <a:blip r:embed="rId3" cstate="print"/>
            <a:srcRect l="331" t="23714" r="81065" b="55775"/>
            <a:stretch>
              <a:fillRect/>
            </a:stretch>
          </p:blipFill>
          <p:spPr>
            <a:xfrm>
              <a:off x="3460116" y="4234547"/>
              <a:ext cx="615951" cy="610871"/>
            </a:xfrm>
            <a:prstGeom prst="ellipse">
              <a:avLst/>
            </a:prstGeom>
          </p:spPr>
        </p:pic>
      </p:grpSp>
      <p:grpSp>
        <p:nvGrpSpPr>
          <p:cNvPr id="15" name="组合 14">
            <a:extLst>
              <a:ext uri="{FF2B5EF4-FFF2-40B4-BE49-F238E27FC236}">
                <a16:creationId xmlns:a16="http://schemas.microsoft.com/office/drawing/2014/main" id="{DA90ED5E-2705-4FCD-97F2-D4D36E12A26D}"/>
              </a:ext>
            </a:extLst>
          </p:cNvPr>
          <p:cNvGrpSpPr/>
          <p:nvPr/>
        </p:nvGrpSpPr>
        <p:grpSpPr>
          <a:xfrm>
            <a:off x="5540592" y="1782177"/>
            <a:ext cx="805815" cy="1492884"/>
            <a:chOff x="5540592" y="1782177"/>
            <a:chExt cx="805815" cy="1492884"/>
          </a:xfrm>
        </p:grpSpPr>
        <p:sp>
          <p:nvSpPr>
            <p:cNvPr id="58" name="椭圆 57">
              <a:extLst>
                <a:ext uri="{FF2B5EF4-FFF2-40B4-BE49-F238E27FC236}">
                  <a16:creationId xmlns:a16="http://schemas.microsoft.com/office/drawing/2014/main" id="{19ED6590-E672-42BC-9BB5-4E000DD66D7C}"/>
                </a:ext>
              </a:extLst>
            </p:cNvPr>
            <p:cNvSpPr/>
            <p:nvPr/>
          </p:nvSpPr>
          <p:spPr>
            <a:xfrm>
              <a:off x="5540592" y="1782177"/>
              <a:ext cx="805815" cy="80581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cxnSp>
          <p:nvCxnSpPr>
            <p:cNvPr id="59" name="直接连接符 58">
              <a:extLst>
                <a:ext uri="{FF2B5EF4-FFF2-40B4-BE49-F238E27FC236}">
                  <a16:creationId xmlns:a16="http://schemas.microsoft.com/office/drawing/2014/main" id="{6BCD5AFF-0F84-43CC-BE73-4C1E7B252EC7}"/>
                </a:ext>
              </a:extLst>
            </p:cNvPr>
            <p:cNvCxnSpPr/>
            <p:nvPr/>
          </p:nvCxnSpPr>
          <p:spPr>
            <a:xfrm flipH="1">
              <a:off x="5940005" y="2587990"/>
              <a:ext cx="7620" cy="68707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0" name="图片 59" descr="Redocn_2011053010154049">
              <a:extLst>
                <a:ext uri="{FF2B5EF4-FFF2-40B4-BE49-F238E27FC236}">
                  <a16:creationId xmlns:a16="http://schemas.microsoft.com/office/drawing/2014/main" id="{7DB946D1-32B5-45FD-9842-6F0FB3F8C0A7}"/>
                </a:ext>
              </a:extLst>
            </p:cNvPr>
            <p:cNvPicPr>
              <a:picLocks noChangeAspect="1"/>
            </p:cNvPicPr>
            <p:nvPr/>
          </p:nvPicPr>
          <p:blipFill>
            <a:blip r:embed="rId4" cstate="print"/>
            <a:srcRect l="81998" b="80368"/>
            <a:stretch>
              <a:fillRect/>
            </a:stretch>
          </p:blipFill>
          <p:spPr>
            <a:xfrm>
              <a:off x="5635841" y="1891397"/>
              <a:ext cx="614680" cy="602615"/>
            </a:xfrm>
            <a:prstGeom prst="ellipse">
              <a:avLst/>
            </a:prstGeom>
          </p:spPr>
        </p:pic>
      </p:grpSp>
      <p:grpSp>
        <p:nvGrpSpPr>
          <p:cNvPr id="10" name="组合 9">
            <a:extLst>
              <a:ext uri="{FF2B5EF4-FFF2-40B4-BE49-F238E27FC236}">
                <a16:creationId xmlns:a16="http://schemas.microsoft.com/office/drawing/2014/main" id="{FDDFE008-161A-4FBC-A76D-8203CCA848B4}"/>
              </a:ext>
            </a:extLst>
          </p:cNvPr>
          <p:cNvGrpSpPr/>
          <p:nvPr/>
        </p:nvGrpSpPr>
        <p:grpSpPr>
          <a:xfrm>
            <a:off x="7796100" y="3450321"/>
            <a:ext cx="805815" cy="1492885"/>
            <a:chOff x="7796100" y="3450321"/>
            <a:chExt cx="805815" cy="1492885"/>
          </a:xfrm>
        </p:grpSpPr>
        <p:sp>
          <p:nvSpPr>
            <p:cNvPr id="62" name="椭圆 61">
              <a:extLst>
                <a:ext uri="{FF2B5EF4-FFF2-40B4-BE49-F238E27FC236}">
                  <a16:creationId xmlns:a16="http://schemas.microsoft.com/office/drawing/2014/main" id="{9B4311D4-A4B8-453B-B923-84A5AAD68B6A}"/>
                </a:ext>
              </a:extLst>
            </p:cNvPr>
            <p:cNvSpPr/>
            <p:nvPr/>
          </p:nvSpPr>
          <p:spPr>
            <a:xfrm>
              <a:off x="7796100" y="4137391"/>
              <a:ext cx="805815" cy="8058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cxnSp>
          <p:nvCxnSpPr>
            <p:cNvPr id="63" name="直接连接符 62">
              <a:extLst>
                <a:ext uri="{FF2B5EF4-FFF2-40B4-BE49-F238E27FC236}">
                  <a16:creationId xmlns:a16="http://schemas.microsoft.com/office/drawing/2014/main" id="{596C085E-8DF3-44A5-97C2-BF42319683E2}"/>
                </a:ext>
              </a:extLst>
            </p:cNvPr>
            <p:cNvCxnSpPr/>
            <p:nvPr/>
          </p:nvCxnSpPr>
          <p:spPr>
            <a:xfrm flipH="1">
              <a:off x="8194880" y="3450321"/>
              <a:ext cx="7620" cy="6870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64" name="图片 63" descr="Redocn_2011053010154049">
              <a:extLst>
                <a:ext uri="{FF2B5EF4-FFF2-40B4-BE49-F238E27FC236}">
                  <a16:creationId xmlns:a16="http://schemas.microsoft.com/office/drawing/2014/main" id="{F0257FE4-240E-4228-9045-4DD6C6117B84}"/>
                </a:ext>
              </a:extLst>
            </p:cNvPr>
            <p:cNvPicPr>
              <a:picLocks noChangeAspect="1"/>
            </p:cNvPicPr>
            <p:nvPr/>
          </p:nvPicPr>
          <p:blipFill>
            <a:blip r:embed="rId5" cstate="print"/>
            <a:srcRect l="62063" r="20483" b="82176"/>
            <a:stretch>
              <a:fillRect/>
            </a:stretch>
          </p:blipFill>
          <p:spPr>
            <a:xfrm>
              <a:off x="7876110" y="4234546"/>
              <a:ext cx="645795" cy="611505"/>
            </a:xfrm>
            <a:prstGeom prst="ellipse">
              <a:avLst/>
            </a:prstGeom>
          </p:spPr>
        </p:pic>
      </p:grpSp>
      <p:grpSp>
        <p:nvGrpSpPr>
          <p:cNvPr id="2" name="组合 1">
            <a:extLst>
              <a:ext uri="{FF2B5EF4-FFF2-40B4-BE49-F238E27FC236}">
                <a16:creationId xmlns:a16="http://schemas.microsoft.com/office/drawing/2014/main" id="{B3304051-CD6E-4764-9F3C-5832A6A0FC02}"/>
              </a:ext>
            </a:extLst>
          </p:cNvPr>
          <p:cNvGrpSpPr/>
          <p:nvPr/>
        </p:nvGrpSpPr>
        <p:grpSpPr>
          <a:xfrm>
            <a:off x="329624" y="3214291"/>
            <a:ext cx="11631244" cy="350964"/>
            <a:chOff x="329624" y="3214291"/>
            <a:chExt cx="11631244" cy="350964"/>
          </a:xfrm>
        </p:grpSpPr>
        <p:sp>
          <p:nvSpPr>
            <p:cNvPr id="3" name="燕尾形 2"/>
            <p:cNvSpPr/>
            <p:nvPr/>
          </p:nvSpPr>
          <p:spPr>
            <a:xfrm>
              <a:off x="329624" y="3217310"/>
              <a:ext cx="2302632" cy="34730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4" name="燕尾形 3"/>
            <p:cNvSpPr/>
            <p:nvPr/>
          </p:nvSpPr>
          <p:spPr>
            <a:xfrm>
              <a:off x="2511775" y="3217310"/>
              <a:ext cx="2383404" cy="347309"/>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5" name="燕尾形 4"/>
            <p:cNvSpPr/>
            <p:nvPr/>
          </p:nvSpPr>
          <p:spPr>
            <a:xfrm>
              <a:off x="4774692" y="3217310"/>
              <a:ext cx="2344397" cy="347309"/>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6" name="燕尾形 5"/>
            <p:cNvSpPr/>
            <p:nvPr/>
          </p:nvSpPr>
          <p:spPr>
            <a:xfrm>
              <a:off x="7008482" y="3217310"/>
              <a:ext cx="2497333" cy="34730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30" name="燕尾形 29"/>
            <p:cNvSpPr/>
            <p:nvPr/>
          </p:nvSpPr>
          <p:spPr>
            <a:xfrm>
              <a:off x="9384741" y="3217946"/>
              <a:ext cx="2576127" cy="347309"/>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53" name="椭圆 52">
              <a:extLst>
                <a:ext uri="{FF2B5EF4-FFF2-40B4-BE49-F238E27FC236}">
                  <a16:creationId xmlns:a16="http://schemas.microsoft.com/office/drawing/2014/main" id="{55D9F24B-AF3F-4A7B-9530-FC667B9A03FE}"/>
                </a:ext>
              </a:extLst>
            </p:cNvPr>
            <p:cNvSpPr/>
            <p:nvPr/>
          </p:nvSpPr>
          <p:spPr>
            <a:xfrm>
              <a:off x="1364260" y="3214291"/>
              <a:ext cx="344805" cy="33147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dirty="0">
                  <a:solidFill>
                    <a:srgbClr val="003300"/>
                  </a:solidFill>
                </a:rPr>
                <a:t>1</a:t>
              </a:r>
            </a:p>
          </p:txBody>
        </p:sp>
        <p:sp>
          <p:nvSpPr>
            <p:cNvPr id="57" name="椭圆 56">
              <a:extLst>
                <a:ext uri="{FF2B5EF4-FFF2-40B4-BE49-F238E27FC236}">
                  <a16:creationId xmlns:a16="http://schemas.microsoft.com/office/drawing/2014/main" id="{2FA65755-45C3-4D57-84EC-29BE77695972}"/>
                </a:ext>
              </a:extLst>
            </p:cNvPr>
            <p:cNvSpPr/>
            <p:nvPr/>
          </p:nvSpPr>
          <p:spPr>
            <a:xfrm>
              <a:off x="3608071" y="3215371"/>
              <a:ext cx="344805" cy="331471"/>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dirty="0">
                  <a:solidFill>
                    <a:srgbClr val="003300"/>
                  </a:solidFill>
                </a:rPr>
                <a:t>2</a:t>
              </a:r>
            </a:p>
          </p:txBody>
        </p:sp>
        <p:sp>
          <p:nvSpPr>
            <p:cNvPr id="61" name="椭圆 60">
              <a:extLst>
                <a:ext uri="{FF2B5EF4-FFF2-40B4-BE49-F238E27FC236}">
                  <a16:creationId xmlns:a16="http://schemas.microsoft.com/office/drawing/2014/main" id="{0C10BDA6-A174-4FD5-8508-EBF09D320B95}"/>
                </a:ext>
              </a:extLst>
            </p:cNvPr>
            <p:cNvSpPr/>
            <p:nvPr/>
          </p:nvSpPr>
          <p:spPr>
            <a:xfrm>
              <a:off x="5770461" y="3215370"/>
              <a:ext cx="344805" cy="331471"/>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a:solidFill>
                    <a:srgbClr val="003300"/>
                  </a:solidFill>
                </a:rPr>
                <a:t>3</a:t>
              </a:r>
            </a:p>
          </p:txBody>
        </p:sp>
        <p:sp>
          <p:nvSpPr>
            <p:cNvPr id="65" name="椭圆 64">
              <a:extLst>
                <a:ext uri="{FF2B5EF4-FFF2-40B4-BE49-F238E27FC236}">
                  <a16:creationId xmlns:a16="http://schemas.microsoft.com/office/drawing/2014/main" id="{18695A01-17CE-43DC-9725-E032A41C84F5}"/>
                </a:ext>
              </a:extLst>
            </p:cNvPr>
            <p:cNvSpPr/>
            <p:nvPr/>
          </p:nvSpPr>
          <p:spPr>
            <a:xfrm>
              <a:off x="8026605" y="3216006"/>
              <a:ext cx="344805" cy="33147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a:solidFill>
                    <a:srgbClr val="003300"/>
                  </a:solidFill>
                </a:rPr>
                <a:t>4</a:t>
              </a:r>
            </a:p>
          </p:txBody>
        </p:sp>
        <p:sp>
          <p:nvSpPr>
            <p:cNvPr id="68" name="椭圆 67">
              <a:extLst>
                <a:ext uri="{FF2B5EF4-FFF2-40B4-BE49-F238E27FC236}">
                  <a16:creationId xmlns:a16="http://schemas.microsoft.com/office/drawing/2014/main" id="{D1D7D7CC-8B7D-472B-B0F6-800E875B8DF8}"/>
                </a:ext>
              </a:extLst>
            </p:cNvPr>
            <p:cNvSpPr/>
            <p:nvPr/>
          </p:nvSpPr>
          <p:spPr>
            <a:xfrm>
              <a:off x="10457445" y="3215371"/>
              <a:ext cx="344805" cy="331471"/>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400">
                  <a:solidFill>
                    <a:srgbClr val="003300"/>
                  </a:solidFill>
                </a:rPr>
                <a:t>5</a:t>
              </a:r>
            </a:p>
          </p:txBody>
        </p:sp>
      </p:grpSp>
      <p:grpSp>
        <p:nvGrpSpPr>
          <p:cNvPr id="9" name="组合 8">
            <a:extLst>
              <a:ext uri="{FF2B5EF4-FFF2-40B4-BE49-F238E27FC236}">
                <a16:creationId xmlns:a16="http://schemas.microsoft.com/office/drawing/2014/main" id="{04ACC514-E313-47F2-9D21-375971C6CBC8}"/>
              </a:ext>
            </a:extLst>
          </p:cNvPr>
          <p:cNvGrpSpPr/>
          <p:nvPr/>
        </p:nvGrpSpPr>
        <p:grpSpPr>
          <a:xfrm>
            <a:off x="10227576" y="1782178"/>
            <a:ext cx="805815" cy="1492884"/>
            <a:chOff x="10227576" y="1782178"/>
            <a:chExt cx="805815" cy="1492884"/>
          </a:xfrm>
        </p:grpSpPr>
        <p:sp>
          <p:nvSpPr>
            <p:cNvPr id="66" name="椭圆 65">
              <a:extLst>
                <a:ext uri="{FF2B5EF4-FFF2-40B4-BE49-F238E27FC236}">
                  <a16:creationId xmlns:a16="http://schemas.microsoft.com/office/drawing/2014/main" id="{483C8496-47E1-41F2-9B0C-046B0E260E14}"/>
                </a:ext>
              </a:extLst>
            </p:cNvPr>
            <p:cNvSpPr/>
            <p:nvPr/>
          </p:nvSpPr>
          <p:spPr>
            <a:xfrm>
              <a:off x="10227576" y="1782178"/>
              <a:ext cx="805815" cy="805815"/>
            </a:xfrm>
            <a:prstGeom prst="ellipse">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cxnSp>
          <p:nvCxnSpPr>
            <p:cNvPr id="67" name="直接连接符 66">
              <a:extLst>
                <a:ext uri="{FF2B5EF4-FFF2-40B4-BE49-F238E27FC236}">
                  <a16:creationId xmlns:a16="http://schemas.microsoft.com/office/drawing/2014/main" id="{613E6BE6-EEE0-42C3-9138-FD6A9492F111}"/>
                </a:ext>
              </a:extLst>
            </p:cNvPr>
            <p:cNvCxnSpPr/>
            <p:nvPr/>
          </p:nvCxnSpPr>
          <p:spPr>
            <a:xfrm flipH="1">
              <a:off x="10626989" y="2587991"/>
              <a:ext cx="7620" cy="68707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9" name="图片 68" descr="Redocn_2011053010154049">
              <a:extLst>
                <a:ext uri="{FF2B5EF4-FFF2-40B4-BE49-F238E27FC236}">
                  <a16:creationId xmlns:a16="http://schemas.microsoft.com/office/drawing/2014/main" id="{7289E607-2021-4F67-979A-6C070CEC0CDE}"/>
                </a:ext>
              </a:extLst>
            </p:cNvPr>
            <p:cNvPicPr>
              <a:picLocks noChangeAspect="1"/>
            </p:cNvPicPr>
            <p:nvPr/>
          </p:nvPicPr>
          <p:blipFill>
            <a:blip r:embed="rId6" cstate="print"/>
            <a:srcRect r="82468" b="81150"/>
            <a:stretch>
              <a:fillRect/>
            </a:stretch>
          </p:blipFill>
          <p:spPr>
            <a:xfrm>
              <a:off x="10298060" y="1872346"/>
              <a:ext cx="662940" cy="640715"/>
            </a:xfrm>
            <a:prstGeom prst="ellipse">
              <a:avLst/>
            </a:prstGeom>
          </p:spPr>
        </p:pic>
      </p:grpSp>
    </p:spTree>
    <p:extLst>
      <p:ext uri="{BB962C8B-B14F-4D97-AF65-F5344CB8AC3E}">
        <p14:creationId xmlns:p14="http://schemas.microsoft.com/office/powerpoint/2010/main" val="333046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out)">
                                      <p:cBhvr>
                                        <p:cTn id="7" dur="500"/>
                                        <p:tgtEl>
                                          <p:spTgt spid="38"/>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ox(out)">
                                      <p:cBhvr>
                                        <p:cTn id="10" dur="500"/>
                                        <p:tgtEl>
                                          <p:spTgt spid="3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up)">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par>
                          <p:cTn id="49" fill="hold">
                            <p:stCondLst>
                              <p:cond delay="2000"/>
                            </p:stCondLst>
                            <p:childTnLst>
                              <p:par>
                                <p:cTn id="50" presetID="22" presetClass="entr" presetSubtype="1"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up)">
                                      <p:cBhvr>
                                        <p:cTn id="52" dur="500"/>
                                        <p:tgtEl>
                                          <p:spTgt spid="12"/>
                                        </p:tgtEl>
                                      </p:cBhvr>
                                    </p:animEffect>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3000"/>
                            </p:stCondLst>
                            <p:childTnLst>
                              <p:par>
                                <p:cTn id="58" presetID="2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par>
                          <p:cTn id="61" fill="hold">
                            <p:stCondLst>
                              <p:cond delay="3500"/>
                            </p:stCondLst>
                            <p:childTnLst>
                              <p:par>
                                <p:cTn id="62" presetID="22" presetClass="entr" presetSubtype="4"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up)">
                                      <p:cBhvr>
                                        <p:cTn id="68" dur="500"/>
                                        <p:tgtEl>
                                          <p:spTgt spid="14"/>
                                        </p:tgtEl>
                                      </p:cBhvr>
                                    </p:animEffect>
                                  </p:childTnLst>
                                </p:cTn>
                              </p:par>
                            </p:childTnLst>
                          </p:cTn>
                        </p:par>
                        <p:par>
                          <p:cTn id="69" fill="hold">
                            <p:stCondLst>
                              <p:cond delay="4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500"/>
                                        <p:tgtEl>
                                          <p:spTgt spid="29"/>
                                        </p:tgtEl>
                                      </p:cBhvr>
                                    </p:animEffect>
                                  </p:childTnLst>
                                </p:cTn>
                              </p:par>
                            </p:childTnLst>
                          </p:cTn>
                        </p:par>
                        <p:par>
                          <p:cTn id="73" fill="hold">
                            <p:stCondLst>
                              <p:cond delay="500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5500"/>
                            </p:stCondLst>
                            <p:childTnLst>
                              <p:par>
                                <p:cTn id="78" presetID="22" presetClass="entr" presetSubtype="4"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down)">
                                      <p:cBhvr>
                                        <p:cTn id="8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6" grpId="0"/>
      <p:bldP spid="27" grpId="0"/>
      <p:bldP spid="28" grpId="0"/>
      <p:bldP spid="29" grpId="0"/>
      <p:bldP spid="35" grpId="0"/>
      <p:bldP spid="36" grpId="0"/>
      <p:bldP spid="37" grpId="0"/>
      <p:bldP spid="38" grpId="0" animBg="1"/>
      <p:bldP spid="3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3FCAEC31-B2DB-46CC-BB70-577BC9EE9AE4}"/>
              </a:ext>
            </a:extLst>
          </p:cNvPr>
          <p:cNvSpPr/>
          <p:nvPr/>
        </p:nvSpPr>
        <p:spPr>
          <a:xfrm>
            <a:off x="1816836" y="155647"/>
            <a:ext cx="391454" cy="923330"/>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 </a:t>
            </a:r>
          </a:p>
        </p:txBody>
      </p:sp>
      <p:sp>
        <p:nvSpPr>
          <p:cNvPr id="11" name="椭圆 10">
            <a:extLst>
              <a:ext uri="{FF2B5EF4-FFF2-40B4-BE49-F238E27FC236}">
                <a16:creationId xmlns:a16="http://schemas.microsoft.com/office/drawing/2014/main" id="{2DB048DF-914C-4065-8319-331C0CC9770C}"/>
              </a:ext>
            </a:extLst>
          </p:cNvPr>
          <p:cNvSpPr/>
          <p:nvPr/>
        </p:nvSpPr>
        <p:spPr>
          <a:xfrm>
            <a:off x="4052915" y="4323468"/>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3743D4B0-E75D-4836-AF3F-C5D3F068DE4A}"/>
              </a:ext>
            </a:extLst>
          </p:cNvPr>
          <p:cNvGrpSpPr/>
          <p:nvPr/>
        </p:nvGrpSpPr>
        <p:grpSpPr>
          <a:xfrm>
            <a:off x="2194561" y="2299967"/>
            <a:ext cx="9997439" cy="1885681"/>
            <a:chOff x="2479061" y="1910828"/>
            <a:chExt cx="6664939" cy="1257117"/>
          </a:xfrm>
        </p:grpSpPr>
        <p:sp>
          <p:nvSpPr>
            <p:cNvPr id="19" name="矩形 18">
              <a:extLst>
                <a:ext uri="{FF2B5EF4-FFF2-40B4-BE49-F238E27FC236}">
                  <a16:creationId xmlns:a16="http://schemas.microsoft.com/office/drawing/2014/main" id="{DA8F59A2-FD26-4567-9E90-267E3F44ADBB}"/>
                </a:ext>
              </a:extLst>
            </p:cNvPr>
            <p:cNvSpPr/>
            <p:nvPr/>
          </p:nvSpPr>
          <p:spPr>
            <a:xfrm>
              <a:off x="2479061" y="1910828"/>
              <a:ext cx="6664939" cy="1257117"/>
            </a:xfrm>
            <a:prstGeom prst="rect">
              <a:avLst/>
            </a:prstGeom>
            <a:solidFill>
              <a:srgbClr val="1A5889"/>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latin typeface="华文中宋" panose="02010600040101010101" pitchFamily="2" charset="-122"/>
                <a:ea typeface="华文中宋" panose="02010600040101010101" pitchFamily="2" charset="-122"/>
                <a:cs typeface="+mj-cs"/>
              </a:endParaRPr>
            </a:p>
          </p:txBody>
        </p:sp>
        <p:sp>
          <p:nvSpPr>
            <p:cNvPr id="20" name="矩形 19">
              <a:extLst>
                <a:ext uri="{FF2B5EF4-FFF2-40B4-BE49-F238E27FC236}">
                  <a16:creationId xmlns:a16="http://schemas.microsoft.com/office/drawing/2014/main" id="{AA3786D8-E6E8-4205-9070-BBA4C411C6A1}"/>
                </a:ext>
              </a:extLst>
            </p:cNvPr>
            <p:cNvSpPr/>
            <p:nvPr/>
          </p:nvSpPr>
          <p:spPr>
            <a:xfrm>
              <a:off x="3622813" y="2192169"/>
              <a:ext cx="5201408" cy="615552"/>
            </a:xfrm>
            <a:prstGeom prst="rect">
              <a:avLst/>
            </a:prstGeom>
          </p:spPr>
          <p:txBody>
            <a:bodyPr wrap="none">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全省诊改工作的整体安排</a:t>
              </a:r>
            </a:p>
          </p:txBody>
        </p:sp>
      </p:grpSp>
      <p:grpSp>
        <p:nvGrpSpPr>
          <p:cNvPr id="21" name="组合 20">
            <a:extLst>
              <a:ext uri="{FF2B5EF4-FFF2-40B4-BE49-F238E27FC236}">
                <a16:creationId xmlns:a16="http://schemas.microsoft.com/office/drawing/2014/main" id="{151EAEE2-CDFE-4212-BF0A-12B6B038ECA4}"/>
              </a:ext>
            </a:extLst>
          </p:cNvPr>
          <p:cNvGrpSpPr/>
          <p:nvPr/>
        </p:nvGrpSpPr>
        <p:grpSpPr>
          <a:xfrm>
            <a:off x="1310606" y="2228960"/>
            <a:ext cx="2042594" cy="2042594"/>
            <a:chOff x="4317568" y="644069"/>
            <a:chExt cx="540000" cy="540000"/>
          </a:xfrm>
        </p:grpSpPr>
        <p:sp>
          <p:nvSpPr>
            <p:cNvPr id="22" name="椭圆 21">
              <a:extLst>
                <a:ext uri="{FF2B5EF4-FFF2-40B4-BE49-F238E27FC236}">
                  <a16:creationId xmlns:a16="http://schemas.microsoft.com/office/drawing/2014/main" id="{3E4E0016-0F4E-4273-9DB1-62A4C2A03AF2}"/>
                </a:ext>
              </a:extLst>
            </p:cNvPr>
            <p:cNvSpPr/>
            <p:nvPr/>
          </p:nvSpPr>
          <p:spPr>
            <a:xfrm>
              <a:off x="4317568" y="644069"/>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615CBD8C-4D42-4E00-AE0C-6D87BC3403B2}"/>
                </a:ext>
              </a:extLst>
            </p:cNvPr>
            <p:cNvSpPr/>
            <p:nvPr/>
          </p:nvSpPr>
          <p:spPr>
            <a:xfrm>
              <a:off x="4362992" y="689537"/>
              <a:ext cx="449152" cy="449064"/>
            </a:xfrm>
            <a:prstGeom prst="ellipse">
              <a:avLst/>
            </a:prstGeom>
            <a:solidFill>
              <a:srgbClr val="1F4E7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a:extLst>
                <a:ext uri="{FF2B5EF4-FFF2-40B4-BE49-F238E27FC236}">
                  <a16:creationId xmlns:a16="http://schemas.microsoft.com/office/drawing/2014/main" id="{E4B0CDF1-2782-4B8C-8A69-AF552614FBCE}"/>
                </a:ext>
              </a:extLst>
            </p:cNvPr>
            <p:cNvSpPr txBox="1"/>
            <p:nvPr/>
          </p:nvSpPr>
          <p:spPr>
            <a:xfrm>
              <a:off x="4451400" y="753716"/>
              <a:ext cx="390203" cy="292921"/>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四</a:t>
              </a:r>
            </a:p>
          </p:txBody>
        </p:sp>
      </p:grpSp>
      <p:sp>
        <p:nvSpPr>
          <p:cNvPr id="25" name="文本框 10">
            <a:extLst>
              <a:ext uri="{FF2B5EF4-FFF2-40B4-BE49-F238E27FC236}">
                <a16:creationId xmlns:a16="http://schemas.microsoft.com/office/drawing/2014/main" id="{503644D1-1CF0-4461-A64D-5F2688C3B323}"/>
              </a:ext>
            </a:extLst>
          </p:cNvPr>
          <p:cNvSpPr txBox="1">
            <a:spLocks noChangeArrowheads="1"/>
          </p:cNvSpPr>
          <p:nvPr/>
        </p:nvSpPr>
        <p:spPr bwMode="auto">
          <a:xfrm>
            <a:off x="7806557" y="4215430"/>
            <a:ext cx="3946567" cy="453457"/>
          </a:xfrm>
          <a:prstGeom prst="rect">
            <a:avLst/>
          </a:prstGeom>
          <a:noFill/>
          <a:ln w="9525">
            <a:noFill/>
            <a:miter lim="800000"/>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诊改工作</a:t>
            </a:r>
            <a:r>
              <a:rPr lang="zh-CN" altLang="en-US" sz="2000" dirty="0">
                <a:latin typeface="微软雅黑" panose="020B0503020204020204" pitchFamily="34" charset="-122"/>
                <a:ea typeface="微软雅黑" panose="020B0503020204020204" pitchFamily="34" charset="-122"/>
              </a:rPr>
              <a:t>时间安排</a:t>
            </a:r>
          </a:p>
        </p:txBody>
      </p:sp>
      <p:sp>
        <p:nvSpPr>
          <p:cNvPr id="26" name="文本框 10">
            <a:extLst>
              <a:ext uri="{FF2B5EF4-FFF2-40B4-BE49-F238E27FC236}">
                <a16:creationId xmlns:a16="http://schemas.microsoft.com/office/drawing/2014/main" id="{8D6533BB-DB54-48C4-927B-96029D035D6E}"/>
              </a:ext>
            </a:extLst>
          </p:cNvPr>
          <p:cNvSpPr txBox="1">
            <a:spLocks noChangeArrowheads="1"/>
          </p:cNvSpPr>
          <p:nvPr/>
        </p:nvSpPr>
        <p:spPr bwMode="auto">
          <a:xfrm>
            <a:off x="4052915" y="4215430"/>
            <a:ext cx="4330690" cy="453457"/>
          </a:xfrm>
          <a:prstGeom prst="rect">
            <a:avLst/>
          </a:prstGeom>
          <a:noFill/>
          <a:ln w="9525">
            <a:noFill/>
            <a:miter lim="800000"/>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诊改工作的整体思路</a:t>
            </a:r>
            <a:endParaRPr lang="zh-CN" altLang="en-US" sz="2000" dirty="0">
              <a:latin typeface="微软雅黑" panose="020B0503020204020204" pitchFamily="34" charset="-122"/>
              <a:ea typeface="微软雅黑" panose="020B0503020204020204" pitchFamily="34" charset="-122"/>
            </a:endParaRPr>
          </a:p>
        </p:txBody>
      </p:sp>
      <p:sp>
        <p:nvSpPr>
          <p:cNvPr id="27" name="椭圆 26">
            <a:extLst>
              <a:ext uri="{FF2B5EF4-FFF2-40B4-BE49-F238E27FC236}">
                <a16:creationId xmlns:a16="http://schemas.microsoft.com/office/drawing/2014/main" id="{E9B7201B-F513-4A3D-B046-7D9AB7E69BF9}"/>
              </a:ext>
            </a:extLst>
          </p:cNvPr>
          <p:cNvSpPr/>
          <p:nvPr/>
        </p:nvSpPr>
        <p:spPr>
          <a:xfrm>
            <a:off x="7806558" y="4303148"/>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10">
            <a:extLst>
              <a:ext uri="{FF2B5EF4-FFF2-40B4-BE49-F238E27FC236}">
                <a16:creationId xmlns:a16="http://schemas.microsoft.com/office/drawing/2014/main" id="{1C0C1B25-17FD-45E7-9CD9-D8369ABD8E91}"/>
              </a:ext>
            </a:extLst>
          </p:cNvPr>
          <p:cNvSpPr txBox="1">
            <a:spLocks noChangeArrowheads="1"/>
          </p:cNvSpPr>
          <p:nvPr/>
        </p:nvSpPr>
        <p:spPr bwMode="auto">
          <a:xfrm>
            <a:off x="4072165" y="4708831"/>
            <a:ext cx="3654392" cy="453457"/>
          </a:xfrm>
          <a:prstGeom prst="rect">
            <a:avLst/>
          </a:prstGeom>
          <a:noFill/>
          <a:ln w="9525">
            <a:noFill/>
            <a:miter lim="800000"/>
          </a:ln>
        </p:spPr>
        <p:txBody>
          <a:bodyPr wrap="square">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、其他安排</a:t>
            </a:r>
          </a:p>
        </p:txBody>
      </p:sp>
      <p:sp>
        <p:nvSpPr>
          <p:cNvPr id="29" name="椭圆 28">
            <a:extLst>
              <a:ext uri="{FF2B5EF4-FFF2-40B4-BE49-F238E27FC236}">
                <a16:creationId xmlns:a16="http://schemas.microsoft.com/office/drawing/2014/main" id="{ED08CEAE-6314-4965-A5B6-7C28C4E97144}"/>
              </a:ext>
            </a:extLst>
          </p:cNvPr>
          <p:cNvSpPr/>
          <p:nvPr/>
        </p:nvSpPr>
        <p:spPr>
          <a:xfrm>
            <a:off x="4072165" y="4796549"/>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127940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1000"/>
                                        <p:tgtEl>
                                          <p:spTgt spid="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0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1000"/>
                                        <p:tgtEl>
                                          <p:spTgt spid="2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p:bldP spid="26" grpId="0"/>
      <p:bldP spid="27" grpId="0" animBg="1"/>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down.tutu001.com/d/file/20120320/60beacd94aec5ead406c464464_560.jpg"/>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19101" y="293241"/>
            <a:ext cx="5880100" cy="1077218"/>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一、中职教学诊改的特质认知</a:t>
            </a:r>
            <a:br>
              <a:rPr lang="en-US" altLang="zh-CN"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br>
            <a:endParaRPr lang="zh-CN" altLang="en-US" sz="3200" dirty="0">
              <a:solidFill>
                <a:schemeClr val="bg1"/>
              </a:solidFill>
              <a:effectLst>
                <a:outerShdw blurRad="50800" dist="38100" dir="2700000" algn="tl" rotWithShape="0">
                  <a:prstClr val="black">
                    <a:alpha val="40000"/>
                  </a:prstClr>
                </a:outerShdw>
              </a:effectLst>
            </a:endParaRPr>
          </a:p>
        </p:txBody>
      </p:sp>
      <p:sp>
        <p:nvSpPr>
          <p:cNvPr id="13" name="椭圆 12"/>
          <p:cNvSpPr/>
          <p:nvPr/>
        </p:nvSpPr>
        <p:spPr>
          <a:xfrm>
            <a:off x="2327169" y="2587574"/>
            <a:ext cx="3204000" cy="3204000"/>
          </a:xfrm>
          <a:prstGeom prst="ellipse">
            <a:avLst/>
          </a:prstGeom>
          <a:noFill/>
          <a:ln w="12700">
            <a:solidFill>
              <a:srgbClr val="EE3923"/>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4" name="椭圆 13"/>
          <p:cNvSpPr/>
          <p:nvPr/>
        </p:nvSpPr>
        <p:spPr>
          <a:xfrm>
            <a:off x="2693241" y="2957442"/>
            <a:ext cx="2482435" cy="2482435"/>
          </a:xfrm>
          <a:prstGeom prst="ellipse">
            <a:avLst/>
          </a:prstGeom>
          <a:noFill/>
          <a:ln w="57150">
            <a:solidFill>
              <a:srgbClr val="4675BA"/>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5" name="椭圆 14"/>
          <p:cNvSpPr/>
          <p:nvPr/>
        </p:nvSpPr>
        <p:spPr>
          <a:xfrm>
            <a:off x="3072132" y="3372308"/>
            <a:ext cx="1688677" cy="1688677"/>
          </a:xfrm>
          <a:prstGeom prst="ellipse">
            <a:avLst/>
          </a:prstGeom>
          <a:noFill/>
          <a:ln w="76200">
            <a:solidFill>
              <a:srgbClr val="E52668"/>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23" name="Rectangle 91">
            <a:hlinkClick r:id="rId3" action="ppaction://hlinksldjump"/>
          </p:cNvPr>
          <p:cNvSpPr>
            <a:spLocks noChangeArrowheads="1"/>
          </p:cNvSpPr>
          <p:nvPr/>
        </p:nvSpPr>
        <p:spPr bwMode="auto">
          <a:xfrm>
            <a:off x="6770818" y="3278173"/>
            <a:ext cx="28240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微软雅黑" panose="020B0503020204020204" pitchFamily="34" charset="-122"/>
                <a:ea typeface="微软雅黑" panose="020B0503020204020204" pitchFamily="34" charset="-122"/>
              </a:rPr>
              <a:t>五纵五横</a:t>
            </a:r>
          </a:p>
        </p:txBody>
      </p:sp>
      <p:sp>
        <p:nvSpPr>
          <p:cNvPr id="28" name="Rectangle 83">
            <a:hlinkClick r:id="rId4" action="ppaction://hlinksldjump"/>
          </p:cNvPr>
          <p:cNvSpPr>
            <a:spLocks noChangeArrowheads="1"/>
          </p:cNvSpPr>
          <p:nvPr/>
        </p:nvSpPr>
        <p:spPr bwMode="auto">
          <a:xfrm>
            <a:off x="6680615" y="2297416"/>
            <a:ext cx="26468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微软雅黑" panose="020B0503020204020204" pitchFamily="34" charset="-122"/>
                <a:ea typeface="微软雅黑" panose="020B0503020204020204" pitchFamily="34" charset="-122"/>
              </a:rPr>
              <a:t>是制度机制建设：</a:t>
            </a:r>
          </a:p>
        </p:txBody>
      </p:sp>
      <p:sp>
        <p:nvSpPr>
          <p:cNvPr id="32" name="Rectangle 105">
            <a:hlinkClick r:id="rId5" action="ppaction://hlinksldjump"/>
          </p:cNvPr>
          <p:cNvSpPr>
            <a:spLocks noChangeArrowheads="1"/>
          </p:cNvSpPr>
          <p:nvPr/>
        </p:nvSpPr>
        <p:spPr bwMode="auto">
          <a:xfrm>
            <a:off x="6583038" y="4466311"/>
            <a:ext cx="34515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8</a:t>
            </a:r>
            <a:r>
              <a:rPr lang="zh-CN" altLang="en-US" sz="2400" dirty="0">
                <a:latin typeface="微软雅黑" panose="020B0503020204020204" pitchFamily="34" charset="-122"/>
                <a:ea typeface="微软雅黑" panose="020B0503020204020204" pitchFamily="34" charset="-122"/>
              </a:rPr>
              <a:t>字型”质量改进螺旋</a:t>
            </a:r>
            <a:endParaRPr lang="en-US" altLang="zh-CN" sz="2400" dirty="0">
              <a:latin typeface="微软雅黑" panose="020B0503020204020204" pitchFamily="34" charset="-122"/>
              <a:ea typeface="微软雅黑" panose="020B0503020204020204" pitchFamily="34" charset="-122"/>
            </a:endParaRPr>
          </a:p>
        </p:txBody>
      </p:sp>
      <p:sp>
        <p:nvSpPr>
          <p:cNvPr id="37" name="椭圆 36"/>
          <p:cNvSpPr/>
          <p:nvPr/>
        </p:nvSpPr>
        <p:spPr>
          <a:xfrm>
            <a:off x="3455858" y="3775920"/>
            <a:ext cx="921225" cy="921225"/>
          </a:xfrm>
          <a:prstGeom prst="ellipse">
            <a:avLst/>
          </a:prstGeom>
          <a:noFill/>
          <a:ln w="76200">
            <a:solidFill>
              <a:srgbClr val="EB3896"/>
            </a:solid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6" name="TextBox 20">
            <a:extLst>
              <a:ext uri="{FF2B5EF4-FFF2-40B4-BE49-F238E27FC236}">
                <a16:creationId xmlns:a16="http://schemas.microsoft.com/office/drawing/2014/main" id="{615477BD-7444-4097-9CE2-4E42CA65233D}"/>
              </a:ext>
            </a:extLst>
          </p:cNvPr>
          <p:cNvSpPr txBox="1"/>
          <p:nvPr/>
        </p:nvSpPr>
        <p:spPr>
          <a:xfrm>
            <a:off x="1145145" y="1423541"/>
            <a:ext cx="4138596" cy="553998"/>
          </a:xfrm>
          <a:prstGeom prst="rect">
            <a:avLst/>
          </a:prstGeom>
          <a:noFill/>
        </p:spPr>
        <p:txBody>
          <a:bodyPr wrap="square" rtlCol="0">
            <a:spAutoFit/>
          </a:bodyPr>
          <a:lstStyle/>
          <a:p>
            <a:r>
              <a:rPr lang="en-US" altLang="zh-CN" sz="3000" b="1" dirty="0">
                <a:latin typeface="微软雅黑" panose="020B0503020204020204" pitchFamily="34" charset="-122"/>
                <a:ea typeface="微软雅黑" panose="020B0503020204020204" pitchFamily="34" charset="-122"/>
              </a:rPr>
              <a:t>2</a:t>
            </a:r>
            <a:r>
              <a:rPr lang="zh-CN" altLang="en-US" sz="3000" b="1" dirty="0">
                <a:latin typeface="微软雅黑" panose="020B0503020204020204" pitchFamily="34" charset="-122"/>
                <a:ea typeface="微软雅黑" panose="020B0503020204020204" pitchFamily="34" charset="-122"/>
              </a:rPr>
              <a:t>、诊改的关键？</a:t>
            </a:r>
            <a:endParaRPr lang="en-US" altLang="zh-CN" sz="3000" b="1"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A23713F9-2BF1-439B-9C96-24270C511A45}"/>
              </a:ext>
            </a:extLst>
          </p:cNvPr>
          <p:cNvSpPr/>
          <p:nvPr/>
        </p:nvSpPr>
        <p:spPr>
          <a:xfrm>
            <a:off x="6770818" y="5423616"/>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数据平台</a:t>
            </a:r>
          </a:p>
        </p:txBody>
      </p:sp>
      <p:sp>
        <p:nvSpPr>
          <p:cNvPr id="17" name="11         _3">
            <a:extLst>
              <a:ext uri="{FF2B5EF4-FFF2-40B4-BE49-F238E27FC236}">
                <a16:creationId xmlns:a16="http://schemas.microsoft.com/office/drawing/2014/main" id="{DC579A08-0D05-40F8-9C1D-7645D6E4B6EC}"/>
              </a:ext>
            </a:extLst>
          </p:cNvPr>
          <p:cNvSpPr/>
          <p:nvPr/>
        </p:nvSpPr>
        <p:spPr>
          <a:xfrm rot="5400000">
            <a:off x="2384438" y="2236395"/>
            <a:ext cx="4190637" cy="3899619"/>
          </a:xfrm>
          <a:prstGeom prst="blockArc">
            <a:avLst>
              <a:gd name="adj1" fmla="val 11709855"/>
              <a:gd name="adj2" fmla="val 20768268"/>
              <a:gd name="adj3" fmla="val 984"/>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defRPr/>
            </a:pPr>
            <a:endParaRPr lang="zh-CN" altLang="en-US" sz="332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1         _11">
            <a:extLst>
              <a:ext uri="{FF2B5EF4-FFF2-40B4-BE49-F238E27FC236}">
                <a16:creationId xmlns:a16="http://schemas.microsoft.com/office/drawing/2014/main" id="{28C57FB2-106F-4453-9682-179C228A2BEA}"/>
              </a:ext>
            </a:extLst>
          </p:cNvPr>
          <p:cNvSpPr/>
          <p:nvPr/>
        </p:nvSpPr>
        <p:spPr>
          <a:xfrm>
            <a:off x="5427875" y="2297417"/>
            <a:ext cx="354344" cy="354344"/>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dirty="0">
              <a:solidFill>
                <a:prstClr val="white"/>
              </a:solidFill>
            </a:endParaRPr>
          </a:p>
        </p:txBody>
      </p:sp>
      <p:sp>
        <p:nvSpPr>
          <p:cNvPr id="19" name="1       _12">
            <a:extLst>
              <a:ext uri="{FF2B5EF4-FFF2-40B4-BE49-F238E27FC236}">
                <a16:creationId xmlns:a16="http://schemas.microsoft.com/office/drawing/2014/main" id="{3A9CC05C-618C-4007-AE7A-C126E6D0EF0A}"/>
              </a:ext>
            </a:extLst>
          </p:cNvPr>
          <p:cNvSpPr/>
          <p:nvPr/>
        </p:nvSpPr>
        <p:spPr>
          <a:xfrm>
            <a:off x="6120587" y="3306692"/>
            <a:ext cx="344275" cy="344275"/>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dirty="0">
              <a:solidFill>
                <a:prstClr val="white"/>
              </a:solidFill>
            </a:endParaRPr>
          </a:p>
        </p:txBody>
      </p:sp>
      <p:sp>
        <p:nvSpPr>
          <p:cNvPr id="20" name="1        _13">
            <a:extLst>
              <a:ext uri="{FF2B5EF4-FFF2-40B4-BE49-F238E27FC236}">
                <a16:creationId xmlns:a16="http://schemas.microsoft.com/office/drawing/2014/main" id="{5D7BF6F7-4BE4-4478-9247-83124B4DA13B}"/>
              </a:ext>
            </a:extLst>
          </p:cNvPr>
          <p:cNvSpPr/>
          <p:nvPr/>
        </p:nvSpPr>
        <p:spPr>
          <a:xfrm>
            <a:off x="6193317" y="4505000"/>
            <a:ext cx="361773" cy="361773"/>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dirty="0">
              <a:solidFill>
                <a:prstClr val="white"/>
              </a:solidFill>
            </a:endParaRPr>
          </a:p>
        </p:txBody>
      </p:sp>
      <p:sp>
        <p:nvSpPr>
          <p:cNvPr id="22" name="1        _14">
            <a:extLst>
              <a:ext uri="{FF2B5EF4-FFF2-40B4-BE49-F238E27FC236}">
                <a16:creationId xmlns:a16="http://schemas.microsoft.com/office/drawing/2014/main" id="{A33104A9-49C7-48BF-9DA0-97E5CAF1C6B4}"/>
              </a:ext>
            </a:extLst>
          </p:cNvPr>
          <p:cNvSpPr/>
          <p:nvPr/>
        </p:nvSpPr>
        <p:spPr>
          <a:xfrm>
            <a:off x="5668484" y="5437229"/>
            <a:ext cx="354345" cy="354345"/>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zh-CN" altLang="en-US" sz="2400" dirty="0">
              <a:solidFill>
                <a:prstClr val="white"/>
              </a:solidFill>
            </a:endParaRPr>
          </a:p>
        </p:txBody>
      </p:sp>
      <p:sp>
        <p:nvSpPr>
          <p:cNvPr id="21" name="矩形 20">
            <a:extLst>
              <a:ext uri="{FF2B5EF4-FFF2-40B4-BE49-F238E27FC236}">
                <a16:creationId xmlns:a16="http://schemas.microsoft.com/office/drawing/2014/main" id="{D88496CE-9280-46FA-B4DC-1745DEC3CED0}"/>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86906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par>
                                <p:cTn id="16" presetID="53" presetClass="entr" presetSubtype="16" fill="hold" grpId="0" nodeType="withEffect">
                                  <p:stCondLst>
                                    <p:cond delay="15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10" presetClass="exit" presetSubtype="0" fill="hold" grpId="1" nodeType="withEffect">
                                  <p:stCondLst>
                                    <p:cond delay="150"/>
                                  </p:stCondLst>
                                  <p:childTnLst>
                                    <p:animEffect transition="out" filter="fade">
                                      <p:cBhvr>
                                        <p:cTn id="22" dur="250"/>
                                        <p:tgtEl>
                                          <p:spTgt spid="37"/>
                                        </p:tgtEl>
                                      </p:cBhvr>
                                    </p:animEffect>
                                    <p:set>
                                      <p:cBhvr>
                                        <p:cTn id="23" dur="1" fill="hold">
                                          <p:stCondLst>
                                            <p:cond delay="249"/>
                                          </p:stCondLst>
                                        </p:cTn>
                                        <p:tgtEl>
                                          <p:spTgt spid="37"/>
                                        </p:tgtEl>
                                        <p:attrNameLst>
                                          <p:attrName>style.visibility</p:attrName>
                                        </p:attrNameLst>
                                      </p:cBhvr>
                                      <p:to>
                                        <p:strVal val="hidden"/>
                                      </p:to>
                                    </p:set>
                                  </p:childTnLst>
                                </p:cTn>
                              </p:par>
                              <p:par>
                                <p:cTn id="24" presetID="53" presetClass="entr" presetSubtype="16" fill="hold" grpId="0" nodeType="withEffect">
                                  <p:stCondLst>
                                    <p:cond delay="3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6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1600"/>
                            </p:stCondLst>
                            <p:childTnLst>
                              <p:par>
                                <p:cTn id="35" presetID="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2100"/>
                            </p:stCondLst>
                            <p:childTnLst>
                              <p:par>
                                <p:cTn id="40" presetID="53"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par>
                          <p:cTn id="60" fill="hold">
                            <p:stCondLst>
                              <p:cond delay="2600"/>
                            </p:stCondLst>
                            <p:childTnLst>
                              <p:par>
                                <p:cTn id="61" presetID="53" presetClass="entr" presetSubtype="16"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250" fill="hold"/>
                                        <p:tgtEl>
                                          <p:spTgt spid="28"/>
                                        </p:tgtEl>
                                        <p:attrNameLst>
                                          <p:attrName>ppt_w</p:attrName>
                                        </p:attrNameLst>
                                      </p:cBhvr>
                                      <p:tavLst>
                                        <p:tav tm="0">
                                          <p:val>
                                            <p:fltVal val="0"/>
                                          </p:val>
                                        </p:tav>
                                        <p:tav tm="100000">
                                          <p:val>
                                            <p:strVal val="#ppt_w"/>
                                          </p:val>
                                        </p:tav>
                                      </p:tavLst>
                                    </p:anim>
                                    <p:anim calcmode="lin" valueType="num">
                                      <p:cBhvr>
                                        <p:cTn id="64" dur="250" fill="hold"/>
                                        <p:tgtEl>
                                          <p:spTgt spid="28"/>
                                        </p:tgtEl>
                                        <p:attrNameLst>
                                          <p:attrName>ppt_h</p:attrName>
                                        </p:attrNameLst>
                                      </p:cBhvr>
                                      <p:tavLst>
                                        <p:tav tm="0">
                                          <p:val>
                                            <p:fltVal val="0"/>
                                          </p:val>
                                        </p:tav>
                                        <p:tav tm="100000">
                                          <p:val>
                                            <p:strVal val="#ppt_h"/>
                                          </p:val>
                                        </p:tav>
                                      </p:tavLst>
                                    </p:anim>
                                    <p:animEffect transition="in" filter="fade">
                                      <p:cBhvr>
                                        <p:cTn id="65" dur="250"/>
                                        <p:tgtEl>
                                          <p:spTgt spid="28"/>
                                        </p:tgtEl>
                                      </p:cBhvr>
                                    </p:animEffect>
                                  </p:childTnLst>
                                </p:cTn>
                              </p:par>
                            </p:childTnLst>
                          </p:cTn>
                        </p:par>
                        <p:par>
                          <p:cTn id="66" fill="hold">
                            <p:stCondLst>
                              <p:cond delay="2850"/>
                            </p:stCondLst>
                            <p:childTnLst>
                              <p:par>
                                <p:cTn id="67" presetID="53" presetClass="entr" presetSubtype="16"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fltVal val="0"/>
                                          </p:val>
                                        </p:tav>
                                        <p:tav tm="100000">
                                          <p:val>
                                            <p:strVal val="#ppt_w"/>
                                          </p:val>
                                        </p:tav>
                                      </p:tavLst>
                                    </p:anim>
                                    <p:anim calcmode="lin" valueType="num">
                                      <p:cBhvr>
                                        <p:cTn id="70" dur="250" fill="hold"/>
                                        <p:tgtEl>
                                          <p:spTgt spid="23"/>
                                        </p:tgtEl>
                                        <p:attrNameLst>
                                          <p:attrName>ppt_h</p:attrName>
                                        </p:attrNameLst>
                                      </p:cBhvr>
                                      <p:tavLst>
                                        <p:tav tm="0">
                                          <p:val>
                                            <p:fltVal val="0"/>
                                          </p:val>
                                        </p:tav>
                                        <p:tav tm="100000">
                                          <p:val>
                                            <p:strVal val="#ppt_h"/>
                                          </p:val>
                                        </p:tav>
                                      </p:tavLst>
                                    </p:anim>
                                    <p:animEffect transition="in" filter="fade">
                                      <p:cBhvr>
                                        <p:cTn id="71" dur="250"/>
                                        <p:tgtEl>
                                          <p:spTgt spid="23"/>
                                        </p:tgtEl>
                                      </p:cBhvr>
                                    </p:animEffect>
                                  </p:childTnLst>
                                </p:cTn>
                              </p:par>
                            </p:childTnLst>
                          </p:cTn>
                        </p:par>
                        <p:par>
                          <p:cTn id="72" fill="hold">
                            <p:stCondLst>
                              <p:cond delay="3100"/>
                            </p:stCondLst>
                            <p:childTnLst>
                              <p:par>
                                <p:cTn id="73" presetID="53" presetClass="entr" presetSubtype="16"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250" fill="hold"/>
                                        <p:tgtEl>
                                          <p:spTgt spid="32"/>
                                        </p:tgtEl>
                                        <p:attrNameLst>
                                          <p:attrName>ppt_w</p:attrName>
                                        </p:attrNameLst>
                                      </p:cBhvr>
                                      <p:tavLst>
                                        <p:tav tm="0">
                                          <p:val>
                                            <p:fltVal val="0"/>
                                          </p:val>
                                        </p:tav>
                                        <p:tav tm="100000">
                                          <p:val>
                                            <p:strVal val="#ppt_w"/>
                                          </p:val>
                                        </p:tav>
                                      </p:tavLst>
                                    </p:anim>
                                    <p:anim calcmode="lin" valueType="num">
                                      <p:cBhvr>
                                        <p:cTn id="76" dur="250" fill="hold"/>
                                        <p:tgtEl>
                                          <p:spTgt spid="32"/>
                                        </p:tgtEl>
                                        <p:attrNameLst>
                                          <p:attrName>ppt_h</p:attrName>
                                        </p:attrNameLst>
                                      </p:cBhvr>
                                      <p:tavLst>
                                        <p:tav tm="0">
                                          <p:val>
                                            <p:fltVal val="0"/>
                                          </p:val>
                                        </p:tav>
                                        <p:tav tm="100000">
                                          <p:val>
                                            <p:strVal val="#ppt_h"/>
                                          </p:val>
                                        </p:tav>
                                      </p:tavLst>
                                    </p:anim>
                                    <p:animEffect transition="in" filter="fade">
                                      <p:cBhvr>
                                        <p:cTn id="77" dur="250"/>
                                        <p:tgtEl>
                                          <p:spTgt spid="32"/>
                                        </p:tgtEl>
                                      </p:cBhvr>
                                    </p:animEffect>
                                  </p:childTnLst>
                                </p:cTn>
                              </p:par>
                            </p:childTnLst>
                          </p:cTn>
                        </p:par>
                        <p:par>
                          <p:cTn id="78" fill="hold">
                            <p:stCondLst>
                              <p:cond delay="3350"/>
                            </p:stCondLst>
                            <p:childTnLst>
                              <p:par>
                                <p:cTn id="79" presetID="53" presetClass="entr" presetSubtype="16"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p:cTn id="81" dur="500" fill="hold"/>
                                        <p:tgtEl>
                                          <p:spTgt spid="3"/>
                                        </p:tgtEl>
                                        <p:attrNameLst>
                                          <p:attrName>ppt_w</p:attrName>
                                        </p:attrNameLst>
                                      </p:cBhvr>
                                      <p:tavLst>
                                        <p:tav tm="0">
                                          <p:val>
                                            <p:fltVal val="0"/>
                                          </p:val>
                                        </p:tav>
                                        <p:tav tm="100000">
                                          <p:val>
                                            <p:strVal val="#ppt_w"/>
                                          </p:val>
                                        </p:tav>
                                      </p:tavLst>
                                    </p:anim>
                                    <p:anim calcmode="lin" valueType="num">
                                      <p:cBhvr>
                                        <p:cTn id="82" dur="500" fill="hold"/>
                                        <p:tgtEl>
                                          <p:spTgt spid="3"/>
                                        </p:tgtEl>
                                        <p:attrNameLst>
                                          <p:attrName>ppt_h</p:attrName>
                                        </p:attrNameLst>
                                      </p:cBhvr>
                                      <p:tavLst>
                                        <p:tav tm="0">
                                          <p:val>
                                            <p:fltVal val="0"/>
                                          </p:val>
                                        </p:tav>
                                        <p:tav tm="100000">
                                          <p:val>
                                            <p:strVal val="#ppt_h"/>
                                          </p:val>
                                        </p:tav>
                                      </p:tavLst>
                                    </p:anim>
                                    <p:animEffect transition="in" filter="fade">
                                      <p:cBhvr>
                                        <p:cTn id="8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3" grpId="0"/>
      <p:bldP spid="28" grpId="0"/>
      <p:bldP spid="32" grpId="0"/>
      <p:bldP spid="37" grpId="0" animBg="1"/>
      <p:bldP spid="37" grpId="1" animBg="1"/>
      <p:bldP spid="16" grpId="0"/>
      <p:bldP spid="3" grpId="0"/>
      <p:bldP spid="17" grpId="0" animBg="1"/>
      <p:bldP spid="18" grpId="0" animBg="1"/>
      <p:bldP spid="19" grpId="0" animBg="1"/>
      <p:bldP spid="20"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150" name="Picture 6" descr="http://down.tutu001.com/d/file/20120320/60beacd94aec5ead406c464464_560.jpg"/>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19101" y="293241"/>
            <a:ext cx="588010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四、</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全省诊改工作的整体安排</a:t>
            </a:r>
          </a:p>
        </p:txBody>
      </p:sp>
      <p:sp>
        <p:nvSpPr>
          <p:cNvPr id="79" name="TextBox 78"/>
          <p:cNvSpPr txBox="1"/>
          <p:nvPr/>
        </p:nvSpPr>
        <p:spPr>
          <a:xfrm>
            <a:off x="986117" y="1521655"/>
            <a:ext cx="6964083"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诊改工作的整体思路</a:t>
            </a:r>
            <a:endParaRPr lang="zh-CN" altLang="en-US" sz="2800" b="1" dirty="0">
              <a:latin typeface="微软雅黑" panose="020B0503020204020204" pitchFamily="34" charset="-122"/>
              <a:ea typeface="微软雅黑" panose="020B0503020204020204" pitchFamily="34" charset="-122"/>
            </a:endParaRPr>
          </a:p>
        </p:txBody>
      </p:sp>
      <p:sp>
        <p:nvSpPr>
          <p:cNvPr id="9" name="五边形 8"/>
          <p:cNvSpPr/>
          <p:nvPr/>
        </p:nvSpPr>
        <p:spPr>
          <a:xfrm flipH="1">
            <a:off x="3361274" y="2668766"/>
            <a:ext cx="4035686" cy="760234"/>
          </a:xfrm>
          <a:prstGeom prst="homePlate">
            <a:avLst/>
          </a:prstGeom>
          <a:solidFill>
            <a:schemeClr val="bg1">
              <a:lumMod val="8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4140757" y="2803061"/>
            <a:ext cx="3207895" cy="461665"/>
          </a:xfrm>
          <a:prstGeom prst="rect">
            <a:avLst/>
          </a:prstGeom>
          <a:noFill/>
        </p:spPr>
        <p:txBody>
          <a:bodyPr wrap="square" rtlCol="0">
            <a:spAutoFit/>
          </a:bodyPr>
          <a:lstStyle/>
          <a:p>
            <a:r>
              <a:rPr lang="zh-CN" altLang="zh-CN" sz="2400" dirty="0">
                <a:latin typeface="微软雅黑" panose="020B0503020204020204" pitchFamily="34" charset="-122"/>
                <a:ea typeface="微软雅黑" panose="020B0503020204020204" pitchFamily="34" charset="-122"/>
              </a:rPr>
              <a:t>全面布置，自主诊改</a:t>
            </a:r>
            <a:endParaRPr lang="zh-CN" altLang="en-US" sz="2400" dirty="0">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935" y="2590927"/>
            <a:ext cx="900000" cy="885937"/>
          </a:xfrm>
          <a:prstGeom prst="ellipse">
            <a:avLst/>
          </a:prstGeom>
          <a:ln w="9525">
            <a:solidFill>
              <a:schemeClr val="bg1">
                <a:lumMod val="9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5" name="五边形 14"/>
          <p:cNvSpPr/>
          <p:nvPr/>
        </p:nvSpPr>
        <p:spPr>
          <a:xfrm flipH="1">
            <a:off x="4351215" y="3842814"/>
            <a:ext cx="4035686" cy="760234"/>
          </a:xfrm>
          <a:prstGeom prst="homePlate">
            <a:avLst/>
          </a:prstGeom>
          <a:solidFill>
            <a:schemeClr val="bg1">
              <a:lumMod val="8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76" y="3764975"/>
            <a:ext cx="900000" cy="885937"/>
          </a:xfrm>
          <a:prstGeom prst="ellipse">
            <a:avLst/>
          </a:prstGeom>
          <a:ln w="9525">
            <a:solidFill>
              <a:schemeClr val="bg1">
                <a:lumMod val="9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7" name="五边形 16"/>
          <p:cNvSpPr/>
          <p:nvPr/>
        </p:nvSpPr>
        <p:spPr>
          <a:xfrm flipH="1">
            <a:off x="5461839" y="5016862"/>
            <a:ext cx="4035686" cy="760234"/>
          </a:xfrm>
          <a:prstGeom prst="homePlate">
            <a:avLst/>
          </a:prstGeom>
          <a:solidFill>
            <a:schemeClr val="bg1">
              <a:lumMod val="8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500" y="4939023"/>
            <a:ext cx="900000" cy="885937"/>
          </a:xfrm>
          <a:prstGeom prst="ellipse">
            <a:avLst/>
          </a:prstGeom>
          <a:ln w="9525">
            <a:solidFill>
              <a:schemeClr val="bg1">
                <a:lumMod val="95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120547" y="5161360"/>
            <a:ext cx="3477718" cy="461665"/>
          </a:xfrm>
          <a:prstGeom prst="rect">
            <a:avLst/>
          </a:prstGeom>
          <a:noFill/>
        </p:spPr>
        <p:txBody>
          <a:bodyPr wrap="square" rtlCol="0">
            <a:spAutoFit/>
          </a:bodyPr>
          <a:lstStyle/>
          <a:p>
            <a:r>
              <a:rPr lang="zh-CN" altLang="zh-CN" sz="2400" dirty="0">
                <a:latin typeface="微软雅黑" panose="020B0503020204020204" pitchFamily="34" charset="-122"/>
                <a:ea typeface="微软雅黑" panose="020B0503020204020204" pitchFamily="34" charset="-122"/>
              </a:rPr>
              <a:t>示范引领，逐次深入</a:t>
            </a:r>
            <a:endParaRPr lang="zh-CN" altLang="en-US" sz="24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235038" y="3982210"/>
            <a:ext cx="2998032" cy="461665"/>
          </a:xfrm>
          <a:prstGeom prst="rect">
            <a:avLst/>
          </a:prstGeom>
          <a:noFill/>
        </p:spPr>
        <p:txBody>
          <a:bodyPr wrap="square" rtlCol="0">
            <a:spAutoFit/>
          </a:bodyPr>
          <a:lstStyle/>
          <a:p>
            <a:r>
              <a:rPr lang="zh-CN" altLang="zh-CN" sz="2400" dirty="0">
                <a:latin typeface="微软雅黑" panose="020B0503020204020204" pitchFamily="34" charset="-122"/>
                <a:ea typeface="微软雅黑" panose="020B0503020204020204" pitchFamily="34" charset="-122"/>
              </a:rPr>
              <a:t>因校制宜，</a:t>
            </a:r>
            <a:r>
              <a:rPr lang="zh-CN" altLang="en-US" sz="2400" dirty="0">
                <a:latin typeface="微软雅黑" panose="020B0503020204020204" pitchFamily="34" charset="-122"/>
                <a:ea typeface="微软雅黑" panose="020B0503020204020204" pitchFamily="34" charset="-122"/>
              </a:rPr>
              <a:t>阶梯</a:t>
            </a:r>
            <a:r>
              <a:rPr lang="zh-CN" altLang="zh-CN" sz="2400" dirty="0">
                <a:latin typeface="微软雅黑" panose="020B0503020204020204" pitchFamily="34" charset="-122"/>
                <a:ea typeface="微软雅黑" panose="020B0503020204020204" pitchFamily="34" charset="-122"/>
              </a:rPr>
              <a:t>推进</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759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250"/>
                                        <p:tgtEl>
                                          <p:spTgt spid="20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childTnLst>
                          </p:cTn>
                        </p:par>
                        <p:par>
                          <p:cTn id="17" fill="hold">
                            <p:stCondLst>
                              <p:cond delay="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50" fill="hold"/>
                                        <p:tgtEl>
                                          <p:spTgt spid="4"/>
                                        </p:tgtEl>
                                        <p:attrNameLst>
                                          <p:attrName>ppt_w</p:attrName>
                                        </p:attrNameLst>
                                      </p:cBhvr>
                                      <p:tavLst>
                                        <p:tav tm="0">
                                          <p:val>
                                            <p:fltVal val="0"/>
                                          </p:val>
                                        </p:tav>
                                        <p:tav tm="100000">
                                          <p:val>
                                            <p:strVal val="#ppt_w"/>
                                          </p:val>
                                        </p:tav>
                                      </p:tavLst>
                                    </p:anim>
                                    <p:anim calcmode="lin" valueType="num">
                                      <p:cBhvr>
                                        <p:cTn id="21" dur="250" fill="hold"/>
                                        <p:tgtEl>
                                          <p:spTgt spid="4"/>
                                        </p:tgtEl>
                                        <p:attrNameLst>
                                          <p:attrName>ppt_h</p:attrName>
                                        </p:attrNameLst>
                                      </p:cBhvr>
                                      <p:tavLst>
                                        <p:tav tm="0">
                                          <p:val>
                                            <p:fltVal val="0"/>
                                          </p:val>
                                        </p:tav>
                                        <p:tav tm="100000">
                                          <p:val>
                                            <p:strVal val="#ppt_h"/>
                                          </p:val>
                                        </p:tav>
                                      </p:tavLst>
                                    </p:anim>
                                    <p:animEffect transition="in" filter="fade">
                                      <p:cBhvr>
                                        <p:cTn id="22" dur="250"/>
                                        <p:tgtEl>
                                          <p:spTgt spid="4"/>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5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childTnLst>
                                </p:cTn>
                              </p:par>
                            </p:childTnLst>
                          </p:cTn>
                        </p:par>
                        <p:par>
                          <p:cTn id="30" fill="hold">
                            <p:stCondLst>
                              <p:cond delay="125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Effect transition="in" filter="fade">
                                      <p:cBhvr>
                                        <p:cTn id="35" dur="250"/>
                                        <p:tgtEl>
                                          <p:spTgt spid="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5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50"/>
                                        <p:tgtEl>
                                          <p:spTgt spid="17"/>
                                        </p:tgtEl>
                                      </p:cBhvr>
                                    </p:animEffect>
                                  </p:childTnLst>
                                </p:cTn>
                              </p:par>
                            </p:childTnLst>
                          </p:cTn>
                        </p:par>
                        <p:par>
                          <p:cTn id="43" fill="hold">
                            <p:stCondLst>
                              <p:cond delay="175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250" fill="hold"/>
                                        <p:tgtEl>
                                          <p:spTgt spid="7"/>
                                        </p:tgtEl>
                                        <p:attrNameLst>
                                          <p:attrName>ppt_w</p:attrName>
                                        </p:attrNameLst>
                                      </p:cBhvr>
                                      <p:tavLst>
                                        <p:tav tm="0">
                                          <p:val>
                                            <p:fltVal val="0"/>
                                          </p:val>
                                        </p:tav>
                                        <p:tav tm="100000">
                                          <p:val>
                                            <p:strVal val="#ppt_w"/>
                                          </p:val>
                                        </p:tav>
                                      </p:tavLst>
                                    </p:anim>
                                    <p:anim calcmode="lin" valueType="num">
                                      <p:cBhvr>
                                        <p:cTn id="47" dur="250" fill="hold"/>
                                        <p:tgtEl>
                                          <p:spTgt spid="7"/>
                                        </p:tgtEl>
                                        <p:attrNameLst>
                                          <p:attrName>ppt_h</p:attrName>
                                        </p:attrNameLst>
                                      </p:cBhvr>
                                      <p:tavLst>
                                        <p:tav tm="0">
                                          <p:val>
                                            <p:fltVal val="0"/>
                                          </p:val>
                                        </p:tav>
                                        <p:tav tm="100000">
                                          <p:val>
                                            <p:strVal val="#ppt_h"/>
                                          </p:val>
                                        </p:tav>
                                      </p:tavLst>
                                    </p:anim>
                                    <p:animEffect transition="in" filter="fade">
                                      <p:cBhvr>
                                        <p:cTn id="4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9" grpId="0" animBg="1"/>
      <p:bldP spid="4" grpId="0"/>
      <p:bldP spid="15" grpId="0" animBg="1"/>
      <p:bldP spid="17" grpId="0" animBg="1"/>
      <p:bldP spid="7"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150" name="Picture 6" descr="http://down.tutu001.com/d/file/20120320/60beacd94aec5ead406c464464_560.jpg"/>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19101" y="293241"/>
            <a:ext cx="588010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四、</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全省诊改工作的整体安排</a:t>
            </a:r>
          </a:p>
        </p:txBody>
      </p:sp>
      <p:sp>
        <p:nvSpPr>
          <p:cNvPr id="79" name="TextBox 78"/>
          <p:cNvSpPr txBox="1"/>
          <p:nvPr/>
        </p:nvSpPr>
        <p:spPr>
          <a:xfrm>
            <a:off x="986117" y="1401734"/>
            <a:ext cx="6964083"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诊改工作</a:t>
            </a:r>
            <a:r>
              <a:rPr lang="zh-CN" altLang="en-US" sz="2800" b="1" dirty="0">
                <a:latin typeface="微软雅黑" panose="020B0503020204020204" pitchFamily="34" charset="-122"/>
                <a:ea typeface="微软雅黑" panose="020B0503020204020204" pitchFamily="34" charset="-122"/>
              </a:rPr>
              <a:t>时间安排</a:t>
            </a:r>
          </a:p>
        </p:txBody>
      </p:sp>
      <p:sp>
        <p:nvSpPr>
          <p:cNvPr id="2" name="TextBox 1"/>
          <p:cNvSpPr txBox="1"/>
          <p:nvPr/>
        </p:nvSpPr>
        <p:spPr>
          <a:xfrm>
            <a:off x="8590257" y="3425532"/>
            <a:ext cx="3059824" cy="2462213"/>
          </a:xfrm>
          <a:prstGeom prst="rect">
            <a:avLst/>
          </a:prstGeom>
          <a:noFill/>
        </p:spPr>
        <p:txBody>
          <a:bodyPr wrap="square" rtlCol="0">
            <a:spAutoFit/>
          </a:bodyPr>
          <a:lstStyle/>
          <a:p>
            <a:pPr>
              <a:lnSpc>
                <a:spcPct val="110000"/>
              </a:lnSpc>
            </a:pPr>
            <a:r>
              <a:rPr lang="en-US" altLang="zh-CN" sz="2000" b="1" dirty="0">
                <a:latin typeface="+mj-ea"/>
                <a:ea typeface="+mj-ea"/>
              </a:rPr>
              <a:t>       </a:t>
            </a:r>
            <a:r>
              <a:rPr lang="zh-CN" altLang="zh-CN" sz="2000" b="1" dirty="0">
                <a:latin typeface="+mj-ea"/>
                <a:ea typeface="+mj-ea"/>
              </a:rPr>
              <a:t>第一批、第二批外，在中职学校布局调整工作结束后保留的</a:t>
            </a:r>
            <a:r>
              <a:rPr lang="en-US" altLang="zh-CN" sz="2000" b="1" dirty="0">
                <a:latin typeface="+mj-ea"/>
                <a:ea typeface="+mj-ea"/>
              </a:rPr>
              <a:t>150</a:t>
            </a:r>
            <a:r>
              <a:rPr lang="zh-CN" altLang="en-US" sz="2000" b="1" dirty="0">
                <a:latin typeface="+mj-ea"/>
                <a:ea typeface="+mj-ea"/>
              </a:rPr>
              <a:t>所</a:t>
            </a:r>
            <a:r>
              <a:rPr lang="zh-CN" altLang="zh-CN" sz="2000" b="1" dirty="0">
                <a:latin typeface="+mj-ea"/>
                <a:ea typeface="+mj-ea"/>
              </a:rPr>
              <a:t>中职学校</a:t>
            </a:r>
            <a:r>
              <a:rPr lang="zh-CN" altLang="en-US" sz="2000" b="1" dirty="0">
                <a:latin typeface="+mj-ea"/>
                <a:ea typeface="+mj-ea"/>
              </a:rPr>
              <a:t>。 </a:t>
            </a:r>
            <a:endParaRPr lang="en-US" altLang="zh-CN" sz="2000" b="1" dirty="0">
              <a:latin typeface="+mj-ea"/>
              <a:ea typeface="+mj-ea"/>
            </a:endParaRPr>
          </a:p>
          <a:p>
            <a:pPr>
              <a:lnSpc>
                <a:spcPct val="110000"/>
              </a:lnSpc>
            </a:pPr>
            <a:r>
              <a:rPr lang="en-US" altLang="zh-CN" sz="2000" b="1" dirty="0">
                <a:latin typeface="+mj-ea"/>
                <a:ea typeface="+mj-ea"/>
              </a:rPr>
              <a:t>       2019</a:t>
            </a:r>
            <a:r>
              <a:rPr lang="zh-CN" altLang="zh-CN" sz="2000" b="1" dirty="0">
                <a:latin typeface="+mj-ea"/>
                <a:ea typeface="+mj-ea"/>
              </a:rPr>
              <a:t>年秋季学期开学开始实施，</a:t>
            </a:r>
            <a:r>
              <a:rPr lang="en-US" altLang="zh-CN" sz="2000" b="1" dirty="0">
                <a:latin typeface="+mj-ea"/>
                <a:ea typeface="+mj-ea"/>
              </a:rPr>
              <a:t>2022</a:t>
            </a:r>
            <a:r>
              <a:rPr lang="zh-CN" altLang="zh-CN" sz="2000" b="1" dirty="0">
                <a:latin typeface="+mj-ea"/>
                <a:ea typeface="+mj-ea"/>
              </a:rPr>
              <a:t>年秋季学期抽样复核</a:t>
            </a:r>
            <a:r>
              <a:rPr lang="zh-CN" altLang="en-US" sz="2000" b="1" dirty="0">
                <a:latin typeface="+mj-ea"/>
                <a:ea typeface="+mj-ea"/>
              </a:rPr>
              <a:t>。</a:t>
            </a:r>
          </a:p>
        </p:txBody>
      </p:sp>
      <p:sp>
        <p:nvSpPr>
          <p:cNvPr id="3" name="TextBox 2"/>
          <p:cNvSpPr txBox="1"/>
          <p:nvPr/>
        </p:nvSpPr>
        <p:spPr>
          <a:xfrm>
            <a:off x="1112649" y="3425533"/>
            <a:ext cx="3137310" cy="2462213"/>
          </a:xfrm>
          <a:prstGeom prst="rect">
            <a:avLst/>
          </a:prstGeom>
          <a:noFill/>
        </p:spPr>
        <p:txBody>
          <a:bodyPr wrap="square" rtlCol="0">
            <a:spAutoFit/>
          </a:bodyPr>
          <a:lstStyle/>
          <a:p>
            <a:pPr>
              <a:lnSpc>
                <a:spcPct val="110000"/>
              </a:lnSpc>
            </a:pPr>
            <a:r>
              <a:rPr lang="en-US" altLang="zh-CN" sz="2000" b="1" dirty="0">
                <a:latin typeface="+mj-ea"/>
                <a:ea typeface="+mj-ea"/>
              </a:rPr>
              <a:t>       </a:t>
            </a:r>
            <a:r>
              <a:rPr lang="zh-CN" altLang="zh-CN" sz="2000" b="1" dirty="0">
                <a:latin typeface="+mj-ea"/>
                <a:ea typeface="+mj-ea"/>
              </a:rPr>
              <a:t>省属示范特色校</a:t>
            </a:r>
            <a:r>
              <a:rPr lang="en-US" altLang="zh-CN" sz="2000" b="1" dirty="0">
                <a:latin typeface="+mj-ea"/>
                <a:ea typeface="+mj-ea"/>
              </a:rPr>
              <a:t>20</a:t>
            </a:r>
            <a:r>
              <a:rPr lang="zh-CN" altLang="zh-CN" sz="2000" b="1" dirty="0">
                <a:latin typeface="+mj-ea"/>
                <a:ea typeface="+mj-ea"/>
              </a:rPr>
              <a:t>所</a:t>
            </a:r>
            <a:r>
              <a:rPr lang="zh-CN" altLang="en-US" sz="2000" b="1" dirty="0">
                <a:latin typeface="+mj-ea"/>
                <a:ea typeface="+mj-ea"/>
              </a:rPr>
              <a:t>，</a:t>
            </a:r>
            <a:r>
              <a:rPr lang="zh-CN" altLang="zh-CN" sz="2000" b="1" dirty="0">
                <a:latin typeface="+mj-ea"/>
                <a:ea typeface="+mj-ea"/>
              </a:rPr>
              <a:t>省辖市属及其县属示范特色校</a:t>
            </a:r>
            <a:r>
              <a:rPr lang="en-US" altLang="zh-CN" sz="2000" b="1" dirty="0">
                <a:latin typeface="+mj-ea"/>
                <a:ea typeface="+mj-ea"/>
              </a:rPr>
              <a:t>50</a:t>
            </a:r>
            <a:r>
              <a:rPr lang="zh-CN" altLang="zh-CN" sz="2000" b="1" dirty="0">
                <a:latin typeface="+mj-ea"/>
                <a:ea typeface="+mj-ea"/>
              </a:rPr>
              <a:t>所左右</a:t>
            </a:r>
            <a:r>
              <a:rPr lang="zh-CN" altLang="en-US" sz="2000" b="1" dirty="0">
                <a:latin typeface="+mj-ea"/>
                <a:ea typeface="+mj-ea"/>
              </a:rPr>
              <a:t>。</a:t>
            </a:r>
            <a:endParaRPr lang="en-US" altLang="zh-CN" sz="2000" b="1" dirty="0">
              <a:latin typeface="+mj-ea"/>
              <a:ea typeface="+mj-ea"/>
            </a:endParaRPr>
          </a:p>
          <a:p>
            <a:pPr>
              <a:lnSpc>
                <a:spcPct val="110000"/>
              </a:lnSpc>
            </a:pPr>
            <a:r>
              <a:rPr lang="en-US" altLang="zh-CN" sz="2000" b="1" dirty="0">
                <a:latin typeface="+mj-ea"/>
                <a:ea typeface="+mj-ea"/>
              </a:rPr>
              <a:t>    2017</a:t>
            </a:r>
            <a:r>
              <a:rPr lang="zh-CN" altLang="zh-CN" sz="2000" b="1" dirty="0">
                <a:latin typeface="+mj-ea"/>
                <a:ea typeface="+mj-ea"/>
              </a:rPr>
              <a:t>年秋季学期开学开始试点，</a:t>
            </a:r>
            <a:r>
              <a:rPr lang="en-US" altLang="zh-CN" sz="2000" b="1" dirty="0">
                <a:latin typeface="+mj-ea"/>
                <a:ea typeface="+mj-ea"/>
              </a:rPr>
              <a:t>2018</a:t>
            </a:r>
            <a:r>
              <a:rPr lang="zh-CN" altLang="en-US" sz="2000" b="1" dirty="0">
                <a:latin typeface="+mj-ea"/>
                <a:ea typeface="+mj-ea"/>
              </a:rPr>
              <a:t>年</a:t>
            </a:r>
            <a:r>
              <a:rPr lang="en-US" altLang="zh-CN" sz="2000" b="1" dirty="0">
                <a:latin typeface="+mj-ea"/>
                <a:ea typeface="+mj-ea"/>
              </a:rPr>
              <a:t>5</a:t>
            </a:r>
            <a:r>
              <a:rPr lang="zh-CN" altLang="en-US" sz="2000" b="1" dirty="0">
                <a:latin typeface="+mj-ea"/>
                <a:ea typeface="+mj-ea"/>
              </a:rPr>
              <a:t>月底前上报真该方案，</a:t>
            </a:r>
            <a:r>
              <a:rPr lang="en-US" altLang="zh-CN" sz="2000" b="1" dirty="0">
                <a:latin typeface="+mj-ea"/>
                <a:ea typeface="+mj-ea"/>
              </a:rPr>
              <a:t>2020</a:t>
            </a:r>
            <a:r>
              <a:rPr lang="zh-CN" altLang="zh-CN" sz="2000" b="1" dirty="0">
                <a:latin typeface="+mj-ea"/>
                <a:ea typeface="+mj-ea"/>
              </a:rPr>
              <a:t>年秋季学期</a:t>
            </a:r>
            <a:r>
              <a:rPr lang="zh-CN" altLang="en-US" sz="2000" b="1" dirty="0">
                <a:latin typeface="+mj-ea"/>
                <a:ea typeface="+mj-ea"/>
              </a:rPr>
              <a:t>开始</a:t>
            </a:r>
            <a:r>
              <a:rPr lang="zh-CN" altLang="zh-CN" sz="2000" b="1" dirty="0">
                <a:latin typeface="+mj-ea"/>
                <a:ea typeface="+mj-ea"/>
              </a:rPr>
              <a:t>抽样复核。</a:t>
            </a:r>
          </a:p>
        </p:txBody>
      </p:sp>
      <p:sp>
        <p:nvSpPr>
          <p:cNvPr id="8" name="TextBox 7"/>
          <p:cNvSpPr txBox="1"/>
          <p:nvPr/>
        </p:nvSpPr>
        <p:spPr>
          <a:xfrm>
            <a:off x="4880571" y="2364823"/>
            <a:ext cx="3136483" cy="2800767"/>
          </a:xfrm>
          <a:prstGeom prst="rect">
            <a:avLst/>
          </a:prstGeom>
          <a:noFill/>
        </p:spPr>
        <p:txBody>
          <a:bodyPr wrap="square" rtlCol="0">
            <a:spAutoFit/>
          </a:bodyPr>
          <a:lstStyle/>
          <a:p>
            <a:pPr>
              <a:lnSpc>
                <a:spcPct val="110000"/>
              </a:lnSpc>
            </a:pPr>
            <a:r>
              <a:rPr lang="en-US" altLang="zh-CN" sz="2000" b="1" dirty="0">
                <a:latin typeface="+mj-ea"/>
                <a:ea typeface="+mj-ea"/>
              </a:rPr>
              <a:t>       </a:t>
            </a:r>
            <a:r>
              <a:rPr lang="zh-CN" altLang="zh-CN" sz="2000" b="1" dirty="0">
                <a:latin typeface="+mj-ea"/>
                <a:ea typeface="+mj-ea"/>
              </a:rPr>
              <a:t>省属学校中的非示范校特色校约</a:t>
            </a:r>
            <a:r>
              <a:rPr lang="en-US" altLang="zh-CN" sz="2000" b="1" dirty="0">
                <a:latin typeface="+mj-ea"/>
                <a:ea typeface="+mj-ea"/>
              </a:rPr>
              <a:t>20</a:t>
            </a:r>
            <a:r>
              <a:rPr lang="zh-CN" altLang="zh-CN" sz="2000" b="1" dirty="0">
                <a:latin typeface="+mj-ea"/>
                <a:ea typeface="+mj-ea"/>
              </a:rPr>
              <a:t>所</a:t>
            </a:r>
            <a:r>
              <a:rPr lang="zh-CN" altLang="en-US" sz="2000" b="1" dirty="0">
                <a:latin typeface="+mj-ea"/>
                <a:ea typeface="+mj-ea"/>
              </a:rPr>
              <a:t>，</a:t>
            </a:r>
            <a:r>
              <a:rPr lang="zh-CN" altLang="zh-CN" sz="2000" b="1" dirty="0">
                <a:latin typeface="+mj-ea"/>
                <a:ea typeface="+mj-ea"/>
              </a:rPr>
              <a:t>省辖市属或县属其他示范校特色校约</a:t>
            </a:r>
            <a:r>
              <a:rPr lang="en-US" altLang="zh-CN" sz="2000" b="1" dirty="0">
                <a:latin typeface="+mj-ea"/>
                <a:ea typeface="+mj-ea"/>
              </a:rPr>
              <a:t>110</a:t>
            </a:r>
            <a:r>
              <a:rPr lang="zh-CN" altLang="zh-CN" sz="2000" b="1" dirty="0">
                <a:latin typeface="+mj-ea"/>
                <a:ea typeface="+mj-ea"/>
              </a:rPr>
              <a:t>所左右</a:t>
            </a:r>
            <a:r>
              <a:rPr lang="zh-CN" altLang="en-US" sz="2000" b="1" dirty="0">
                <a:latin typeface="+mj-ea"/>
                <a:ea typeface="+mj-ea"/>
              </a:rPr>
              <a:t>。</a:t>
            </a:r>
            <a:endParaRPr lang="en-US" altLang="zh-CN" sz="2000" b="1" dirty="0">
              <a:latin typeface="+mj-ea"/>
              <a:ea typeface="+mj-ea"/>
            </a:endParaRPr>
          </a:p>
          <a:p>
            <a:pPr>
              <a:lnSpc>
                <a:spcPct val="110000"/>
              </a:lnSpc>
            </a:pPr>
            <a:r>
              <a:rPr lang="en-US" altLang="zh-CN" sz="2000" b="1" dirty="0">
                <a:latin typeface="+mj-ea"/>
                <a:ea typeface="+mj-ea"/>
              </a:rPr>
              <a:t>       2018</a:t>
            </a:r>
            <a:r>
              <a:rPr lang="zh-CN" altLang="zh-CN" sz="2000" b="1" dirty="0">
                <a:latin typeface="+mj-ea"/>
                <a:ea typeface="+mj-ea"/>
              </a:rPr>
              <a:t>年秋季学期开学开始实施，</a:t>
            </a:r>
            <a:r>
              <a:rPr lang="en-US" altLang="zh-CN" sz="2000" b="1" dirty="0">
                <a:latin typeface="+mj-ea"/>
                <a:ea typeface="+mj-ea"/>
              </a:rPr>
              <a:t>2021</a:t>
            </a:r>
            <a:r>
              <a:rPr lang="zh-CN" altLang="zh-CN" sz="2000" b="1" dirty="0">
                <a:latin typeface="+mj-ea"/>
                <a:ea typeface="+mj-ea"/>
              </a:rPr>
              <a:t>年秋季学期抽样复核。</a:t>
            </a:r>
          </a:p>
          <a:p>
            <a:pPr>
              <a:lnSpc>
                <a:spcPct val="110000"/>
              </a:lnSpc>
            </a:pPr>
            <a:endParaRPr lang="zh-CN" altLang="en-US" sz="2000" b="1" dirty="0">
              <a:latin typeface="+mj-ea"/>
              <a:ea typeface="+mj-ea"/>
            </a:endParaRPr>
          </a:p>
        </p:txBody>
      </p:sp>
      <p:grpSp>
        <p:nvGrpSpPr>
          <p:cNvPr id="2051" name="组合 2050"/>
          <p:cNvGrpSpPr/>
          <p:nvPr/>
        </p:nvGrpSpPr>
        <p:grpSpPr>
          <a:xfrm>
            <a:off x="1723637" y="2303110"/>
            <a:ext cx="1753849" cy="585093"/>
            <a:chOff x="1559653" y="2389736"/>
            <a:chExt cx="1753849" cy="585093"/>
          </a:xfrm>
        </p:grpSpPr>
        <p:sp>
          <p:nvSpPr>
            <p:cNvPr id="11" name="矩形 10"/>
            <p:cNvSpPr/>
            <p:nvPr/>
          </p:nvSpPr>
          <p:spPr>
            <a:xfrm>
              <a:off x="1559653" y="2389736"/>
              <a:ext cx="1753849" cy="585093"/>
            </a:xfrm>
            <a:prstGeom prst="rect">
              <a:avLst/>
            </a:prstGeom>
            <a:solidFill>
              <a:schemeClr val="accent6"/>
            </a:solidFill>
            <a:ln>
              <a:noFill/>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0" name="TextBox 9"/>
            <p:cNvSpPr txBox="1"/>
            <p:nvPr/>
          </p:nvSpPr>
          <p:spPr>
            <a:xfrm>
              <a:off x="1632638" y="2451449"/>
              <a:ext cx="1575321" cy="461665"/>
            </a:xfrm>
            <a:prstGeom prst="rect">
              <a:avLst/>
            </a:prstGeom>
            <a:noFill/>
          </p:spPr>
          <p:txBody>
            <a:bodyPr wrap="square" rtlCol="0">
              <a:spAutoFit/>
            </a:bodyPr>
            <a:lstStyle/>
            <a:p>
              <a:pPr algn="ctr"/>
              <a:r>
                <a:rPr lang="zh-CN" altLang="zh-CN" sz="2400" b="1" dirty="0">
                  <a:solidFill>
                    <a:schemeClr val="bg1"/>
                  </a:solidFill>
                  <a:latin typeface="微软雅黑" panose="020B0503020204020204" pitchFamily="34" charset="-122"/>
                  <a:ea typeface="微软雅黑" panose="020B0503020204020204" pitchFamily="34" charset="-122"/>
                </a:rPr>
                <a:t>第一批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052" name="组合 2051"/>
          <p:cNvGrpSpPr/>
          <p:nvPr/>
        </p:nvGrpSpPr>
        <p:grpSpPr>
          <a:xfrm>
            <a:off x="5463891" y="5302653"/>
            <a:ext cx="1753849" cy="585093"/>
            <a:chOff x="5540891" y="5389279"/>
            <a:chExt cx="1753849" cy="585093"/>
          </a:xfrm>
        </p:grpSpPr>
        <p:sp>
          <p:nvSpPr>
            <p:cNvPr id="22" name="矩形 21"/>
            <p:cNvSpPr/>
            <p:nvPr/>
          </p:nvSpPr>
          <p:spPr>
            <a:xfrm>
              <a:off x="5540891" y="5389279"/>
              <a:ext cx="1753849" cy="585093"/>
            </a:xfrm>
            <a:prstGeom prst="rect">
              <a:avLst/>
            </a:prstGeom>
            <a:solidFill>
              <a:schemeClr val="accent2">
                <a:lumMod val="75000"/>
              </a:schemeClr>
            </a:solidFill>
            <a:ln>
              <a:noFill/>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9" name="TextBox 18"/>
            <p:cNvSpPr txBox="1"/>
            <p:nvPr/>
          </p:nvSpPr>
          <p:spPr>
            <a:xfrm>
              <a:off x="5630155" y="5450993"/>
              <a:ext cx="1575321" cy="461665"/>
            </a:xfrm>
            <a:prstGeom prst="rect">
              <a:avLst/>
            </a:prstGeom>
            <a:noFill/>
          </p:spPr>
          <p:txBody>
            <a:bodyPr wrap="square" rtlCol="0">
              <a:spAutoFit/>
            </a:bodyPr>
            <a:lstStyle/>
            <a:p>
              <a:pPr algn="ctr"/>
              <a:r>
                <a:rPr lang="zh-CN" altLang="zh-CN" sz="2400" b="1" dirty="0">
                  <a:solidFill>
                    <a:schemeClr val="bg1"/>
                  </a:solidFill>
                  <a:latin typeface="微软雅黑" panose="020B0503020204020204" pitchFamily="34" charset="-122"/>
                  <a:ea typeface="微软雅黑" panose="020B0503020204020204" pitchFamily="34" charset="-122"/>
                </a:rPr>
                <a:t>第</a:t>
              </a:r>
              <a:r>
                <a:rPr lang="zh-CN" altLang="en-US" sz="2400" b="1" dirty="0">
                  <a:solidFill>
                    <a:schemeClr val="bg1"/>
                  </a:solidFill>
                  <a:latin typeface="微软雅黑" panose="020B0503020204020204" pitchFamily="34" charset="-122"/>
                  <a:ea typeface="微软雅黑" panose="020B0503020204020204" pitchFamily="34" charset="-122"/>
                </a:rPr>
                <a:t>二</a:t>
              </a:r>
              <a:r>
                <a:rPr lang="zh-CN" altLang="zh-CN" sz="2400" b="1" dirty="0">
                  <a:solidFill>
                    <a:schemeClr val="bg1"/>
                  </a:solidFill>
                  <a:latin typeface="微软雅黑" panose="020B0503020204020204" pitchFamily="34" charset="-122"/>
                  <a:ea typeface="微软雅黑" panose="020B0503020204020204" pitchFamily="34" charset="-122"/>
                </a:rPr>
                <a:t>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053" name="组合 2052"/>
          <p:cNvGrpSpPr/>
          <p:nvPr/>
        </p:nvGrpSpPr>
        <p:grpSpPr>
          <a:xfrm>
            <a:off x="9243244" y="2303110"/>
            <a:ext cx="1753849" cy="585093"/>
            <a:chOff x="9134838" y="2389736"/>
            <a:chExt cx="1753849" cy="585093"/>
          </a:xfrm>
        </p:grpSpPr>
        <p:sp>
          <p:nvSpPr>
            <p:cNvPr id="24" name="矩形 23"/>
            <p:cNvSpPr/>
            <p:nvPr/>
          </p:nvSpPr>
          <p:spPr>
            <a:xfrm>
              <a:off x="9134838" y="2389736"/>
              <a:ext cx="1753849" cy="585093"/>
            </a:xfrm>
            <a:prstGeom prst="rect">
              <a:avLst/>
            </a:prstGeom>
            <a:solidFill>
              <a:srgbClr val="0070C0"/>
            </a:solidFill>
            <a:ln>
              <a:noFill/>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0" name="TextBox 19"/>
            <p:cNvSpPr txBox="1"/>
            <p:nvPr/>
          </p:nvSpPr>
          <p:spPr>
            <a:xfrm>
              <a:off x="9224101" y="2454120"/>
              <a:ext cx="1575321" cy="461665"/>
            </a:xfrm>
            <a:prstGeom prst="rect">
              <a:avLst/>
            </a:prstGeom>
            <a:noFill/>
          </p:spPr>
          <p:txBody>
            <a:bodyPr wrap="square" rtlCol="0">
              <a:spAutoFit/>
            </a:bodyPr>
            <a:lstStyle/>
            <a:p>
              <a:pPr algn="ctr"/>
              <a:r>
                <a:rPr lang="zh-CN" altLang="zh-CN" sz="2400" b="1" dirty="0">
                  <a:solidFill>
                    <a:schemeClr val="bg1"/>
                  </a:solidFill>
                  <a:latin typeface="微软雅黑" panose="020B0503020204020204" pitchFamily="34" charset="-122"/>
                  <a:ea typeface="微软雅黑" panose="020B0503020204020204" pitchFamily="34" charset="-122"/>
                </a:rPr>
                <a:t>第</a:t>
              </a:r>
              <a:r>
                <a:rPr lang="zh-CN" altLang="en-US" sz="2400" b="1" dirty="0">
                  <a:solidFill>
                    <a:schemeClr val="bg1"/>
                  </a:solidFill>
                  <a:latin typeface="微软雅黑" panose="020B0503020204020204" pitchFamily="34" charset="-122"/>
                  <a:ea typeface="微软雅黑" panose="020B0503020204020204" pitchFamily="34" charset="-122"/>
                </a:rPr>
                <a:t>三</a:t>
              </a:r>
              <a:r>
                <a:rPr lang="zh-CN" altLang="zh-CN" sz="2400" b="1" dirty="0">
                  <a:solidFill>
                    <a:schemeClr val="bg1"/>
                  </a:solidFill>
                  <a:latin typeface="微软雅黑" panose="020B0503020204020204" pitchFamily="34" charset="-122"/>
                  <a:ea typeface="微软雅黑" panose="020B0503020204020204" pitchFamily="34" charset="-122"/>
                </a:rPr>
                <a:t>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4" name="直接连接符 13"/>
          <p:cNvCxnSpPr/>
          <p:nvPr/>
        </p:nvCxnSpPr>
        <p:spPr>
          <a:xfrm flipH="1">
            <a:off x="4463594" y="2303110"/>
            <a:ext cx="4564" cy="3966094"/>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230689" y="2303110"/>
            <a:ext cx="0" cy="3966094"/>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73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500"/>
                                        <p:tgtEl>
                                          <p:spTgt spid="2051"/>
                                        </p:tgtEl>
                                      </p:cBhvr>
                                    </p:animEffec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par>
                                <p:cTn id="24" presetID="10" presetClass="entr" presetSubtype="0" fill="hold" nodeType="withEffect">
                                  <p:stCondLst>
                                    <p:cond delay="0"/>
                                  </p:stCondLst>
                                  <p:childTnLst>
                                    <p:set>
                                      <p:cBhvr>
                                        <p:cTn id="25" dur="1" fill="hold">
                                          <p:stCondLst>
                                            <p:cond delay="0"/>
                                          </p:stCondLst>
                                        </p:cTn>
                                        <p:tgtEl>
                                          <p:spTgt spid="2053"/>
                                        </p:tgtEl>
                                        <p:attrNameLst>
                                          <p:attrName>style.visibility</p:attrName>
                                        </p:attrNameLst>
                                      </p:cBhvr>
                                      <p:to>
                                        <p:strVal val="visible"/>
                                      </p:to>
                                    </p:set>
                                    <p:animEffect transition="in" filter="fade">
                                      <p:cBhvr>
                                        <p:cTn id="26" dur="500"/>
                                        <p:tgtEl>
                                          <p:spTgt spid="2053"/>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2" grpId="0"/>
      <p:bldP spid="3"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150" name="Picture 6" descr="http://down.tutu001.com/d/file/20120320/60beacd94aec5ead406c464464_560.jpg"/>
          <p:cNvPicPr>
            <a:picLocks noChangeAspect="1" noChangeArrowheads="1"/>
          </p:cNvPicPr>
          <p:nvPr/>
        </p:nvPicPr>
        <p:blipFill rotWithShape="1">
          <a:blip r:embed="rId3">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19101" y="293241"/>
            <a:ext cx="588010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四、</a:t>
            </a:r>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全省诊改工作的整体安排</a:t>
            </a:r>
          </a:p>
        </p:txBody>
      </p:sp>
      <p:sp>
        <p:nvSpPr>
          <p:cNvPr id="79" name="TextBox 78"/>
          <p:cNvSpPr txBox="1"/>
          <p:nvPr/>
        </p:nvSpPr>
        <p:spPr>
          <a:xfrm>
            <a:off x="1187678" y="1171010"/>
            <a:ext cx="2555980"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、其他安排</a:t>
            </a:r>
          </a:p>
        </p:txBody>
      </p:sp>
      <p:grpSp>
        <p:nvGrpSpPr>
          <p:cNvPr id="55" name="组合 54">
            <a:extLst>
              <a:ext uri="{FF2B5EF4-FFF2-40B4-BE49-F238E27FC236}">
                <a16:creationId xmlns:a16="http://schemas.microsoft.com/office/drawing/2014/main" id="{231E8DE8-46EB-4440-B3E7-015C0A120EB4}"/>
              </a:ext>
            </a:extLst>
          </p:cNvPr>
          <p:cNvGrpSpPr/>
          <p:nvPr/>
        </p:nvGrpSpPr>
        <p:grpSpPr>
          <a:xfrm>
            <a:off x="792126" y="2201591"/>
            <a:ext cx="3719140" cy="4693421"/>
            <a:chOff x="655912" y="2105133"/>
            <a:chExt cx="2607791" cy="4693421"/>
          </a:xfrm>
        </p:grpSpPr>
        <p:sp>
          <p:nvSpPr>
            <p:cNvPr id="56" name="直角三角形 69">
              <a:extLst>
                <a:ext uri="{FF2B5EF4-FFF2-40B4-BE49-F238E27FC236}">
                  <a16:creationId xmlns:a16="http://schemas.microsoft.com/office/drawing/2014/main" id="{BBAECA08-0483-4F68-9D14-561854E00175}"/>
                </a:ext>
              </a:extLst>
            </p:cNvPr>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直角三角形 69">
              <a:extLst>
                <a:ext uri="{FF2B5EF4-FFF2-40B4-BE49-F238E27FC236}">
                  <a16:creationId xmlns:a16="http://schemas.microsoft.com/office/drawing/2014/main" id="{B61C8EED-274B-45ED-8C2B-F55B5FBC1E64}"/>
                </a:ext>
              </a:extLst>
            </p:cNvPr>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6F401756-5DEF-4BA1-8A8E-9C6B1EE086CA}"/>
                </a:ext>
              </a:extLst>
            </p:cNvPr>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3D036894-51E6-40F0-A707-9E7668FB5F42}"/>
                </a:ext>
              </a:extLst>
            </p:cNvPr>
            <p:cNvSpPr/>
            <p:nvPr/>
          </p:nvSpPr>
          <p:spPr>
            <a:xfrm>
              <a:off x="1037203" y="2560945"/>
              <a:ext cx="1894121" cy="582162"/>
            </a:xfrm>
            <a:prstGeom prst="rect">
              <a:avLst/>
            </a:prstGeom>
            <a:gradFill>
              <a:gsLst>
                <a:gs pos="0">
                  <a:schemeClr val="accent5">
                    <a:lumMod val="75000"/>
                  </a:schemeClr>
                </a:gs>
                <a:gs pos="100000">
                  <a:schemeClr val="accent1">
                    <a:lumMod val="75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a:extLst>
              <a:ext uri="{FF2B5EF4-FFF2-40B4-BE49-F238E27FC236}">
                <a16:creationId xmlns:a16="http://schemas.microsoft.com/office/drawing/2014/main" id="{46988E15-7AA5-440C-B763-A1AAEED33753}"/>
              </a:ext>
            </a:extLst>
          </p:cNvPr>
          <p:cNvGrpSpPr/>
          <p:nvPr/>
        </p:nvGrpSpPr>
        <p:grpSpPr>
          <a:xfrm>
            <a:off x="2103060" y="1755416"/>
            <a:ext cx="1136932" cy="1334681"/>
            <a:chOff x="6591300" y="1966752"/>
            <a:chExt cx="830580" cy="975045"/>
          </a:xfrm>
        </p:grpSpPr>
        <p:sp>
          <p:nvSpPr>
            <p:cNvPr id="61" name="任意多边形 18">
              <a:extLst>
                <a:ext uri="{FF2B5EF4-FFF2-40B4-BE49-F238E27FC236}">
                  <a16:creationId xmlns:a16="http://schemas.microsoft.com/office/drawing/2014/main" id="{15475A77-EDFA-40C9-949C-28372C5FBFE8}"/>
                </a:ext>
              </a:extLst>
            </p:cNvPr>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19">
              <a:extLst>
                <a:ext uri="{FF2B5EF4-FFF2-40B4-BE49-F238E27FC236}">
                  <a16:creationId xmlns:a16="http://schemas.microsoft.com/office/drawing/2014/main" id="{C7FF891D-F5F3-4680-BB1B-FB8839E0D1DF}"/>
                </a:ext>
              </a:extLst>
            </p:cNvPr>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3" name="TextBox 26">
            <a:extLst>
              <a:ext uri="{FF2B5EF4-FFF2-40B4-BE49-F238E27FC236}">
                <a16:creationId xmlns:a16="http://schemas.microsoft.com/office/drawing/2014/main" id="{A5A154F7-1220-4488-BCF4-AC1ED07EE663}"/>
              </a:ext>
            </a:extLst>
          </p:cNvPr>
          <p:cNvSpPr txBox="1"/>
          <p:nvPr/>
        </p:nvSpPr>
        <p:spPr bwMode="auto">
          <a:xfrm>
            <a:off x="1558128" y="3566268"/>
            <a:ext cx="2295121" cy="1887696"/>
          </a:xfrm>
          <a:prstGeom prst="rect">
            <a:avLst/>
          </a:prstGeom>
          <a:noFill/>
        </p:spPr>
        <p:txBody>
          <a:bodyPr wrap="square">
            <a:spAutoFit/>
          </a:bodyPr>
          <a:lstStyle/>
          <a:p>
            <a:pPr>
              <a:lnSpc>
                <a:spcPts val="28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b="1" dirty="0">
                <a:solidFill>
                  <a:schemeClr val="tx1">
                    <a:lumMod val="65000"/>
                    <a:lumOff val="35000"/>
                  </a:schemeClr>
                </a:solidFill>
                <a:latin typeface="华文中宋" panose="02010600040101010101" pitchFamily="2" charset="-122"/>
                <a:ea typeface="华文中宋" panose="02010600040101010101" pitchFamily="2" charset="-122"/>
              </a:rPr>
              <a:t>省辖市、省直管县（市）</a:t>
            </a:r>
            <a:r>
              <a:rPr lang="zh-CN" altLang="en-US" b="1" dirty="0">
                <a:solidFill>
                  <a:schemeClr val="tx1">
                    <a:lumMod val="65000"/>
                    <a:lumOff val="35000"/>
                  </a:schemeClr>
                </a:solidFill>
                <a:latin typeface="华文中宋" panose="02010600040101010101" pitchFamily="2" charset="-122"/>
                <a:ea typeface="华文中宋" panose="02010600040101010101" pitchFamily="2" charset="-122"/>
              </a:rPr>
              <a:t>第一批</a:t>
            </a:r>
            <a:r>
              <a:rPr lang="zh-CN" altLang="zh-CN" b="1" dirty="0">
                <a:solidFill>
                  <a:schemeClr val="tx1">
                    <a:lumMod val="65000"/>
                    <a:lumOff val="35000"/>
                  </a:schemeClr>
                </a:solidFill>
                <a:latin typeface="华文中宋" panose="02010600040101010101" pitchFamily="2" charset="-122"/>
                <a:ea typeface="华文中宋" panose="02010600040101010101" pitchFamily="2" charset="-122"/>
              </a:rPr>
              <a:t>试点学校</a:t>
            </a:r>
            <a:r>
              <a:rPr lang="zh-CN" altLang="en-US" b="1" dirty="0">
                <a:solidFill>
                  <a:schemeClr val="tx1">
                    <a:lumMod val="65000"/>
                    <a:lumOff val="35000"/>
                  </a:schemeClr>
                </a:solidFill>
                <a:latin typeface="华文中宋" panose="02010600040101010101" pitchFamily="2" charset="-122"/>
                <a:ea typeface="华文中宋" panose="02010600040101010101" pitchFamily="2" charset="-122"/>
              </a:rPr>
              <a:t>请于</a:t>
            </a:r>
            <a:r>
              <a:rPr lang="en-US" altLang="zh-CN" b="1" dirty="0">
                <a:solidFill>
                  <a:schemeClr val="tx1">
                    <a:lumMod val="65000"/>
                    <a:lumOff val="35000"/>
                  </a:schemeClr>
                </a:solidFill>
                <a:latin typeface="华文中宋" panose="02010600040101010101" pitchFamily="2" charset="-122"/>
                <a:ea typeface="华文中宋" panose="02010600040101010101" pitchFamily="2" charset="-122"/>
              </a:rPr>
              <a:t>18</a:t>
            </a:r>
            <a:r>
              <a:rPr lang="zh-CN" altLang="en-US" b="1" dirty="0">
                <a:solidFill>
                  <a:schemeClr val="tx1">
                    <a:lumMod val="65000"/>
                    <a:lumOff val="35000"/>
                  </a:schemeClr>
                </a:solidFill>
                <a:latin typeface="华文中宋" panose="02010600040101010101" pitchFamily="2" charset="-122"/>
                <a:ea typeface="华文中宋" panose="02010600040101010101" pitchFamily="2" charset="-122"/>
              </a:rPr>
              <a:t>年</a:t>
            </a:r>
            <a:r>
              <a:rPr lang="en-US" altLang="zh-CN" b="1" dirty="0">
                <a:solidFill>
                  <a:schemeClr val="tx1">
                    <a:lumMod val="65000"/>
                    <a:lumOff val="35000"/>
                  </a:schemeClr>
                </a:solidFill>
                <a:latin typeface="华文中宋" panose="02010600040101010101" pitchFamily="2" charset="-122"/>
                <a:ea typeface="华文中宋" panose="02010600040101010101" pitchFamily="2" charset="-122"/>
              </a:rPr>
              <a:t>5</a:t>
            </a:r>
            <a:r>
              <a:rPr lang="zh-CN" altLang="en-US" b="1" dirty="0">
                <a:solidFill>
                  <a:schemeClr val="tx1">
                    <a:lumMod val="65000"/>
                    <a:lumOff val="35000"/>
                  </a:schemeClr>
                </a:solidFill>
                <a:latin typeface="华文中宋" panose="02010600040101010101" pitchFamily="2" charset="-122"/>
                <a:ea typeface="华文中宋" panose="02010600040101010101" pitchFamily="2" charset="-122"/>
              </a:rPr>
              <a:t>月底前</a:t>
            </a:r>
            <a:r>
              <a:rPr lang="zh-CN" altLang="zh-CN" b="1" dirty="0">
                <a:solidFill>
                  <a:schemeClr val="tx1">
                    <a:lumMod val="65000"/>
                    <a:lumOff val="35000"/>
                  </a:schemeClr>
                </a:solidFill>
                <a:latin typeface="华文中宋" panose="02010600040101010101" pitchFamily="2" charset="-122"/>
                <a:ea typeface="华文中宋" panose="02010600040101010101" pitchFamily="2" charset="-122"/>
              </a:rPr>
              <a:t>上报相关工作文件、</a:t>
            </a:r>
            <a:r>
              <a:rPr lang="zh-CN" altLang="en-US" b="1" dirty="0">
                <a:solidFill>
                  <a:schemeClr val="tx1">
                    <a:lumMod val="65000"/>
                    <a:lumOff val="35000"/>
                  </a:schemeClr>
                </a:solidFill>
                <a:latin typeface="华文中宋" panose="02010600040101010101" pitchFamily="2" charset="-122"/>
                <a:ea typeface="华文中宋" panose="02010600040101010101" pitchFamily="2" charset="-122"/>
              </a:rPr>
              <a:t>诊改</a:t>
            </a:r>
            <a:r>
              <a:rPr lang="zh-CN" altLang="zh-CN" b="1" dirty="0">
                <a:solidFill>
                  <a:schemeClr val="tx1">
                    <a:lumMod val="65000"/>
                    <a:lumOff val="35000"/>
                  </a:schemeClr>
                </a:solidFill>
                <a:latin typeface="华文中宋" panose="02010600040101010101" pitchFamily="2" charset="-122"/>
                <a:ea typeface="华文中宋" panose="02010600040101010101" pitchFamily="2" charset="-122"/>
              </a:rPr>
              <a:t>方案等。</a:t>
            </a:r>
          </a:p>
        </p:txBody>
      </p:sp>
      <p:grpSp>
        <p:nvGrpSpPr>
          <p:cNvPr id="64" name="组合 63">
            <a:extLst>
              <a:ext uri="{FF2B5EF4-FFF2-40B4-BE49-F238E27FC236}">
                <a16:creationId xmlns:a16="http://schemas.microsoft.com/office/drawing/2014/main" id="{381CB719-9903-44D1-8E95-73F831F51BE7}"/>
              </a:ext>
            </a:extLst>
          </p:cNvPr>
          <p:cNvGrpSpPr/>
          <p:nvPr/>
        </p:nvGrpSpPr>
        <p:grpSpPr>
          <a:xfrm>
            <a:off x="4252112" y="2183085"/>
            <a:ext cx="3719140" cy="4693421"/>
            <a:chOff x="655912" y="2105133"/>
            <a:chExt cx="2607791" cy="4693421"/>
          </a:xfrm>
        </p:grpSpPr>
        <p:sp>
          <p:nvSpPr>
            <p:cNvPr id="65" name="直角三角形 69">
              <a:extLst>
                <a:ext uri="{FF2B5EF4-FFF2-40B4-BE49-F238E27FC236}">
                  <a16:creationId xmlns:a16="http://schemas.microsoft.com/office/drawing/2014/main" id="{9BB3FDBA-9276-4987-AAAE-767E84ACFBFB}"/>
                </a:ext>
              </a:extLst>
            </p:cNvPr>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直角三角形 69">
              <a:extLst>
                <a:ext uri="{FF2B5EF4-FFF2-40B4-BE49-F238E27FC236}">
                  <a16:creationId xmlns:a16="http://schemas.microsoft.com/office/drawing/2014/main" id="{4DB07EA8-5E3D-4B4F-985B-177E7F9FE0D3}"/>
                </a:ext>
              </a:extLst>
            </p:cNvPr>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D88C2AE3-2FD3-4597-9326-703F5077F2FD}"/>
                </a:ext>
              </a:extLst>
            </p:cNvPr>
            <p:cNvSpPr/>
            <p:nvPr/>
          </p:nvSpPr>
          <p:spPr>
            <a:xfrm>
              <a:off x="1037203" y="256094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21A2B75B-E0A3-48E7-A38E-9764278725E5}"/>
                </a:ext>
              </a:extLst>
            </p:cNvPr>
            <p:cNvSpPr/>
            <p:nvPr/>
          </p:nvSpPr>
          <p:spPr>
            <a:xfrm>
              <a:off x="1037203" y="2560945"/>
              <a:ext cx="1894121" cy="582162"/>
            </a:xfrm>
            <a:prstGeom prst="rect">
              <a:avLst/>
            </a:prstGeom>
            <a:gradFill flip="none" rotWithShape="1">
              <a:gsLst>
                <a:gs pos="0">
                  <a:srgbClr val="00B0F0"/>
                </a:gs>
                <a:gs pos="100000">
                  <a:schemeClr val="accent1">
                    <a:lumMod val="75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a:extLst>
              <a:ext uri="{FF2B5EF4-FFF2-40B4-BE49-F238E27FC236}">
                <a16:creationId xmlns:a16="http://schemas.microsoft.com/office/drawing/2014/main" id="{1A3D87CB-535B-4C25-B06B-6E381AF467A3}"/>
              </a:ext>
            </a:extLst>
          </p:cNvPr>
          <p:cNvGrpSpPr/>
          <p:nvPr/>
        </p:nvGrpSpPr>
        <p:grpSpPr>
          <a:xfrm>
            <a:off x="5562949" y="1656263"/>
            <a:ext cx="1136932" cy="1334681"/>
            <a:chOff x="6591300" y="1966752"/>
            <a:chExt cx="830580" cy="975045"/>
          </a:xfrm>
        </p:grpSpPr>
        <p:sp>
          <p:nvSpPr>
            <p:cNvPr id="70" name="任意多边形 28">
              <a:extLst>
                <a:ext uri="{FF2B5EF4-FFF2-40B4-BE49-F238E27FC236}">
                  <a16:creationId xmlns:a16="http://schemas.microsoft.com/office/drawing/2014/main" id="{8DE66E1C-0C0B-4101-8785-D90B60740479}"/>
                </a:ext>
              </a:extLst>
            </p:cNvPr>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29">
              <a:extLst>
                <a:ext uri="{FF2B5EF4-FFF2-40B4-BE49-F238E27FC236}">
                  <a16:creationId xmlns:a16="http://schemas.microsoft.com/office/drawing/2014/main" id="{2B366703-90B2-484F-8602-27FABB49AF37}"/>
                </a:ext>
              </a:extLst>
            </p:cNvPr>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2" name="TextBox 26">
            <a:extLst>
              <a:ext uri="{FF2B5EF4-FFF2-40B4-BE49-F238E27FC236}">
                <a16:creationId xmlns:a16="http://schemas.microsoft.com/office/drawing/2014/main" id="{628D7872-36B5-4966-BDD3-7D0F723DA532}"/>
              </a:ext>
            </a:extLst>
          </p:cNvPr>
          <p:cNvSpPr txBox="1"/>
          <p:nvPr/>
        </p:nvSpPr>
        <p:spPr bwMode="auto">
          <a:xfrm>
            <a:off x="5019791" y="3535272"/>
            <a:ext cx="2295121" cy="1169551"/>
          </a:xfrm>
          <a:prstGeom prst="rect">
            <a:avLst/>
          </a:prstGeom>
          <a:noFill/>
        </p:spPr>
        <p:txBody>
          <a:bodyPr wrap="square">
            <a:spAutoFit/>
          </a:bodyPr>
          <a:lstStyle/>
          <a:p>
            <a:pPr>
              <a:lnSpc>
                <a:spcPts val="28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b="1" dirty="0">
                <a:solidFill>
                  <a:schemeClr val="tx1">
                    <a:lumMod val="65000"/>
                    <a:lumOff val="35000"/>
                  </a:schemeClr>
                </a:solidFill>
                <a:latin typeface="华文中宋" panose="02010600040101010101" pitchFamily="2" charset="-122"/>
                <a:ea typeface="华文中宋" panose="02010600040101010101" pitchFamily="2" charset="-122"/>
              </a:rPr>
              <a:t>、</a:t>
            </a:r>
            <a:r>
              <a:rPr lang="zh-CN" altLang="zh-CN" b="1" dirty="0">
                <a:solidFill>
                  <a:schemeClr val="tx1">
                    <a:lumMod val="65000"/>
                    <a:lumOff val="35000"/>
                  </a:schemeClr>
                </a:solidFill>
                <a:latin typeface="华文中宋" panose="02010600040101010101" pitchFamily="2" charset="-122"/>
                <a:ea typeface="华文中宋" panose="02010600040101010101" pitchFamily="2" charset="-122"/>
              </a:rPr>
              <a:t>建立省级中等职业学校教学诊断工作专家库</a:t>
            </a:r>
            <a:r>
              <a:rPr lang="zh-CN" altLang="en-US" b="1" dirty="0">
                <a:solidFill>
                  <a:schemeClr val="tx1">
                    <a:lumMod val="65000"/>
                    <a:lumOff val="35000"/>
                  </a:schemeClr>
                </a:solidFill>
                <a:latin typeface="华文中宋" panose="02010600040101010101" pitchFamily="2" charset="-122"/>
                <a:ea typeface="华文中宋" panose="02010600040101010101" pitchFamily="2" charset="-122"/>
              </a:rPr>
              <a:t>。</a:t>
            </a:r>
            <a:endParaRPr lang="zh-CN" altLang="zh-CN" b="1" dirty="0">
              <a:solidFill>
                <a:schemeClr val="tx1">
                  <a:lumMod val="65000"/>
                  <a:lumOff val="35000"/>
                </a:schemeClr>
              </a:solidFill>
              <a:latin typeface="华文中宋" panose="02010600040101010101" pitchFamily="2" charset="-122"/>
              <a:ea typeface="华文中宋" panose="02010600040101010101" pitchFamily="2" charset="-122"/>
            </a:endParaRPr>
          </a:p>
        </p:txBody>
      </p:sp>
      <p:grpSp>
        <p:nvGrpSpPr>
          <p:cNvPr id="73" name="组合 72">
            <a:extLst>
              <a:ext uri="{FF2B5EF4-FFF2-40B4-BE49-F238E27FC236}">
                <a16:creationId xmlns:a16="http://schemas.microsoft.com/office/drawing/2014/main" id="{DBCE99A8-5704-4B5B-8DFF-BD2035BAA773}"/>
              </a:ext>
            </a:extLst>
          </p:cNvPr>
          <p:cNvGrpSpPr/>
          <p:nvPr/>
        </p:nvGrpSpPr>
        <p:grpSpPr>
          <a:xfrm>
            <a:off x="7663536" y="2164341"/>
            <a:ext cx="3719140" cy="4693421"/>
            <a:chOff x="655912" y="2105133"/>
            <a:chExt cx="2607791" cy="4693421"/>
          </a:xfrm>
        </p:grpSpPr>
        <p:sp>
          <p:nvSpPr>
            <p:cNvPr id="74" name="直角三角形 69">
              <a:extLst>
                <a:ext uri="{FF2B5EF4-FFF2-40B4-BE49-F238E27FC236}">
                  <a16:creationId xmlns:a16="http://schemas.microsoft.com/office/drawing/2014/main" id="{B280A7F7-3345-4469-8A49-0D9A9B7C785C}"/>
                </a:ext>
              </a:extLst>
            </p:cNvPr>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直角三角形 69">
              <a:extLst>
                <a:ext uri="{FF2B5EF4-FFF2-40B4-BE49-F238E27FC236}">
                  <a16:creationId xmlns:a16="http://schemas.microsoft.com/office/drawing/2014/main" id="{2114C517-28E2-459D-B051-4FB5982233B9}"/>
                </a:ext>
              </a:extLst>
            </p:cNvPr>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70AAB61B-A66E-4B13-9D1F-7F6689D92FB5}"/>
                </a:ext>
              </a:extLst>
            </p:cNvPr>
            <p:cNvSpPr/>
            <p:nvPr/>
          </p:nvSpPr>
          <p:spPr>
            <a:xfrm>
              <a:off x="1051156" y="2598195"/>
              <a:ext cx="1894121" cy="3877900"/>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E5561D09-0AAF-4062-A182-CAFACE1AE93E}"/>
                </a:ext>
              </a:extLst>
            </p:cNvPr>
            <p:cNvSpPr/>
            <p:nvPr/>
          </p:nvSpPr>
          <p:spPr>
            <a:xfrm>
              <a:off x="1037203" y="2560945"/>
              <a:ext cx="1894121" cy="582162"/>
            </a:xfrm>
            <a:prstGeom prst="rect">
              <a:avLst/>
            </a:prstGeom>
            <a:gradFill flip="none" rotWithShape="1">
              <a:gsLst>
                <a:gs pos="0">
                  <a:schemeClr val="accent5">
                    <a:lumMod val="75000"/>
                  </a:schemeClr>
                </a:gs>
                <a:gs pos="100000">
                  <a:schemeClr val="accent1">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78" name="组合 77">
            <a:extLst>
              <a:ext uri="{FF2B5EF4-FFF2-40B4-BE49-F238E27FC236}">
                <a16:creationId xmlns:a16="http://schemas.microsoft.com/office/drawing/2014/main" id="{7E59D3C3-FB49-4534-8152-CE933F876217}"/>
              </a:ext>
            </a:extLst>
          </p:cNvPr>
          <p:cNvGrpSpPr/>
          <p:nvPr/>
        </p:nvGrpSpPr>
        <p:grpSpPr>
          <a:xfrm>
            <a:off x="8974470" y="1601178"/>
            <a:ext cx="1136932" cy="1334681"/>
            <a:chOff x="6591300" y="1966752"/>
            <a:chExt cx="830580" cy="975045"/>
          </a:xfrm>
        </p:grpSpPr>
        <p:sp>
          <p:nvSpPr>
            <p:cNvPr id="80" name="任意多边形 37">
              <a:extLst>
                <a:ext uri="{FF2B5EF4-FFF2-40B4-BE49-F238E27FC236}">
                  <a16:creationId xmlns:a16="http://schemas.microsoft.com/office/drawing/2014/main" id="{56D9CF5A-7C55-454D-81F1-CB33BF373F8D}"/>
                </a:ext>
              </a:extLst>
            </p:cNvPr>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38">
              <a:extLst>
                <a:ext uri="{FF2B5EF4-FFF2-40B4-BE49-F238E27FC236}">
                  <a16:creationId xmlns:a16="http://schemas.microsoft.com/office/drawing/2014/main" id="{894F305F-4B60-4BBF-9E4B-39521798DC75}"/>
                </a:ext>
              </a:extLst>
            </p:cNvPr>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82" name="TextBox 26">
            <a:extLst>
              <a:ext uri="{FF2B5EF4-FFF2-40B4-BE49-F238E27FC236}">
                <a16:creationId xmlns:a16="http://schemas.microsoft.com/office/drawing/2014/main" id="{1E438EEB-6E2C-400A-BA70-7FF520132A41}"/>
              </a:ext>
            </a:extLst>
          </p:cNvPr>
          <p:cNvSpPr txBox="1"/>
          <p:nvPr/>
        </p:nvSpPr>
        <p:spPr bwMode="auto">
          <a:xfrm>
            <a:off x="8384233" y="3535272"/>
            <a:ext cx="2408679" cy="2015936"/>
          </a:xfrm>
          <a:prstGeom prst="rect">
            <a:avLst/>
          </a:prstGeom>
          <a:noFill/>
        </p:spPr>
        <p:txBody>
          <a:bodyPr wrap="square">
            <a:spAutoFit/>
          </a:bodyPr>
          <a:lstStyle/>
          <a:p>
            <a:pPr>
              <a:lnSpc>
                <a:spcPts val="2500"/>
              </a:lnSpc>
            </a:pPr>
            <a:r>
              <a:rPr lang="en-US" altLang="zh-CN" sz="1700" b="1"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700" dirty="0">
                <a:solidFill>
                  <a:schemeClr val="tx1">
                    <a:lumMod val="65000"/>
                    <a:lumOff val="35000"/>
                  </a:schemeClr>
                </a:solidFill>
                <a:latin typeface="华文中宋" panose="02010600040101010101" pitchFamily="2" charset="-122"/>
                <a:ea typeface="华文中宋" panose="02010600040101010101" pitchFamily="2" charset="-122"/>
              </a:rPr>
              <a:t>、</a:t>
            </a:r>
            <a:r>
              <a:rPr lang="zh-CN" altLang="zh-CN" sz="1700" b="1" dirty="0">
                <a:solidFill>
                  <a:schemeClr val="tx1">
                    <a:lumMod val="65000"/>
                    <a:lumOff val="35000"/>
                  </a:schemeClr>
                </a:solidFill>
                <a:latin typeface="华文中宋" panose="02010600040101010101" pitchFamily="2" charset="-122"/>
                <a:ea typeface="华文中宋" panose="02010600040101010101" pitchFamily="2" charset="-122"/>
              </a:rPr>
              <a:t>对第一批试点学校开展巡回指导拟组成两个专家小组，</a:t>
            </a:r>
            <a:r>
              <a:rPr lang="zh-CN" altLang="en-US" sz="1700" b="1" dirty="0">
                <a:solidFill>
                  <a:schemeClr val="tx1">
                    <a:lumMod val="65000"/>
                    <a:lumOff val="35000"/>
                  </a:schemeClr>
                </a:solidFill>
                <a:latin typeface="华文中宋" panose="02010600040101010101" pitchFamily="2" charset="-122"/>
                <a:ea typeface="华文中宋" panose="02010600040101010101" pitchFamily="2" charset="-122"/>
              </a:rPr>
              <a:t>从</a:t>
            </a:r>
            <a:r>
              <a:rPr lang="en-US" altLang="zh-CN" sz="1700" b="1" dirty="0">
                <a:solidFill>
                  <a:schemeClr val="tx1">
                    <a:lumMod val="65000"/>
                    <a:lumOff val="35000"/>
                  </a:schemeClr>
                </a:solidFill>
                <a:latin typeface="华文中宋" panose="02010600040101010101" pitchFamily="2" charset="-122"/>
                <a:ea typeface="华文中宋" panose="02010600040101010101" pitchFamily="2" charset="-122"/>
              </a:rPr>
              <a:t>2018</a:t>
            </a:r>
            <a:r>
              <a:rPr lang="zh-CN" altLang="zh-CN" sz="1700" b="1" dirty="0">
                <a:solidFill>
                  <a:schemeClr val="tx1">
                    <a:lumMod val="65000"/>
                    <a:lumOff val="35000"/>
                  </a:schemeClr>
                </a:solidFill>
                <a:latin typeface="华文中宋" panose="02010600040101010101" pitchFamily="2" charset="-122"/>
                <a:ea typeface="华文中宋" panose="02010600040101010101" pitchFamily="2" charset="-122"/>
              </a:rPr>
              <a:t>年</a:t>
            </a:r>
            <a:r>
              <a:rPr lang="zh-CN" altLang="en-US" sz="1700" b="1" dirty="0">
                <a:solidFill>
                  <a:schemeClr val="tx1">
                    <a:lumMod val="65000"/>
                    <a:lumOff val="35000"/>
                  </a:schemeClr>
                </a:solidFill>
                <a:latin typeface="华文中宋" panose="02010600040101010101" pitchFamily="2" charset="-122"/>
                <a:ea typeface="华文中宋" panose="02010600040101010101" pitchFamily="2" charset="-122"/>
              </a:rPr>
              <a:t>春</a:t>
            </a:r>
            <a:r>
              <a:rPr lang="zh-CN" altLang="zh-CN" sz="1700" b="1" dirty="0">
                <a:solidFill>
                  <a:schemeClr val="tx1">
                    <a:lumMod val="65000"/>
                    <a:lumOff val="35000"/>
                  </a:schemeClr>
                </a:solidFill>
                <a:latin typeface="华文中宋" panose="02010600040101010101" pitchFamily="2" charset="-122"/>
                <a:ea typeface="华文中宋" panose="02010600040101010101" pitchFamily="2" charset="-122"/>
              </a:rPr>
              <a:t>季学期</a:t>
            </a:r>
            <a:r>
              <a:rPr lang="zh-CN" altLang="en-US" sz="1700" b="1" dirty="0">
                <a:solidFill>
                  <a:schemeClr val="tx1">
                    <a:lumMod val="65000"/>
                    <a:lumOff val="35000"/>
                  </a:schemeClr>
                </a:solidFill>
                <a:latin typeface="华文中宋" panose="02010600040101010101" pitchFamily="2" charset="-122"/>
                <a:ea typeface="华文中宋" panose="02010600040101010101" pitchFamily="2" charset="-122"/>
              </a:rPr>
              <a:t>开始对第一批</a:t>
            </a:r>
            <a:r>
              <a:rPr lang="zh-CN" altLang="zh-CN" sz="1700" b="1" dirty="0">
                <a:solidFill>
                  <a:schemeClr val="tx1">
                    <a:lumMod val="65000"/>
                    <a:lumOff val="35000"/>
                  </a:schemeClr>
                </a:solidFill>
                <a:latin typeface="华文中宋" panose="02010600040101010101" pitchFamily="2" charset="-122"/>
                <a:ea typeface="华文中宋" panose="02010600040101010101" pitchFamily="2" charset="-122"/>
              </a:rPr>
              <a:t>试点学校</a:t>
            </a:r>
            <a:r>
              <a:rPr lang="zh-CN" altLang="en-US" sz="1700" b="1" dirty="0">
                <a:solidFill>
                  <a:schemeClr val="tx1">
                    <a:lumMod val="65000"/>
                    <a:lumOff val="35000"/>
                  </a:schemeClr>
                </a:solidFill>
                <a:latin typeface="华文中宋" panose="02010600040101010101" pitchFamily="2" charset="-122"/>
                <a:ea typeface="华文中宋" panose="02010600040101010101" pitchFamily="2" charset="-122"/>
              </a:rPr>
              <a:t>进行巡回检查和指导</a:t>
            </a:r>
            <a:r>
              <a:rPr lang="zh-CN" altLang="en-US" sz="1700" b="1" dirty="0">
                <a:solidFill>
                  <a:schemeClr val="tx1">
                    <a:lumMod val="65000"/>
                    <a:lumOff val="35000"/>
                  </a:schemeClr>
                </a:solidFill>
                <a:latin typeface="隶书" panose="02010509060101010101" pitchFamily="49" charset="-122"/>
                <a:ea typeface="隶书" panose="02010509060101010101" pitchFamily="49" charset="-122"/>
              </a:rPr>
              <a:t>。</a:t>
            </a:r>
            <a:endParaRPr lang="zh-CN" altLang="zh-CN" sz="1700" b="1" dirty="0">
              <a:solidFill>
                <a:schemeClr val="tx1">
                  <a:lumMod val="65000"/>
                  <a:lumOff val="35000"/>
                </a:schemeClr>
              </a:solidFill>
              <a:latin typeface="隶书" panose="02010509060101010101" pitchFamily="49" charset="-122"/>
              <a:ea typeface="隶书" panose="02010509060101010101" pitchFamily="49" charset="-122"/>
            </a:endParaRPr>
          </a:p>
        </p:txBody>
      </p:sp>
      <p:grpSp>
        <p:nvGrpSpPr>
          <p:cNvPr id="83" name="组合 82">
            <a:extLst>
              <a:ext uri="{FF2B5EF4-FFF2-40B4-BE49-F238E27FC236}">
                <a16:creationId xmlns:a16="http://schemas.microsoft.com/office/drawing/2014/main" id="{F34ED3E8-DE43-48A0-82B8-B8A9802E6F2D}"/>
              </a:ext>
            </a:extLst>
          </p:cNvPr>
          <p:cNvGrpSpPr/>
          <p:nvPr/>
        </p:nvGrpSpPr>
        <p:grpSpPr>
          <a:xfrm>
            <a:off x="1551200" y="5773323"/>
            <a:ext cx="2244948" cy="445116"/>
            <a:chOff x="1232023" y="5736312"/>
            <a:chExt cx="2244948" cy="445116"/>
          </a:xfrm>
        </p:grpSpPr>
        <p:sp>
          <p:nvSpPr>
            <p:cNvPr id="84" name="圆角矩形 41">
              <a:extLst>
                <a:ext uri="{FF2B5EF4-FFF2-40B4-BE49-F238E27FC236}">
                  <a16:creationId xmlns:a16="http://schemas.microsoft.com/office/drawing/2014/main" id="{2CDF8F59-76C0-4409-B472-0A07F311823A}"/>
                </a:ext>
              </a:extLst>
            </p:cNvPr>
            <p:cNvSpPr/>
            <p:nvPr/>
          </p:nvSpPr>
          <p:spPr>
            <a:xfrm>
              <a:off x="1232023" y="5736312"/>
              <a:ext cx="2244948" cy="445116"/>
            </a:xfrm>
            <a:prstGeom prst="roundRect">
              <a:avLst>
                <a:gd name="adj" fmla="val 50000"/>
              </a:avLst>
            </a:prstGeom>
            <a:gradFill>
              <a:gsLst>
                <a:gs pos="0">
                  <a:schemeClr val="accent5">
                    <a:lumMod val="75000"/>
                  </a:schemeClr>
                </a:gs>
                <a:gs pos="100000">
                  <a:schemeClr val="accent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268">
              <a:extLst>
                <a:ext uri="{FF2B5EF4-FFF2-40B4-BE49-F238E27FC236}">
                  <a16:creationId xmlns:a16="http://schemas.microsoft.com/office/drawing/2014/main" id="{00E825B1-2301-4082-B86C-7B2EA784503B}"/>
                </a:ext>
              </a:extLst>
            </p:cNvPr>
            <p:cNvSpPr txBox="1"/>
            <p:nvPr/>
          </p:nvSpPr>
          <p:spPr>
            <a:xfrm>
              <a:off x="1486437" y="5761748"/>
              <a:ext cx="1967885" cy="369332"/>
            </a:xfrm>
            <a:prstGeom prst="rect">
              <a:avLst/>
            </a:prstGeom>
            <a:noFill/>
          </p:spPr>
          <p:txBody>
            <a:bodyPr wrap="square" rtlCol="0">
              <a:spAutoFit/>
            </a:bodyPr>
            <a:lstStyle/>
            <a:p>
              <a:r>
                <a:rPr lang="zh-CN" altLang="en-US"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上报诊改方案</a:t>
              </a:r>
              <a:endParaRPr lang="en-US" altLang="zh-CN"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86" name="组合 85">
            <a:extLst>
              <a:ext uri="{FF2B5EF4-FFF2-40B4-BE49-F238E27FC236}">
                <a16:creationId xmlns:a16="http://schemas.microsoft.com/office/drawing/2014/main" id="{7658C4B9-3D42-4C8E-A2B8-7093C7339EFE}"/>
              </a:ext>
            </a:extLst>
          </p:cNvPr>
          <p:cNvGrpSpPr/>
          <p:nvPr/>
        </p:nvGrpSpPr>
        <p:grpSpPr>
          <a:xfrm>
            <a:off x="5022170" y="5773323"/>
            <a:ext cx="2244948" cy="445116"/>
            <a:chOff x="4948077" y="5736312"/>
            <a:chExt cx="2244948" cy="445116"/>
          </a:xfrm>
        </p:grpSpPr>
        <p:sp>
          <p:nvSpPr>
            <p:cNvPr id="87" name="圆角矩形 44">
              <a:extLst>
                <a:ext uri="{FF2B5EF4-FFF2-40B4-BE49-F238E27FC236}">
                  <a16:creationId xmlns:a16="http://schemas.microsoft.com/office/drawing/2014/main" id="{5DCEEE11-1577-4ECF-8E82-D35628798368}"/>
                </a:ext>
              </a:extLst>
            </p:cNvPr>
            <p:cNvSpPr/>
            <p:nvPr/>
          </p:nvSpPr>
          <p:spPr>
            <a:xfrm>
              <a:off x="4948077" y="5736312"/>
              <a:ext cx="2244948" cy="445116"/>
            </a:xfrm>
            <a:prstGeom prst="roundRect">
              <a:avLst>
                <a:gd name="adj" fmla="val 50000"/>
              </a:avLst>
            </a:prstGeom>
            <a:gradFill>
              <a:gsLst>
                <a:gs pos="0">
                  <a:schemeClr val="accent5">
                    <a:lumMod val="75000"/>
                  </a:schemeClr>
                </a:gs>
                <a:gs pos="100000">
                  <a:schemeClr val="accent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268">
              <a:extLst>
                <a:ext uri="{FF2B5EF4-FFF2-40B4-BE49-F238E27FC236}">
                  <a16:creationId xmlns:a16="http://schemas.microsoft.com/office/drawing/2014/main" id="{75D7F93E-B116-4627-BD58-EEBE3EE5EA7C}"/>
                </a:ext>
              </a:extLst>
            </p:cNvPr>
            <p:cNvSpPr txBox="1"/>
            <p:nvPr/>
          </p:nvSpPr>
          <p:spPr>
            <a:xfrm>
              <a:off x="5178904" y="5762605"/>
              <a:ext cx="1853990" cy="369332"/>
            </a:xfrm>
            <a:prstGeom prst="rect">
              <a:avLst/>
            </a:prstGeom>
            <a:noFill/>
          </p:spPr>
          <p:txBody>
            <a:bodyPr wrap="square" rtlCol="0">
              <a:spAutoFit/>
            </a:bodyPr>
            <a:lstStyle/>
            <a:p>
              <a:r>
                <a:rPr lang="zh-CN" altLang="en-US"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建立诊改专家库</a:t>
              </a:r>
              <a:endParaRPr lang="en-US" altLang="zh-CN"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89" name="组合 88">
            <a:extLst>
              <a:ext uri="{FF2B5EF4-FFF2-40B4-BE49-F238E27FC236}">
                <a16:creationId xmlns:a16="http://schemas.microsoft.com/office/drawing/2014/main" id="{0F788AA8-4928-498B-B36A-13DC2FDE4847}"/>
              </a:ext>
            </a:extLst>
          </p:cNvPr>
          <p:cNvGrpSpPr/>
          <p:nvPr/>
        </p:nvGrpSpPr>
        <p:grpSpPr>
          <a:xfrm>
            <a:off x="8422270" y="5773323"/>
            <a:ext cx="2520703" cy="445116"/>
            <a:chOff x="8799493" y="5736312"/>
            <a:chExt cx="2356605" cy="445116"/>
          </a:xfrm>
        </p:grpSpPr>
        <p:sp>
          <p:nvSpPr>
            <p:cNvPr id="90" name="圆角矩形 47">
              <a:extLst>
                <a:ext uri="{FF2B5EF4-FFF2-40B4-BE49-F238E27FC236}">
                  <a16:creationId xmlns:a16="http://schemas.microsoft.com/office/drawing/2014/main" id="{941A147E-3D9A-40D6-947D-BD51AD025FD4}"/>
                </a:ext>
              </a:extLst>
            </p:cNvPr>
            <p:cNvSpPr/>
            <p:nvPr/>
          </p:nvSpPr>
          <p:spPr>
            <a:xfrm>
              <a:off x="8799493" y="5736312"/>
              <a:ext cx="2084760" cy="445116"/>
            </a:xfrm>
            <a:prstGeom prst="roundRect">
              <a:avLst>
                <a:gd name="adj" fmla="val 50000"/>
              </a:avLst>
            </a:prstGeom>
            <a:gradFill>
              <a:gsLst>
                <a:gs pos="0">
                  <a:schemeClr val="accent5">
                    <a:lumMod val="75000"/>
                  </a:schemeClr>
                </a:gs>
                <a:gs pos="100000">
                  <a:schemeClr val="accent1">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a:extLst>
                <a:ext uri="{FF2B5EF4-FFF2-40B4-BE49-F238E27FC236}">
                  <a16:creationId xmlns:a16="http://schemas.microsoft.com/office/drawing/2014/main" id="{FF303FB9-66C5-4B5A-9357-6773E9670087}"/>
                </a:ext>
              </a:extLst>
            </p:cNvPr>
            <p:cNvSpPr txBox="1"/>
            <p:nvPr/>
          </p:nvSpPr>
          <p:spPr>
            <a:xfrm>
              <a:off x="8813412" y="5800998"/>
              <a:ext cx="2342686" cy="338554"/>
            </a:xfrm>
            <a:prstGeom prst="rect">
              <a:avLst/>
            </a:prstGeom>
            <a:noFill/>
            <a:effectLst/>
          </p:spPr>
          <p:txBody>
            <a:bodyPr wrap="squar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专家小组巡回检查指导</a:t>
              </a:r>
              <a:endParaRPr lang="en-US" altLang="zh-CN" sz="1600" b="1"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grpSp>
    </p:spTree>
    <p:extLst>
      <p:ext uri="{BB962C8B-B14F-4D97-AF65-F5344CB8AC3E}">
        <p14:creationId xmlns:p14="http://schemas.microsoft.com/office/powerpoint/2010/main" val="186224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25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par>
                                <p:cTn id="17" presetID="10" presetClass="entr" presetSubtype="0" fill="hold" nodeType="withEffect">
                                  <p:stCondLst>
                                    <p:cond delay="50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1000"/>
                                        <p:tgtEl>
                                          <p:spTgt spid="73"/>
                                        </p:tgtEl>
                                      </p:cBhvr>
                                    </p:animEffect>
                                    <p:anim calcmode="lin" valueType="num">
                                      <p:cBhvr>
                                        <p:cTn id="34" dur="1000" fill="hold"/>
                                        <p:tgtEl>
                                          <p:spTgt spid="73"/>
                                        </p:tgtEl>
                                        <p:attrNameLst>
                                          <p:attrName>ppt_x</p:attrName>
                                        </p:attrNameLst>
                                      </p:cBhvr>
                                      <p:tavLst>
                                        <p:tav tm="0">
                                          <p:val>
                                            <p:strVal val="#ppt_x"/>
                                          </p:val>
                                        </p:tav>
                                        <p:tav tm="100000">
                                          <p:val>
                                            <p:strVal val="#ppt_x"/>
                                          </p:val>
                                        </p:tav>
                                      </p:tavLst>
                                    </p:anim>
                                    <p:anim calcmode="lin" valueType="num">
                                      <p:cBhvr>
                                        <p:cTn id="3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up)">
                                      <p:cBhvr>
                                        <p:cTn id="46" dur="500"/>
                                        <p:tgtEl>
                                          <p:spTgt spid="6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1000"/>
                                        <p:tgtEl>
                                          <p:spTgt spid="86"/>
                                        </p:tgtEl>
                                      </p:cBhvr>
                                    </p:animEffect>
                                    <p:anim calcmode="lin" valueType="num">
                                      <p:cBhvr>
                                        <p:cTn id="52" dur="1000" fill="hold"/>
                                        <p:tgtEl>
                                          <p:spTgt spid="86"/>
                                        </p:tgtEl>
                                        <p:attrNameLst>
                                          <p:attrName>ppt_x</p:attrName>
                                        </p:attrNameLst>
                                      </p:cBhvr>
                                      <p:tavLst>
                                        <p:tav tm="0">
                                          <p:val>
                                            <p:strVal val="#ppt_x"/>
                                          </p:val>
                                        </p:tav>
                                        <p:tav tm="100000">
                                          <p:val>
                                            <p:strVal val="#ppt_x"/>
                                          </p:val>
                                        </p:tav>
                                      </p:tavLst>
                                    </p:anim>
                                    <p:anim calcmode="lin" valueType="num">
                                      <p:cBhvr>
                                        <p:cTn id="53" dur="1000" fill="hold"/>
                                        <p:tgtEl>
                                          <p:spTgt spid="86"/>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up)">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1000"/>
                                        <p:tgtEl>
                                          <p:spTgt spid="89"/>
                                        </p:tgtEl>
                                      </p:cBhvr>
                                    </p:animEffect>
                                    <p:anim calcmode="lin" valueType="num">
                                      <p:cBhvr>
                                        <p:cTn id="63" dur="1000" fill="hold"/>
                                        <p:tgtEl>
                                          <p:spTgt spid="89"/>
                                        </p:tgtEl>
                                        <p:attrNameLst>
                                          <p:attrName>ppt_x</p:attrName>
                                        </p:attrNameLst>
                                      </p:cBhvr>
                                      <p:tavLst>
                                        <p:tav tm="0">
                                          <p:val>
                                            <p:strVal val="#ppt_x"/>
                                          </p:val>
                                        </p:tav>
                                        <p:tav tm="100000">
                                          <p:val>
                                            <p:strVal val="#ppt_x"/>
                                          </p:val>
                                        </p:tav>
                                      </p:tavLst>
                                    </p:anim>
                                    <p:anim calcmode="lin" valueType="num">
                                      <p:cBhvr>
                                        <p:cTn id="64" dur="1000" fill="hold"/>
                                        <p:tgtEl>
                                          <p:spTgt spid="89"/>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wipe(up)">
                                      <p:cBhvr>
                                        <p:cTn id="6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63" grpId="0"/>
      <p:bldP spid="72" grpId="0"/>
      <p:bldP spid="8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gradFill flip="none" rotWithShape="1">
            <a:gsLst>
              <a:gs pos="0">
                <a:schemeClr val="bg1">
                  <a:lumMod val="65000"/>
                  <a:alpha val="50000"/>
                </a:schemeClr>
              </a:gs>
              <a:gs pos="27000">
                <a:schemeClr val="bg1">
                  <a:alpha val="46000"/>
                  <a:lumMod val="84000"/>
                </a:schemeClr>
              </a:gs>
              <a:gs pos="57000">
                <a:schemeClr val="bg1">
                  <a:lumMod val="62000"/>
                  <a:lumOff val="38000"/>
                  <a:alpha val="4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a:latin typeface="微软雅黑" panose="020B0503020204020204" pitchFamily="34" charset="-122"/>
                <a:ea typeface="微软雅黑" panose="020B0503020204020204" pitchFamily="34" charset="-122"/>
              </a:rPr>
              <a:t>1  </a:t>
            </a:r>
            <a:r>
              <a:rPr lang="zh-CN" altLang="en-US">
                <a:latin typeface="微软雅黑" panose="020B0503020204020204" pitchFamily="34" charset="-122"/>
                <a:ea typeface="微软雅黑" panose="020B0503020204020204" pitchFamily="34" charset="-122"/>
              </a:rPr>
              <a:t>、领导重视是关键</a:t>
            </a:r>
            <a:endParaRPr lang="zh-CN" altLang="en-US" dirty="0">
              <a:latin typeface="微软雅黑" panose="020B0503020204020204" pitchFamily="34" charset="-122"/>
              <a:ea typeface="微软雅黑" panose="020B0503020204020204" pitchFamily="34" charset="-122"/>
            </a:endParaRPr>
          </a:p>
        </p:txBody>
      </p:sp>
      <p:sp>
        <p:nvSpPr>
          <p:cNvPr id="11" name="椭圆 10">
            <a:extLst>
              <a:ext uri="{FF2B5EF4-FFF2-40B4-BE49-F238E27FC236}">
                <a16:creationId xmlns:a16="http://schemas.microsoft.com/office/drawing/2014/main" id="{C9E64C09-5B73-4338-A4A1-B01BE3FB2BBE}"/>
              </a:ext>
            </a:extLst>
          </p:cNvPr>
          <p:cNvSpPr/>
          <p:nvPr/>
        </p:nvSpPr>
        <p:spPr>
          <a:xfrm>
            <a:off x="4052915" y="3813329"/>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851959E6-8D74-40C0-992F-9DC3A601FF23}"/>
              </a:ext>
            </a:extLst>
          </p:cNvPr>
          <p:cNvGrpSpPr/>
          <p:nvPr/>
        </p:nvGrpSpPr>
        <p:grpSpPr>
          <a:xfrm>
            <a:off x="2194561" y="1818703"/>
            <a:ext cx="9997439" cy="1885681"/>
            <a:chOff x="2479061" y="1910828"/>
            <a:chExt cx="6664939" cy="1257117"/>
          </a:xfrm>
        </p:grpSpPr>
        <p:sp>
          <p:nvSpPr>
            <p:cNvPr id="19" name="矩形 18">
              <a:extLst>
                <a:ext uri="{FF2B5EF4-FFF2-40B4-BE49-F238E27FC236}">
                  <a16:creationId xmlns:a16="http://schemas.microsoft.com/office/drawing/2014/main" id="{3CE7F567-A872-4CD9-8207-4188DF8CD7AA}"/>
                </a:ext>
              </a:extLst>
            </p:cNvPr>
            <p:cNvSpPr/>
            <p:nvPr/>
          </p:nvSpPr>
          <p:spPr>
            <a:xfrm>
              <a:off x="2479061" y="1910828"/>
              <a:ext cx="6664939" cy="1257117"/>
            </a:xfrm>
            <a:prstGeom prst="rect">
              <a:avLst/>
            </a:prstGeom>
            <a:solidFill>
              <a:srgbClr val="1A5889"/>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latin typeface="华文中宋" panose="02010600040101010101" pitchFamily="2" charset="-122"/>
                <a:ea typeface="华文中宋" panose="02010600040101010101" pitchFamily="2" charset="-122"/>
                <a:cs typeface="+mj-cs"/>
              </a:endParaRPr>
            </a:p>
          </p:txBody>
        </p:sp>
        <p:sp>
          <p:nvSpPr>
            <p:cNvPr id="20" name="矩形 19">
              <a:extLst>
                <a:ext uri="{FF2B5EF4-FFF2-40B4-BE49-F238E27FC236}">
                  <a16:creationId xmlns:a16="http://schemas.microsoft.com/office/drawing/2014/main" id="{8A502C26-DEF8-487E-95E8-2B3C083483DB}"/>
                </a:ext>
              </a:extLst>
            </p:cNvPr>
            <p:cNvSpPr/>
            <p:nvPr/>
          </p:nvSpPr>
          <p:spPr>
            <a:xfrm>
              <a:off x="3335290" y="2252129"/>
              <a:ext cx="5680170" cy="574514"/>
            </a:xfrm>
            <a:prstGeom prst="rect">
              <a:avLst/>
            </a:prstGeom>
          </p:spPr>
          <p:txBody>
            <a:bodyPr wrap="none">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对搞好诊改工作的体会和建议</a:t>
              </a:r>
            </a:p>
          </p:txBody>
        </p:sp>
      </p:grpSp>
      <p:grpSp>
        <p:nvGrpSpPr>
          <p:cNvPr id="21" name="组合 20">
            <a:extLst>
              <a:ext uri="{FF2B5EF4-FFF2-40B4-BE49-F238E27FC236}">
                <a16:creationId xmlns:a16="http://schemas.microsoft.com/office/drawing/2014/main" id="{1CD2076B-1489-4224-B1EB-9FEB5F418155}"/>
              </a:ext>
            </a:extLst>
          </p:cNvPr>
          <p:cNvGrpSpPr/>
          <p:nvPr/>
        </p:nvGrpSpPr>
        <p:grpSpPr>
          <a:xfrm>
            <a:off x="1310606" y="1747696"/>
            <a:ext cx="2042594" cy="2042594"/>
            <a:chOff x="4317568" y="644069"/>
            <a:chExt cx="540000" cy="540000"/>
          </a:xfrm>
        </p:grpSpPr>
        <p:sp>
          <p:nvSpPr>
            <p:cNvPr id="22" name="椭圆 21">
              <a:extLst>
                <a:ext uri="{FF2B5EF4-FFF2-40B4-BE49-F238E27FC236}">
                  <a16:creationId xmlns:a16="http://schemas.microsoft.com/office/drawing/2014/main" id="{6305A855-7710-454A-9E89-31449A7BD618}"/>
                </a:ext>
              </a:extLst>
            </p:cNvPr>
            <p:cNvSpPr/>
            <p:nvPr/>
          </p:nvSpPr>
          <p:spPr>
            <a:xfrm>
              <a:off x="4317568" y="644069"/>
              <a:ext cx="540000" cy="5400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1C92DA29-EEA0-40AC-A7A8-C60AF6A87ACB}"/>
                </a:ext>
              </a:extLst>
            </p:cNvPr>
            <p:cNvSpPr/>
            <p:nvPr/>
          </p:nvSpPr>
          <p:spPr>
            <a:xfrm>
              <a:off x="4362992" y="689537"/>
              <a:ext cx="449152" cy="449064"/>
            </a:xfrm>
            <a:prstGeom prst="ellipse">
              <a:avLst/>
            </a:prstGeom>
            <a:solidFill>
              <a:srgbClr val="1F4E7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a:extLst>
                <a:ext uri="{FF2B5EF4-FFF2-40B4-BE49-F238E27FC236}">
                  <a16:creationId xmlns:a16="http://schemas.microsoft.com/office/drawing/2014/main" id="{3FB72B98-48AB-439E-AB60-AF39B993909D}"/>
                </a:ext>
              </a:extLst>
            </p:cNvPr>
            <p:cNvSpPr txBox="1"/>
            <p:nvPr/>
          </p:nvSpPr>
          <p:spPr>
            <a:xfrm>
              <a:off x="4451400" y="753716"/>
              <a:ext cx="390203" cy="292921"/>
            </a:xfrm>
            <a:prstGeom prst="rect">
              <a:avLst/>
            </a:prstGeom>
            <a:noFill/>
          </p:spPr>
          <p:txBody>
            <a:bodyPr wrap="squar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五</a:t>
              </a:r>
            </a:p>
          </p:txBody>
        </p:sp>
      </p:grpSp>
      <p:sp>
        <p:nvSpPr>
          <p:cNvPr id="25" name="文本框 10">
            <a:extLst>
              <a:ext uri="{FF2B5EF4-FFF2-40B4-BE49-F238E27FC236}">
                <a16:creationId xmlns:a16="http://schemas.microsoft.com/office/drawing/2014/main" id="{5BD7C99C-5B82-4FF4-95FD-CF2B93F9FFB8}"/>
              </a:ext>
            </a:extLst>
          </p:cNvPr>
          <p:cNvSpPr txBox="1">
            <a:spLocks noChangeArrowheads="1"/>
          </p:cNvSpPr>
          <p:nvPr/>
        </p:nvSpPr>
        <p:spPr bwMode="auto">
          <a:xfrm>
            <a:off x="4062538" y="4523181"/>
            <a:ext cx="3249660" cy="417358"/>
          </a:xfrm>
          <a:prstGeom prst="rect">
            <a:avLst/>
          </a:prstGeom>
          <a:noFill/>
          <a:ln w="9525">
            <a:noFill/>
            <a:miter lim="800000"/>
          </a:ln>
        </p:spPr>
        <p:txBody>
          <a:bodyPr wrap="square">
            <a:spAutoFit/>
          </a:bodyPr>
          <a:lstStyle/>
          <a:p>
            <a:pPr>
              <a:lnSpc>
                <a:spcPct val="130000"/>
              </a:lnSpc>
            </a:pPr>
            <a:r>
              <a:rPr lang="en-US" altLang="zh-CN" dirty="0">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rPr>
              <a:t>、要高度重视平台建设</a:t>
            </a:r>
          </a:p>
        </p:txBody>
      </p:sp>
      <p:sp>
        <p:nvSpPr>
          <p:cNvPr id="26" name="文本框 10">
            <a:extLst>
              <a:ext uri="{FF2B5EF4-FFF2-40B4-BE49-F238E27FC236}">
                <a16:creationId xmlns:a16="http://schemas.microsoft.com/office/drawing/2014/main" id="{0EF77E72-5791-461D-9FF6-5ED1AA0C7ED4}"/>
              </a:ext>
            </a:extLst>
          </p:cNvPr>
          <p:cNvSpPr txBox="1">
            <a:spLocks noChangeArrowheads="1"/>
          </p:cNvSpPr>
          <p:nvPr/>
        </p:nvSpPr>
        <p:spPr bwMode="auto">
          <a:xfrm>
            <a:off x="4052915" y="3723902"/>
            <a:ext cx="4330690" cy="417358"/>
          </a:xfrm>
          <a:prstGeom prst="rect">
            <a:avLst/>
          </a:prstGeom>
          <a:noFill/>
          <a:ln w="9525">
            <a:noFill/>
            <a:miter lim="800000"/>
          </a:ln>
        </p:spPr>
        <p:txBody>
          <a:bodyPr wrap="square">
            <a:spAutoFit/>
          </a:bodyPr>
          <a:lstStyle/>
          <a:p>
            <a:pPr>
              <a:lnSpc>
                <a:spcPct val="130000"/>
              </a:lnSpc>
            </a:pPr>
            <a:r>
              <a:rPr lang="en-US" altLang="zh-CN" dirty="0">
                <a:latin typeface="微软雅黑" panose="020B0503020204020204" pitchFamily="34" charset="-122"/>
                <a:ea typeface="微软雅黑" panose="020B0503020204020204" pitchFamily="34" charset="-122"/>
              </a:rPr>
              <a:t>1  </a:t>
            </a:r>
            <a:r>
              <a:rPr lang="zh-CN" altLang="en-US" dirty="0">
                <a:latin typeface="微软雅黑" panose="020B0503020204020204" pitchFamily="34" charset="-122"/>
                <a:ea typeface="微软雅黑" panose="020B0503020204020204" pitchFamily="34" charset="-122"/>
              </a:rPr>
              <a:t>、领导重视是关键</a:t>
            </a:r>
          </a:p>
        </p:txBody>
      </p:sp>
      <p:sp>
        <p:nvSpPr>
          <p:cNvPr id="27" name="椭圆 26">
            <a:extLst>
              <a:ext uri="{FF2B5EF4-FFF2-40B4-BE49-F238E27FC236}">
                <a16:creationId xmlns:a16="http://schemas.microsoft.com/office/drawing/2014/main" id="{1369ED52-6795-4238-8ABF-0E0CDBF2AF1F}"/>
              </a:ext>
            </a:extLst>
          </p:cNvPr>
          <p:cNvSpPr/>
          <p:nvPr/>
        </p:nvSpPr>
        <p:spPr>
          <a:xfrm>
            <a:off x="4062538" y="4592288"/>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10">
            <a:extLst>
              <a:ext uri="{FF2B5EF4-FFF2-40B4-BE49-F238E27FC236}">
                <a16:creationId xmlns:a16="http://schemas.microsoft.com/office/drawing/2014/main" id="{DA7914BB-B706-40E9-9BBC-875A3A5D5CEA}"/>
              </a:ext>
            </a:extLst>
          </p:cNvPr>
          <p:cNvSpPr txBox="1">
            <a:spLocks noChangeArrowheads="1"/>
          </p:cNvSpPr>
          <p:nvPr/>
        </p:nvSpPr>
        <p:spPr bwMode="auto">
          <a:xfrm>
            <a:off x="4062539" y="4130678"/>
            <a:ext cx="7353023" cy="417358"/>
          </a:xfrm>
          <a:prstGeom prst="rect">
            <a:avLst/>
          </a:prstGeom>
          <a:noFill/>
          <a:ln w="9525">
            <a:noFill/>
            <a:miter lim="800000"/>
          </a:ln>
        </p:spPr>
        <p:txBody>
          <a:bodyPr wrap="square">
            <a:spAutoFit/>
          </a:bodyPr>
          <a:lstStyle/>
          <a:p>
            <a:pPr>
              <a:lnSpc>
                <a:spcPct val="130000"/>
              </a:lnSpc>
            </a:pPr>
            <a:r>
              <a:rPr lang="en-US" altLang="zh-CN" dirty="0">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、制度建设是基础，专业建设是纲，是“牛鼻子”，是重点；</a:t>
            </a:r>
          </a:p>
        </p:txBody>
      </p:sp>
      <p:sp>
        <p:nvSpPr>
          <p:cNvPr id="29" name="椭圆 28">
            <a:extLst>
              <a:ext uri="{FF2B5EF4-FFF2-40B4-BE49-F238E27FC236}">
                <a16:creationId xmlns:a16="http://schemas.microsoft.com/office/drawing/2014/main" id="{1C42D7E7-FA44-4BD8-BBD3-282244698BFA}"/>
              </a:ext>
            </a:extLst>
          </p:cNvPr>
          <p:cNvSpPr/>
          <p:nvPr/>
        </p:nvSpPr>
        <p:spPr>
          <a:xfrm>
            <a:off x="4062540" y="4199785"/>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0">
            <a:extLst>
              <a:ext uri="{FF2B5EF4-FFF2-40B4-BE49-F238E27FC236}">
                <a16:creationId xmlns:a16="http://schemas.microsoft.com/office/drawing/2014/main" id="{0A48093A-77C7-4019-A75B-D112F2280799}"/>
              </a:ext>
            </a:extLst>
          </p:cNvPr>
          <p:cNvSpPr txBox="1">
            <a:spLocks noChangeArrowheads="1"/>
          </p:cNvSpPr>
          <p:nvPr/>
        </p:nvSpPr>
        <p:spPr bwMode="auto">
          <a:xfrm>
            <a:off x="4062537" y="4904933"/>
            <a:ext cx="3012237" cy="417358"/>
          </a:xfrm>
          <a:prstGeom prst="rect">
            <a:avLst/>
          </a:prstGeom>
          <a:noFill/>
          <a:ln w="9525">
            <a:noFill/>
            <a:miter lim="800000"/>
          </a:ln>
        </p:spPr>
        <p:txBody>
          <a:bodyPr wrap="square">
            <a:spAutoFit/>
          </a:bodyPr>
          <a:lstStyle/>
          <a:p>
            <a:pPr>
              <a:lnSpc>
                <a:spcPct val="130000"/>
              </a:lnSpc>
            </a:pPr>
            <a:r>
              <a:rPr lang="en-US" altLang="zh-CN" dirty="0">
                <a:latin typeface="微软雅黑" panose="020B0503020204020204" pitchFamily="34" charset="-122"/>
                <a:ea typeface="微软雅黑" panose="020B0503020204020204" pitchFamily="34" charset="-122"/>
              </a:rPr>
              <a:t>4  </a:t>
            </a:r>
            <a:r>
              <a:rPr lang="zh-CN" altLang="en-US" dirty="0">
                <a:latin typeface="微软雅黑" panose="020B0503020204020204" pitchFamily="34" charset="-122"/>
                <a:ea typeface="微软雅黑" panose="020B0503020204020204" pitchFamily="34" charset="-122"/>
              </a:rPr>
              <a:t>、用好</a:t>
            </a:r>
            <a:r>
              <a:rPr lang="en-US" altLang="zh-CN" dirty="0">
                <a:latin typeface="微软雅黑" panose="020B0503020204020204" pitchFamily="34" charset="-122"/>
                <a:ea typeface="微软雅黑" panose="020B0503020204020204" pitchFamily="34" charset="-122"/>
              </a:rPr>
              <a:t>SMART</a:t>
            </a:r>
            <a:r>
              <a:rPr lang="zh-CN" altLang="en-US" dirty="0">
                <a:latin typeface="微软雅黑" panose="020B0503020204020204" pitchFamily="34" charset="-122"/>
                <a:ea typeface="微软雅黑" panose="020B0503020204020204" pitchFamily="34" charset="-122"/>
              </a:rPr>
              <a:t>原则</a:t>
            </a:r>
          </a:p>
        </p:txBody>
      </p:sp>
      <p:sp>
        <p:nvSpPr>
          <p:cNvPr id="31" name="椭圆 30">
            <a:extLst>
              <a:ext uri="{FF2B5EF4-FFF2-40B4-BE49-F238E27FC236}">
                <a16:creationId xmlns:a16="http://schemas.microsoft.com/office/drawing/2014/main" id="{06696E01-98E4-4C67-9630-E4F630C25BB5}"/>
              </a:ext>
            </a:extLst>
          </p:cNvPr>
          <p:cNvSpPr/>
          <p:nvPr/>
        </p:nvSpPr>
        <p:spPr>
          <a:xfrm>
            <a:off x="4062537" y="4974040"/>
            <a:ext cx="317005" cy="306289"/>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5628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p:bldP spid="26" grpId="0"/>
      <p:bldP spid="27" grpId="0" animBg="1"/>
      <p:bldP spid="28" grpId="0"/>
      <p:bldP spid="29" grpId="0" animBg="1"/>
      <p:bldP spid="30" grpId="0"/>
      <p:bldP spid="3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E049B8C9-F9D8-48BB-AB86-E00C6DBB7FC7}"/>
              </a:ext>
            </a:extLst>
          </p:cNvPr>
          <p:cNvGrpSpPr/>
          <p:nvPr/>
        </p:nvGrpSpPr>
        <p:grpSpPr bwMode="auto">
          <a:xfrm>
            <a:off x="3966020" y="3558018"/>
            <a:ext cx="4158392" cy="2508473"/>
            <a:chOff x="4388285" y="2049378"/>
            <a:chExt cx="3536515" cy="2133600"/>
          </a:xfrm>
        </p:grpSpPr>
        <p:pic>
          <p:nvPicPr>
            <p:cNvPr id="4" name="Picture 4">
              <a:extLst>
                <a:ext uri="{FF2B5EF4-FFF2-40B4-BE49-F238E27FC236}">
                  <a16:creationId xmlns:a16="http://schemas.microsoft.com/office/drawing/2014/main" id="{AE779859-C478-4E09-9354-5F5F144478C3}"/>
                </a:ext>
              </a:extLst>
            </p:cNvPr>
            <p:cNvPicPr>
              <a:picLocks noChangeAspect="1"/>
            </p:cNvPicPr>
            <p:nvPr/>
          </p:nvPicPr>
          <p:blipFill>
            <a:blip r:embed="rId2" cstate="screen"/>
            <a:srcRect/>
            <a:stretch>
              <a:fillRect/>
            </a:stretch>
          </p:blipFill>
          <p:spPr bwMode="auto">
            <a:xfrm>
              <a:off x="4388285" y="2049378"/>
              <a:ext cx="3536515" cy="2133600"/>
            </a:xfrm>
            <a:prstGeom prst="rect">
              <a:avLst/>
            </a:prstGeom>
            <a:noFill/>
            <a:ln w="9525">
              <a:noFill/>
              <a:miter lim="800000"/>
              <a:headEnd/>
              <a:tailEnd/>
            </a:ln>
          </p:spPr>
        </p:pic>
        <p:sp>
          <p:nvSpPr>
            <p:cNvPr id="5" name="Rectangle 18">
              <a:extLst>
                <a:ext uri="{FF2B5EF4-FFF2-40B4-BE49-F238E27FC236}">
                  <a16:creationId xmlns:a16="http://schemas.microsoft.com/office/drawing/2014/main" id="{63099407-A045-45F3-8E3B-815AB0FACB0E}"/>
                </a:ext>
              </a:extLst>
            </p:cNvPr>
            <p:cNvSpPr/>
            <p:nvPr/>
          </p:nvSpPr>
          <p:spPr>
            <a:xfrm>
              <a:off x="4907334" y="2304966"/>
              <a:ext cx="2450799" cy="1530350"/>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defRPr/>
              </a:pPr>
              <a:endParaRPr lang="en-US" sz="3200"/>
            </a:p>
          </p:txBody>
        </p:sp>
      </p:grpSp>
      <p:cxnSp>
        <p:nvCxnSpPr>
          <p:cNvPr id="6" name="直接连接符 5">
            <a:extLst>
              <a:ext uri="{FF2B5EF4-FFF2-40B4-BE49-F238E27FC236}">
                <a16:creationId xmlns:a16="http://schemas.microsoft.com/office/drawing/2014/main" id="{6F3C40E5-04B3-43F3-A2A8-0E098A192C5E}"/>
              </a:ext>
            </a:extLst>
          </p:cNvPr>
          <p:cNvCxnSpPr/>
          <p:nvPr/>
        </p:nvCxnSpPr>
        <p:spPr>
          <a:xfrm>
            <a:off x="1246766" y="4093707"/>
            <a:ext cx="3379237" cy="0"/>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7D77D9F8-68C4-4F8A-8DAE-D10EB4408819}"/>
              </a:ext>
            </a:extLst>
          </p:cNvPr>
          <p:cNvCxnSpPr>
            <a:cxnSpLocks/>
          </p:cNvCxnSpPr>
          <p:nvPr/>
        </p:nvCxnSpPr>
        <p:spPr>
          <a:xfrm>
            <a:off x="1246766" y="5822900"/>
            <a:ext cx="3362806" cy="0"/>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093CE55-DB07-46D1-8B61-DC8C40C3F01A}"/>
              </a:ext>
            </a:extLst>
          </p:cNvPr>
          <p:cNvCxnSpPr>
            <a:cxnSpLocks/>
          </p:cNvCxnSpPr>
          <p:nvPr/>
        </p:nvCxnSpPr>
        <p:spPr>
          <a:xfrm flipH="1">
            <a:off x="7397556" y="4061355"/>
            <a:ext cx="3055478" cy="0"/>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DBDA3EA3-0B16-43AB-8FE1-63FBAAFF1E78}"/>
              </a:ext>
            </a:extLst>
          </p:cNvPr>
          <p:cNvCxnSpPr>
            <a:cxnSpLocks/>
          </p:cNvCxnSpPr>
          <p:nvPr/>
        </p:nvCxnSpPr>
        <p:spPr>
          <a:xfrm flipH="1">
            <a:off x="7397555" y="5819426"/>
            <a:ext cx="3007352" cy="0"/>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F13B28DE-1F7C-480E-BBF7-48F316DA1C75}"/>
              </a:ext>
            </a:extLst>
          </p:cNvPr>
          <p:cNvSpPr txBox="1"/>
          <p:nvPr/>
        </p:nvSpPr>
        <p:spPr>
          <a:xfrm>
            <a:off x="1211691" y="2545479"/>
            <a:ext cx="2754466" cy="1631216"/>
          </a:xfrm>
          <a:prstGeom prst="rect">
            <a:avLst/>
          </a:prstGeom>
          <a:noFill/>
        </p:spPr>
        <p:txBody>
          <a:bodyPr wrap="square" rtlCol="0">
            <a:spAutoFit/>
          </a:bodyPr>
          <a:lstStyle/>
          <a:p>
            <a:pPr>
              <a:lnSpc>
                <a:spcPts val="3000"/>
              </a:lnSpc>
            </a:pPr>
            <a:r>
              <a:rPr lang="zh-CN" altLang="en-US" sz="2000" dirty="0">
                <a:latin typeface="微软雅黑" panose="020B0503020204020204" pitchFamily="34" charset="-122"/>
                <a:ea typeface="微软雅黑" panose="020B0503020204020204" pitchFamily="34" charset="-122"/>
              </a:rPr>
              <a:t>诊改是学校内涵建设的重要方法，是激发内生动力的源泉，是推进学校快速发展的有力举措；</a:t>
            </a:r>
            <a:endParaRPr lang="zh-CN" altLang="en-US" sz="2000" dirty="0"/>
          </a:p>
        </p:txBody>
      </p:sp>
      <p:sp>
        <p:nvSpPr>
          <p:cNvPr id="11" name="文本框 10">
            <a:extLst>
              <a:ext uri="{FF2B5EF4-FFF2-40B4-BE49-F238E27FC236}">
                <a16:creationId xmlns:a16="http://schemas.microsoft.com/office/drawing/2014/main" id="{769310C5-4592-49E6-A365-0B664C4E4829}"/>
              </a:ext>
            </a:extLst>
          </p:cNvPr>
          <p:cNvSpPr txBox="1"/>
          <p:nvPr/>
        </p:nvSpPr>
        <p:spPr>
          <a:xfrm>
            <a:off x="1211691" y="4603066"/>
            <a:ext cx="2754466" cy="1246495"/>
          </a:xfrm>
          <a:prstGeom prst="rect">
            <a:avLst/>
          </a:prstGeom>
          <a:noFill/>
        </p:spPr>
        <p:txBody>
          <a:bodyPr wrap="square" rtlCol="0">
            <a:spAutoFit/>
          </a:bodyPr>
          <a:lstStyle/>
          <a:p>
            <a:pPr>
              <a:lnSpc>
                <a:spcPts val="3000"/>
              </a:lnSpc>
            </a:pPr>
            <a:r>
              <a:rPr lang="zh-CN" altLang="en-US" sz="2000" dirty="0">
                <a:latin typeface="微软雅黑" panose="020B0503020204020204" pitchFamily="34" charset="-122"/>
                <a:ea typeface="微软雅黑" panose="020B0503020204020204" pitchFamily="34" charset="-122"/>
              </a:rPr>
              <a:t>校长的理念决定了诊改的方向，校长的决心决定了诊改的成效；</a:t>
            </a:r>
            <a:endParaRPr lang="zh-CN" altLang="en-US" sz="2000" dirty="0"/>
          </a:p>
        </p:txBody>
      </p:sp>
      <p:sp>
        <p:nvSpPr>
          <p:cNvPr id="12" name="文本框 11">
            <a:extLst>
              <a:ext uri="{FF2B5EF4-FFF2-40B4-BE49-F238E27FC236}">
                <a16:creationId xmlns:a16="http://schemas.microsoft.com/office/drawing/2014/main" id="{A62DFCCF-94AD-4331-9701-B760EC9395A1}"/>
              </a:ext>
            </a:extLst>
          </p:cNvPr>
          <p:cNvSpPr txBox="1"/>
          <p:nvPr/>
        </p:nvSpPr>
        <p:spPr>
          <a:xfrm>
            <a:off x="7722064" y="2608840"/>
            <a:ext cx="2754466" cy="1246495"/>
          </a:xfrm>
          <a:prstGeom prst="rect">
            <a:avLst/>
          </a:prstGeom>
          <a:noFill/>
        </p:spPr>
        <p:txBody>
          <a:bodyPr wrap="square" rtlCol="0">
            <a:spAutoFit/>
          </a:bodyPr>
          <a:lstStyle/>
          <a:p>
            <a:pPr>
              <a:lnSpc>
                <a:spcPts val="3000"/>
              </a:lnSpc>
            </a:pPr>
            <a:r>
              <a:rPr lang="zh-CN" altLang="en-US" sz="2000" dirty="0">
                <a:latin typeface="微软雅黑" panose="020B0503020204020204" pitchFamily="34" charset="-122"/>
                <a:ea typeface="微软雅黑" panose="020B0503020204020204" pitchFamily="34" charset="-122"/>
              </a:rPr>
              <a:t>诊改不仅是学校教学部门的事，是大教学观，是校长工程；</a:t>
            </a:r>
            <a:endParaRPr lang="zh-CN" altLang="en-US" sz="2000" dirty="0"/>
          </a:p>
        </p:txBody>
      </p:sp>
      <p:sp>
        <p:nvSpPr>
          <p:cNvPr id="13" name="文本框 12">
            <a:extLst>
              <a:ext uri="{FF2B5EF4-FFF2-40B4-BE49-F238E27FC236}">
                <a16:creationId xmlns:a16="http://schemas.microsoft.com/office/drawing/2014/main" id="{47E1D6B1-29C8-494C-B0B4-36FF6F4901F6}"/>
              </a:ext>
            </a:extLst>
          </p:cNvPr>
          <p:cNvSpPr txBox="1"/>
          <p:nvPr/>
        </p:nvSpPr>
        <p:spPr>
          <a:xfrm>
            <a:off x="7757139" y="4477476"/>
            <a:ext cx="2754466" cy="861774"/>
          </a:xfrm>
          <a:prstGeom prst="rect">
            <a:avLst/>
          </a:prstGeom>
          <a:noFill/>
        </p:spPr>
        <p:txBody>
          <a:bodyPr wrap="square" rtlCol="0">
            <a:spAutoFit/>
          </a:bodyPr>
          <a:lstStyle/>
          <a:p>
            <a:pPr>
              <a:lnSpc>
                <a:spcPts val="3000"/>
              </a:lnSpc>
              <a:spcBef>
                <a:spcPct val="0"/>
              </a:spcBef>
            </a:pPr>
            <a:r>
              <a:rPr lang="zh-CN" altLang="en-US" sz="2000" dirty="0">
                <a:latin typeface="微软雅黑" panose="020B0503020204020204" pitchFamily="34" charset="-122"/>
                <a:ea typeface="微软雅黑" panose="020B0503020204020204" pitchFamily="34" charset="-122"/>
              </a:rPr>
              <a:t>要以抓项目建设的心态抓诊改。</a:t>
            </a:r>
            <a:endParaRPr lang="en-US" altLang="zh-CN" sz="2000" cap="all" dirty="0">
              <a:latin typeface="微软雅黑" panose="020B0503020204020204" pitchFamily="34" charset="-122"/>
              <a:ea typeface="微软雅黑" panose="020B0503020204020204" pitchFamily="34" charset="-122"/>
            </a:endParaRPr>
          </a:p>
        </p:txBody>
      </p:sp>
      <p:pic>
        <p:nvPicPr>
          <p:cNvPr id="14" name="Picture 6" descr="http://down.tutu001.com/d/file/20120320/60beacd94aec5ead406c464464_560.jpg">
            <a:extLst>
              <a:ext uri="{FF2B5EF4-FFF2-40B4-BE49-F238E27FC236}">
                <a16:creationId xmlns:a16="http://schemas.microsoft.com/office/drawing/2014/main" id="{795375BA-0BEC-41E5-BDE6-F274F4D464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a:extLst>
              <a:ext uri="{FF2B5EF4-FFF2-40B4-BE49-F238E27FC236}">
                <a16:creationId xmlns:a16="http://schemas.microsoft.com/office/drawing/2014/main" id="{3592F95F-40CF-469D-BA50-3A7ED7642342}"/>
              </a:ext>
            </a:extLst>
          </p:cNvPr>
          <p:cNvSpPr txBox="1"/>
          <p:nvPr/>
        </p:nvSpPr>
        <p:spPr>
          <a:xfrm>
            <a:off x="419100" y="293241"/>
            <a:ext cx="6588091"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五、</a:t>
            </a:r>
            <a:r>
              <a:rPr lang="zh-CN" altLang="en-US" sz="3200" b="1" dirty="0">
                <a:solidFill>
                  <a:schemeClr val="bg1"/>
                </a:solidFill>
                <a:latin typeface="微软雅黑" panose="020B0503020204020204" pitchFamily="34" charset="-122"/>
                <a:ea typeface="微软雅黑" panose="020B0503020204020204" pitchFamily="34" charset="-122"/>
              </a:rPr>
              <a:t>对搞好诊改工作的体会和建议</a:t>
            </a:r>
            <a:endPar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id="{D63F5549-04F0-49AA-9220-D0FAE571AF71}"/>
              </a:ext>
            </a:extLst>
          </p:cNvPr>
          <p:cNvSpPr/>
          <p:nvPr/>
        </p:nvSpPr>
        <p:spPr>
          <a:xfrm>
            <a:off x="751573" y="1448254"/>
            <a:ext cx="2836033"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、领导重视是关键</a:t>
            </a:r>
            <a:endParaRPr lang="zh-CN" altLang="en-US" sz="2400" dirty="0"/>
          </a:p>
        </p:txBody>
      </p:sp>
      <p:sp>
        <p:nvSpPr>
          <p:cNvPr id="17" name="矩形 16">
            <a:extLst>
              <a:ext uri="{FF2B5EF4-FFF2-40B4-BE49-F238E27FC236}">
                <a16:creationId xmlns:a16="http://schemas.microsoft.com/office/drawing/2014/main" id="{8CC1A4E1-1A9E-4A97-9E7D-C5360339220F}"/>
              </a:ext>
            </a:extLst>
          </p:cNvPr>
          <p:cNvSpPr/>
          <p:nvPr/>
        </p:nvSpPr>
        <p:spPr>
          <a:xfrm>
            <a:off x="1246766" y="2068005"/>
            <a:ext cx="1723549" cy="461665"/>
          </a:xfrm>
          <a:prstGeom prst="rect">
            <a:avLst/>
          </a:prstGeom>
        </p:spPr>
        <p:txBody>
          <a:bodyPr wrap="non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经验证明：</a:t>
            </a:r>
            <a:endParaRPr lang="zh-CN" altLang="en-US" sz="2400" b="1" dirty="0">
              <a:solidFill>
                <a:srgbClr val="C00000"/>
              </a:solidFill>
            </a:endParaRPr>
          </a:p>
        </p:txBody>
      </p:sp>
    </p:spTree>
    <p:extLst>
      <p:ext uri="{BB962C8B-B14F-4D97-AF65-F5344CB8AC3E}">
        <p14:creationId xmlns:p14="http://schemas.microsoft.com/office/powerpoint/2010/main" val="426780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B88CAC3-EF91-434B-88E0-8CAFA7FA8524}"/>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14257"/>
          <a:stretch/>
        </p:blipFill>
        <p:spPr>
          <a:xfrm>
            <a:off x="1200696" y="800061"/>
            <a:ext cx="9790608" cy="4755393"/>
          </a:xfrm>
          <a:prstGeom prst="rect">
            <a:avLst/>
          </a:prstGeom>
        </p:spPr>
      </p:pic>
      <p:sp>
        <p:nvSpPr>
          <p:cNvPr id="4" name="矩形 3">
            <a:extLst>
              <a:ext uri="{FF2B5EF4-FFF2-40B4-BE49-F238E27FC236}">
                <a16:creationId xmlns:a16="http://schemas.microsoft.com/office/drawing/2014/main" id="{BAD2912B-9FB3-418A-8AD1-200A70162C04}"/>
              </a:ext>
            </a:extLst>
          </p:cNvPr>
          <p:cNvSpPr/>
          <p:nvPr/>
        </p:nvSpPr>
        <p:spPr>
          <a:xfrm>
            <a:off x="753234" y="1569916"/>
            <a:ext cx="9934762" cy="461665"/>
          </a:xfrm>
          <a:prstGeom prst="rect">
            <a:avLst/>
          </a:prstGeom>
        </p:spPr>
        <p:txBody>
          <a:bodyPr wrap="square">
            <a:spAutoFit/>
          </a:bodyPr>
          <a:lstStyle/>
          <a:p>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、制度建设是基础，专业建设是纲，是“牛鼻子”，是重点；</a:t>
            </a:r>
            <a:endParaRPr lang="zh-CN" altLang="en-US" sz="2400" b="1" dirty="0"/>
          </a:p>
        </p:txBody>
      </p:sp>
      <p:sp>
        <p:nvSpPr>
          <p:cNvPr id="5" name="矩形 4">
            <a:extLst>
              <a:ext uri="{FF2B5EF4-FFF2-40B4-BE49-F238E27FC236}">
                <a16:creationId xmlns:a16="http://schemas.microsoft.com/office/drawing/2014/main" id="{5E0609E2-C220-4AFC-8DCF-018E9F745499}"/>
              </a:ext>
            </a:extLst>
          </p:cNvPr>
          <p:cNvSpPr/>
          <p:nvPr/>
        </p:nvSpPr>
        <p:spPr>
          <a:xfrm>
            <a:off x="753234" y="2418435"/>
            <a:ext cx="3751348"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、要高度重视平台建设：</a:t>
            </a:r>
            <a:endParaRPr lang="zh-CN" altLang="en-US" sz="2400" b="1" dirty="0"/>
          </a:p>
        </p:txBody>
      </p:sp>
      <p:sp>
        <p:nvSpPr>
          <p:cNvPr id="6" name="矩形 5">
            <a:extLst>
              <a:ext uri="{FF2B5EF4-FFF2-40B4-BE49-F238E27FC236}">
                <a16:creationId xmlns:a16="http://schemas.microsoft.com/office/drawing/2014/main" id="{906EF25C-1C1A-4C1B-AA4D-DCF41018E7D5}"/>
              </a:ext>
            </a:extLst>
          </p:cNvPr>
          <p:cNvSpPr/>
          <p:nvPr/>
        </p:nvSpPr>
        <p:spPr>
          <a:xfrm>
            <a:off x="1268073" y="2848617"/>
            <a:ext cx="9233836" cy="1393587"/>
          </a:xfrm>
          <a:prstGeom prst="rect">
            <a:avLst/>
          </a:prstGeom>
        </p:spPr>
        <p:txBody>
          <a:bodyPr wrap="square">
            <a:spAutoFit/>
          </a:bodyPr>
          <a:lstStyle/>
          <a:p>
            <a:pPr>
              <a:lnSpc>
                <a:spcPts val="3500"/>
              </a:lnSpc>
            </a:pPr>
            <a:r>
              <a:rPr lang="zh-CN" altLang="en-US" sz="2000" dirty="0">
                <a:latin typeface="微软雅黑" panose="020B0503020204020204" pitchFamily="34" charset="-122"/>
                <a:ea typeface="微软雅黑" panose="020B0503020204020204" pitchFamily="34" charset="-122"/>
              </a:rPr>
              <a:t>信息化手段的应用是历史发展的必然；</a:t>
            </a:r>
            <a:br>
              <a:rPr lang="en-US" altLang="zh-CN" sz="2000" dirty="0">
                <a:latin typeface="微软雅黑" panose="020B0503020204020204" pitchFamily="34" charset="-122"/>
                <a:ea typeface="微软雅黑" panose="020B0503020204020204" pitchFamily="34" charset="-122"/>
              </a:rPr>
            </a:br>
            <a:r>
              <a:rPr lang="zh-CN" altLang="en-US" sz="2000" dirty="0">
                <a:latin typeface="微软雅黑" panose="020B0503020204020204" pitchFamily="34" charset="-122"/>
                <a:ea typeface="微软雅黑" panose="020B0503020204020204" pitchFamily="34" charset="-122"/>
              </a:rPr>
              <a:t>数据平台的实时性、可视性、全面性、公开性是实现学校管理扁平化、网络化的重要手段和方法，是学校从管理到治理的必经之路；</a:t>
            </a:r>
            <a:endParaRPr lang="zh-CN" altLang="en-US" sz="2000" dirty="0"/>
          </a:p>
        </p:txBody>
      </p:sp>
      <p:pic>
        <p:nvPicPr>
          <p:cNvPr id="9" name="Picture 6" descr="http://down.tutu001.com/d/file/20120320/60beacd94aec5ead406c464464_560.jpg">
            <a:extLst>
              <a:ext uri="{FF2B5EF4-FFF2-40B4-BE49-F238E27FC236}">
                <a16:creationId xmlns:a16="http://schemas.microsoft.com/office/drawing/2014/main" id="{D0EB9191-71A4-4349-AAEF-B34547A29F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1">
            <a:extLst>
              <a:ext uri="{FF2B5EF4-FFF2-40B4-BE49-F238E27FC236}">
                <a16:creationId xmlns:a16="http://schemas.microsoft.com/office/drawing/2014/main" id="{FF0BF665-13F7-4FD1-A1A8-4FA3FA3004BE}"/>
              </a:ext>
            </a:extLst>
          </p:cNvPr>
          <p:cNvSpPr txBox="1"/>
          <p:nvPr/>
        </p:nvSpPr>
        <p:spPr>
          <a:xfrm>
            <a:off x="419100" y="293241"/>
            <a:ext cx="6588091"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五、</a:t>
            </a:r>
            <a:r>
              <a:rPr lang="zh-CN" altLang="en-US" sz="3200" b="1" dirty="0">
                <a:solidFill>
                  <a:schemeClr val="bg1"/>
                </a:solidFill>
                <a:latin typeface="微软雅黑" panose="020B0503020204020204" pitchFamily="34" charset="-122"/>
                <a:ea typeface="微软雅黑" panose="020B0503020204020204" pitchFamily="34" charset="-122"/>
              </a:rPr>
              <a:t>对搞好诊改工作的体会和建议</a:t>
            </a:r>
            <a:endPar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860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83D85C8-AD44-4580-91D2-5FA29FA26CF1}"/>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14257"/>
          <a:stretch/>
        </p:blipFill>
        <p:spPr>
          <a:xfrm>
            <a:off x="1200696" y="800061"/>
            <a:ext cx="9790608" cy="4755393"/>
          </a:xfrm>
          <a:prstGeom prst="rect">
            <a:avLst/>
          </a:prstGeom>
        </p:spPr>
      </p:pic>
      <p:sp>
        <p:nvSpPr>
          <p:cNvPr id="2" name="标题 1">
            <a:extLst>
              <a:ext uri="{FF2B5EF4-FFF2-40B4-BE49-F238E27FC236}">
                <a16:creationId xmlns:a16="http://schemas.microsoft.com/office/drawing/2014/main" id="{04D5DA20-3DB3-4372-8F0A-6C75BABFB1E5}"/>
              </a:ext>
            </a:extLst>
          </p:cNvPr>
          <p:cNvSpPr>
            <a:spLocks noGrp="1"/>
          </p:cNvSpPr>
          <p:nvPr>
            <p:ph type="title"/>
          </p:nvPr>
        </p:nvSpPr>
        <p:spPr>
          <a:xfrm>
            <a:off x="1675599" y="2006522"/>
            <a:ext cx="9790608" cy="2358821"/>
          </a:xfrm>
          <a:noFill/>
        </p:spPr>
        <p:txBody>
          <a:bodyPr>
            <a:normAutofit/>
          </a:bodyPr>
          <a:lstStyle/>
          <a:p>
            <a:pPr>
              <a:lnSpc>
                <a:spcPts val="5500"/>
              </a:lnSpc>
            </a:pPr>
            <a:r>
              <a:rPr lang="en-US" altLang="zh-CN" sz="2800" dirty="0">
                <a:solidFill>
                  <a:srgbClr val="FF0000"/>
                </a:solidFill>
                <a:latin typeface="微软雅黑" panose="020B0503020204020204" pitchFamily="34" charset="-122"/>
                <a:ea typeface="微软雅黑" panose="020B0503020204020204" pitchFamily="34" charset="-122"/>
              </a:rPr>
              <a:t>S </a:t>
            </a:r>
            <a:r>
              <a:rPr lang="zh-CN" altLang="en-US" sz="2800" dirty="0">
                <a:solidFill>
                  <a:srgbClr val="FF0000"/>
                </a:solidFill>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目标明确、清晰；</a:t>
            </a:r>
            <a:r>
              <a:rPr lang="en-US" altLang="zh-CN" sz="2800" dirty="0">
                <a:latin typeface="微软雅黑" panose="020B0503020204020204" pitchFamily="34" charset="-122"/>
                <a:ea typeface="微软雅黑" panose="020B0503020204020204" pitchFamily="34" charset="-122"/>
              </a:rPr>
              <a:t>        </a:t>
            </a:r>
            <a:r>
              <a:rPr lang="en-US" altLang="zh-CN" sz="2800" dirty="0">
                <a:solidFill>
                  <a:srgbClr val="FF0000"/>
                </a:solidFill>
                <a:latin typeface="微软雅黑" panose="020B0503020204020204" pitchFamily="34" charset="-122"/>
                <a:ea typeface="微软雅黑" panose="020B0503020204020204" pitchFamily="34" charset="-122"/>
              </a:rPr>
              <a:t>M</a:t>
            </a:r>
            <a:r>
              <a:rPr lang="zh-CN" altLang="en-US" sz="2800" dirty="0">
                <a:solidFill>
                  <a:srgbClr val="FF0000"/>
                </a:solidFill>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标准可测量、可量化；</a:t>
            </a:r>
            <a:br>
              <a:rPr lang="en-US" altLang="zh-CN" sz="2800" dirty="0">
                <a:latin typeface="微软雅黑" panose="020B0503020204020204" pitchFamily="34" charset="-122"/>
                <a:ea typeface="微软雅黑" panose="020B0503020204020204" pitchFamily="34" charset="-122"/>
              </a:rPr>
            </a:br>
            <a:r>
              <a:rPr lang="en-US" altLang="zh-CN" sz="2800" dirty="0">
                <a:solidFill>
                  <a:srgbClr val="FF0000"/>
                </a:solidFill>
                <a:latin typeface="微软雅黑" panose="020B0503020204020204" pitchFamily="34" charset="-122"/>
                <a:ea typeface="微软雅黑" panose="020B0503020204020204" pitchFamily="34" charset="-122"/>
              </a:rPr>
              <a:t>A </a:t>
            </a:r>
            <a:r>
              <a:rPr lang="zh-CN" altLang="en-US" sz="2800" dirty="0">
                <a:solidFill>
                  <a:srgbClr val="FF0000"/>
                </a:solidFill>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目标可实现；</a:t>
            </a:r>
            <a:r>
              <a:rPr lang="en-US" altLang="zh-CN" sz="2800" dirty="0">
                <a:latin typeface="微软雅黑" panose="020B0503020204020204" pitchFamily="34" charset="-122"/>
                <a:ea typeface="微软雅黑" panose="020B0503020204020204" pitchFamily="34" charset="-122"/>
              </a:rPr>
              <a:t>               </a:t>
            </a:r>
            <a:r>
              <a:rPr lang="en-US" altLang="zh-CN" sz="2800" dirty="0">
                <a:solidFill>
                  <a:srgbClr val="FF0000"/>
                </a:solidFill>
                <a:latin typeface="微软雅黑" panose="020B0503020204020204" pitchFamily="34" charset="-122"/>
                <a:ea typeface="微软雅黑" panose="020B0503020204020204" pitchFamily="34" charset="-122"/>
              </a:rPr>
              <a:t>R </a:t>
            </a:r>
            <a:r>
              <a:rPr lang="zh-CN" altLang="en-US" sz="2800" dirty="0">
                <a:solidFill>
                  <a:srgbClr val="FF0000"/>
                </a:solidFill>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组织目标与个人工作能结合；</a:t>
            </a:r>
            <a:br>
              <a:rPr lang="en-US" altLang="zh-CN" sz="2800" dirty="0">
                <a:latin typeface="微软雅黑" panose="020B0503020204020204" pitchFamily="34" charset="-122"/>
                <a:ea typeface="微软雅黑" panose="020B0503020204020204" pitchFamily="34" charset="-122"/>
              </a:rPr>
            </a:br>
            <a:r>
              <a:rPr lang="en-US" altLang="zh-CN" sz="2800" dirty="0">
                <a:solidFill>
                  <a:srgbClr val="FF0000"/>
                </a:solidFill>
                <a:latin typeface="微软雅黑" panose="020B0503020204020204" pitchFamily="34" charset="-122"/>
                <a:ea typeface="微软雅黑" panose="020B0503020204020204" pitchFamily="34" charset="-122"/>
              </a:rPr>
              <a:t>T  : </a:t>
            </a:r>
            <a:r>
              <a:rPr lang="zh-CN" altLang="en-US" sz="2800" dirty="0">
                <a:latin typeface="微软雅黑" panose="020B0503020204020204" pitchFamily="34" charset="-122"/>
                <a:ea typeface="微软雅黑" panose="020B0503020204020204" pitchFamily="34" charset="-122"/>
              </a:rPr>
              <a:t>流程清晰，时间节点明确。</a:t>
            </a:r>
          </a:p>
        </p:txBody>
      </p:sp>
      <p:sp>
        <p:nvSpPr>
          <p:cNvPr id="3" name="矩形 2">
            <a:extLst>
              <a:ext uri="{FF2B5EF4-FFF2-40B4-BE49-F238E27FC236}">
                <a16:creationId xmlns:a16="http://schemas.microsoft.com/office/drawing/2014/main" id="{C3DFDC52-806E-45E6-B1F6-92AA9F1F9F6D}"/>
              </a:ext>
            </a:extLst>
          </p:cNvPr>
          <p:cNvSpPr/>
          <p:nvPr/>
        </p:nvSpPr>
        <p:spPr>
          <a:xfrm>
            <a:off x="1124441" y="1544857"/>
            <a:ext cx="3353482"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、用好</a:t>
            </a:r>
            <a:r>
              <a:rPr lang="en-US" altLang="zh-CN" sz="2400" b="1" dirty="0">
                <a:latin typeface="微软雅黑" panose="020B0503020204020204" pitchFamily="34" charset="-122"/>
                <a:ea typeface="微软雅黑" panose="020B0503020204020204" pitchFamily="34" charset="-122"/>
              </a:rPr>
              <a:t>SMART</a:t>
            </a:r>
            <a:r>
              <a:rPr lang="zh-CN" altLang="en-US" sz="2400" b="1" dirty="0">
                <a:latin typeface="微软雅黑" panose="020B0503020204020204" pitchFamily="34" charset="-122"/>
                <a:ea typeface="微软雅黑" panose="020B0503020204020204" pitchFamily="34" charset="-122"/>
              </a:rPr>
              <a:t>原则：</a:t>
            </a:r>
          </a:p>
        </p:txBody>
      </p:sp>
      <p:pic>
        <p:nvPicPr>
          <p:cNvPr id="4" name="Picture 6" descr="http://down.tutu001.com/d/file/20120320/60beacd94aec5ead406c464464_560.jpg">
            <a:extLst>
              <a:ext uri="{FF2B5EF4-FFF2-40B4-BE49-F238E27FC236}">
                <a16:creationId xmlns:a16="http://schemas.microsoft.com/office/drawing/2014/main" id="{A82CAC21-D27F-4BBE-9B34-D9D5C8FFD7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1">
            <a:extLst>
              <a:ext uri="{FF2B5EF4-FFF2-40B4-BE49-F238E27FC236}">
                <a16:creationId xmlns:a16="http://schemas.microsoft.com/office/drawing/2014/main" id="{60050FE3-AC81-452E-A602-A22D1CC774A9}"/>
              </a:ext>
            </a:extLst>
          </p:cNvPr>
          <p:cNvSpPr txBox="1"/>
          <p:nvPr/>
        </p:nvSpPr>
        <p:spPr>
          <a:xfrm>
            <a:off x="419100" y="293241"/>
            <a:ext cx="6588091"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五、</a:t>
            </a:r>
            <a:r>
              <a:rPr lang="zh-CN" altLang="en-US" sz="3200" b="1" dirty="0">
                <a:solidFill>
                  <a:schemeClr val="bg1"/>
                </a:solidFill>
                <a:latin typeface="微软雅黑" panose="020B0503020204020204" pitchFamily="34" charset="-122"/>
                <a:ea typeface="微软雅黑" panose="020B0503020204020204" pitchFamily="34" charset="-122"/>
              </a:rPr>
              <a:t>对搞好诊改工作的体会和建议</a:t>
            </a:r>
            <a:endPar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981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C62E636-C98D-4127-BB9D-BBAC3463D44F}"/>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14257"/>
          <a:stretch/>
        </p:blipFill>
        <p:spPr>
          <a:xfrm>
            <a:off x="1200696" y="800061"/>
            <a:ext cx="9790608" cy="4755393"/>
          </a:xfrm>
          <a:prstGeom prst="rect">
            <a:avLst/>
          </a:prstGeom>
        </p:spPr>
      </p:pic>
      <p:sp>
        <p:nvSpPr>
          <p:cNvPr id="5" name="矩形 4">
            <a:extLst>
              <a:ext uri="{FF2B5EF4-FFF2-40B4-BE49-F238E27FC236}">
                <a16:creationId xmlns:a16="http://schemas.microsoft.com/office/drawing/2014/main" id="{72D31FDF-D8F9-4C89-BA44-10F0FB7D4763}"/>
              </a:ext>
            </a:extLst>
          </p:cNvPr>
          <p:cNvSpPr/>
          <p:nvPr/>
        </p:nvSpPr>
        <p:spPr>
          <a:xfrm>
            <a:off x="1200697" y="3637722"/>
            <a:ext cx="9007386" cy="2344104"/>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11 Rectángulo">
            <a:extLst>
              <a:ext uri="{FF2B5EF4-FFF2-40B4-BE49-F238E27FC236}">
                <a16:creationId xmlns:a16="http://schemas.microsoft.com/office/drawing/2014/main" id="{07F39A7E-705D-4295-A8F4-9F4A66CA53A4}"/>
              </a:ext>
            </a:extLst>
          </p:cNvPr>
          <p:cNvSpPr/>
          <p:nvPr/>
        </p:nvSpPr>
        <p:spPr>
          <a:xfrm>
            <a:off x="1734117" y="3114781"/>
            <a:ext cx="1949671" cy="1045881"/>
          </a:xfrm>
          <a:prstGeom prst="parallelogram">
            <a:avLst/>
          </a:prstGeom>
          <a:solidFill>
            <a:srgbClr val="DC822E"/>
          </a:solidFill>
          <a:ln w="38100">
            <a:solidFill>
              <a:schemeClr val="bg1"/>
            </a:solidFill>
          </a:ln>
          <a:effectLst/>
        </p:spPr>
        <p:style>
          <a:lnRef idx="3">
            <a:schemeClr val="lt1"/>
          </a:lnRef>
          <a:fillRef idx="1">
            <a:schemeClr val="accent4"/>
          </a:fillRef>
          <a:effectRef idx="1">
            <a:schemeClr val="accent4"/>
          </a:effectRef>
          <a:fontRef idx="minor">
            <a:schemeClr val="lt1"/>
          </a:fontRef>
        </p:style>
        <p:txBody>
          <a:bodyPr anchor="ctr"/>
          <a:lstStyle/>
          <a:p>
            <a:pPr algn="ctr">
              <a:defRPr/>
            </a:pPr>
            <a:endParaRPr lang="es-ES" dirty="0">
              <a:solidFill>
                <a:schemeClr val="bg1">
                  <a:lumMod val="65000"/>
                </a:schemeClr>
              </a:solidFill>
            </a:endParaRPr>
          </a:p>
        </p:txBody>
      </p:sp>
      <p:sp>
        <p:nvSpPr>
          <p:cNvPr id="8" name="TextBox 5">
            <a:extLst>
              <a:ext uri="{FF2B5EF4-FFF2-40B4-BE49-F238E27FC236}">
                <a16:creationId xmlns:a16="http://schemas.microsoft.com/office/drawing/2014/main" id="{17582E6F-2EF7-45EC-8BFC-762997222B87}"/>
              </a:ext>
            </a:extLst>
          </p:cNvPr>
          <p:cNvSpPr txBox="1"/>
          <p:nvPr/>
        </p:nvSpPr>
        <p:spPr>
          <a:xfrm>
            <a:off x="1928288" y="3356684"/>
            <a:ext cx="1561328" cy="562074"/>
          </a:xfrm>
          <a:prstGeom prst="rect">
            <a:avLst/>
          </a:prstGeom>
          <a:noFill/>
          <a:ln>
            <a:noFill/>
          </a:ln>
        </p:spPr>
        <p:txBody>
          <a:bodyPr wrap="square" rtlCol="0">
            <a:no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结语 </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nvGrpSpPr>
          <p:cNvPr id="9" name="组合 8">
            <a:extLst>
              <a:ext uri="{FF2B5EF4-FFF2-40B4-BE49-F238E27FC236}">
                <a16:creationId xmlns:a16="http://schemas.microsoft.com/office/drawing/2014/main" id="{58028F4B-45E0-40DF-8DBA-9D9568E1068F}"/>
              </a:ext>
            </a:extLst>
          </p:cNvPr>
          <p:cNvGrpSpPr/>
          <p:nvPr/>
        </p:nvGrpSpPr>
        <p:grpSpPr>
          <a:xfrm>
            <a:off x="10477193" y="4605062"/>
            <a:ext cx="1379845" cy="1244082"/>
            <a:chOff x="2713211" y="1988840"/>
            <a:chExt cx="1610824" cy="1452335"/>
          </a:xfrm>
        </p:grpSpPr>
        <p:sp>
          <p:nvSpPr>
            <p:cNvPr id="10" name="Freeform 5">
              <a:extLst>
                <a:ext uri="{FF2B5EF4-FFF2-40B4-BE49-F238E27FC236}">
                  <a16:creationId xmlns:a16="http://schemas.microsoft.com/office/drawing/2014/main" id="{883AF40E-0323-4E90-989D-A8BBCC4961CF}"/>
                </a:ext>
              </a:extLst>
            </p:cNvPr>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 name="Freeform 5">
              <a:extLst>
                <a:ext uri="{FF2B5EF4-FFF2-40B4-BE49-F238E27FC236}">
                  <a16:creationId xmlns:a16="http://schemas.microsoft.com/office/drawing/2014/main" id="{EBF3CD1A-0FAF-4DBB-AE9C-F23BDC3D895F}"/>
                </a:ext>
              </a:extLst>
            </p:cNvPr>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3"/>
              <a:srcRect/>
              <a:tile tx="0" ty="0" sx="100000" sy="100000" flip="none" algn="tl"/>
            </a:blipFill>
            <a:ln w="9525"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12" name="组合 11">
            <a:extLst>
              <a:ext uri="{FF2B5EF4-FFF2-40B4-BE49-F238E27FC236}">
                <a16:creationId xmlns:a16="http://schemas.microsoft.com/office/drawing/2014/main" id="{00E07DEC-FFEF-47A4-B0A6-F85210FA743C}"/>
              </a:ext>
            </a:extLst>
          </p:cNvPr>
          <p:cNvGrpSpPr/>
          <p:nvPr/>
        </p:nvGrpSpPr>
        <p:grpSpPr>
          <a:xfrm>
            <a:off x="9542925" y="5246220"/>
            <a:ext cx="1107862" cy="998859"/>
            <a:chOff x="2713211" y="1988840"/>
            <a:chExt cx="1610824" cy="1452335"/>
          </a:xfrm>
        </p:grpSpPr>
        <p:sp>
          <p:nvSpPr>
            <p:cNvPr id="13" name="Freeform 5">
              <a:extLst>
                <a:ext uri="{FF2B5EF4-FFF2-40B4-BE49-F238E27FC236}">
                  <a16:creationId xmlns:a16="http://schemas.microsoft.com/office/drawing/2014/main" id="{400711DA-EC0C-46F7-A85B-87AC96A695D6}"/>
                </a:ext>
              </a:extLst>
            </p:cNvPr>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1A5889"/>
            </a:solidFill>
            <a:ln w="9525" cap="flat">
              <a:noFill/>
              <a:prstDash val="solid"/>
              <a:miter lim="800000"/>
            </a:ln>
            <a:effectLst>
              <a:outerShdw blurRad="431800" dist="889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 name="Freeform 5">
              <a:extLst>
                <a:ext uri="{FF2B5EF4-FFF2-40B4-BE49-F238E27FC236}">
                  <a16:creationId xmlns:a16="http://schemas.microsoft.com/office/drawing/2014/main" id="{1E67112B-B32B-469C-BD1D-7CB355878B26}"/>
                </a:ext>
              </a:extLst>
            </p:cNvPr>
            <p:cNvSpPr/>
            <p:nvPr/>
          </p:nvSpPr>
          <p:spPr bwMode="auto">
            <a:xfrm>
              <a:off x="2838739" y="2087520"/>
              <a:ext cx="1359767" cy="125497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4"/>
              <a:srcRect/>
              <a:tile tx="0" ty="0" sx="100000" sy="100000" flip="none" algn="tl"/>
            </a:blipFill>
            <a:ln w="9525"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5" name="椭圆 14">
            <a:extLst>
              <a:ext uri="{FF2B5EF4-FFF2-40B4-BE49-F238E27FC236}">
                <a16:creationId xmlns:a16="http://schemas.microsoft.com/office/drawing/2014/main" id="{13A07C51-DEA0-4AFE-9985-EB6473F5404C}"/>
              </a:ext>
            </a:extLst>
          </p:cNvPr>
          <p:cNvSpPr/>
          <p:nvPr/>
        </p:nvSpPr>
        <p:spPr>
          <a:xfrm flipH="1">
            <a:off x="8966559" y="5789122"/>
            <a:ext cx="275632" cy="275632"/>
          </a:xfrm>
          <a:prstGeom prst="ellipse">
            <a:avLst/>
          </a:prstGeom>
          <a:gradFill>
            <a:gsLst>
              <a:gs pos="0">
                <a:schemeClr val="accent2">
                  <a:lumMod val="90000"/>
                  <a:lumOff val="10000"/>
                </a:schemeClr>
              </a:gs>
              <a:gs pos="100000">
                <a:schemeClr val="accent2">
                  <a:lumMod val="70000"/>
                </a:schemeClr>
              </a:gs>
            </a:gsLst>
            <a:lin ang="20100000" scaled="0"/>
          </a:gradFill>
          <a:ln w="12700">
            <a:gradFill>
              <a:gsLst>
                <a:gs pos="0">
                  <a:schemeClr val="accent2">
                    <a:lumMod val="80000"/>
                    <a:lumOff val="20000"/>
                  </a:schemeClr>
                </a:gs>
                <a:gs pos="100000">
                  <a:schemeClr val="accent2">
                    <a:lumMod val="50000"/>
                  </a:schemeClr>
                </a:gs>
              </a:gsLst>
              <a:lin ang="5400000" scaled="1"/>
            </a:gradFill>
          </a:ln>
          <a:effectLst>
            <a:outerShdw blurRad="317500" dist="190500" dir="81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16" name="椭圆 15">
            <a:extLst>
              <a:ext uri="{FF2B5EF4-FFF2-40B4-BE49-F238E27FC236}">
                <a16:creationId xmlns:a16="http://schemas.microsoft.com/office/drawing/2014/main" id="{67F86E62-6C93-47C6-9127-6430BB7D95E4}"/>
              </a:ext>
            </a:extLst>
          </p:cNvPr>
          <p:cNvSpPr/>
          <p:nvPr/>
        </p:nvSpPr>
        <p:spPr>
          <a:xfrm flipH="1">
            <a:off x="10557323" y="5912611"/>
            <a:ext cx="580544" cy="580546"/>
          </a:xfrm>
          <a:prstGeom prst="ellipse">
            <a:avLst/>
          </a:prstGeom>
          <a:solidFill>
            <a:srgbClr val="1A5889"/>
          </a:solidFill>
          <a:ln w="19050">
            <a:gradFill>
              <a:gsLst>
                <a:gs pos="0">
                  <a:schemeClr val="accent1">
                    <a:lumMod val="60000"/>
                    <a:lumOff val="40000"/>
                  </a:schemeClr>
                </a:gs>
                <a:gs pos="100000">
                  <a:schemeClr val="accent1">
                    <a:lumMod val="50000"/>
                  </a:schemeClr>
                </a:gs>
              </a:gsLst>
              <a:lin ang="5400000" scaled="1"/>
            </a:gradFill>
          </a:ln>
          <a:effectLst>
            <a:outerShdw blurRad="317500" dist="190500" dir="81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17" name="椭圆 16">
            <a:extLst>
              <a:ext uri="{FF2B5EF4-FFF2-40B4-BE49-F238E27FC236}">
                <a16:creationId xmlns:a16="http://schemas.microsoft.com/office/drawing/2014/main" id="{024FEB2B-5EBE-40EA-9D11-20AD7912A12E}"/>
              </a:ext>
            </a:extLst>
          </p:cNvPr>
          <p:cNvSpPr/>
          <p:nvPr/>
        </p:nvSpPr>
        <p:spPr>
          <a:xfrm flipH="1">
            <a:off x="11473877" y="4098958"/>
            <a:ext cx="275632" cy="275632"/>
          </a:xfrm>
          <a:prstGeom prst="ellipse">
            <a:avLst/>
          </a:prstGeom>
          <a:solidFill>
            <a:srgbClr val="1A5889"/>
          </a:solidFill>
          <a:ln w="9525">
            <a:gradFill>
              <a:gsLst>
                <a:gs pos="0">
                  <a:schemeClr val="accent1">
                    <a:lumMod val="60000"/>
                    <a:lumOff val="40000"/>
                  </a:schemeClr>
                </a:gs>
                <a:gs pos="100000">
                  <a:schemeClr val="accent1">
                    <a:lumMod val="50000"/>
                  </a:schemeClr>
                </a:gs>
              </a:gsLst>
              <a:lin ang="5400000" scaled="1"/>
            </a:gradFill>
          </a:ln>
          <a:effectLst>
            <a:outerShdw blurRad="317500" dist="190500" dir="81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D1DBB8CD-A080-46AE-82AC-7378835A6342}"/>
              </a:ext>
            </a:extLst>
          </p:cNvPr>
          <p:cNvSpPr/>
          <p:nvPr/>
        </p:nvSpPr>
        <p:spPr>
          <a:xfrm>
            <a:off x="3650773" y="3771887"/>
            <a:ext cx="5709375" cy="1953292"/>
          </a:xfrm>
          <a:prstGeom prst="rect">
            <a:avLst/>
          </a:prstGeom>
        </p:spPr>
        <p:txBody>
          <a:bodyPr wrap="square">
            <a:spAutoFit/>
          </a:bodyPr>
          <a:lstStyle/>
          <a:p>
            <a:pPr>
              <a:lnSpc>
                <a:spcPts val="5000"/>
              </a:lnSpc>
            </a:pPr>
            <a:r>
              <a:rPr lang="zh-CN" altLang="en-US" sz="3200" dirty="0">
                <a:solidFill>
                  <a:schemeClr val="bg1"/>
                </a:solidFill>
                <a:latin typeface="微软雅黑" panose="020B0503020204020204" pitchFamily="34" charset="-122"/>
                <a:ea typeface="微软雅黑" panose="020B0503020204020204" pitchFamily="34" charset="-122"/>
              </a:rPr>
              <a:t>在诊改实践中学习诊改；</a:t>
            </a:r>
            <a:br>
              <a:rPr lang="en-US" altLang="zh-CN" sz="3200" dirty="0">
                <a:solidFill>
                  <a:schemeClr val="bg1"/>
                </a:solidFill>
                <a:latin typeface="微软雅黑" panose="020B0503020204020204" pitchFamily="34" charset="-122"/>
                <a:ea typeface="微软雅黑" panose="020B0503020204020204" pitchFamily="34" charset="-122"/>
              </a:rPr>
            </a:br>
            <a:r>
              <a:rPr lang="zh-CN" altLang="en-US" sz="3200" dirty="0">
                <a:solidFill>
                  <a:schemeClr val="bg1"/>
                </a:solidFill>
                <a:latin typeface="微软雅黑" panose="020B0503020204020204" pitchFamily="34" charset="-122"/>
                <a:ea typeface="微软雅黑" panose="020B0503020204020204" pitchFamily="34" charset="-122"/>
              </a:rPr>
              <a:t>在诊改实践中完善诊改；</a:t>
            </a:r>
            <a:br>
              <a:rPr lang="en-US" altLang="zh-CN" sz="3200" dirty="0">
                <a:solidFill>
                  <a:schemeClr val="bg1"/>
                </a:solidFill>
                <a:latin typeface="微软雅黑" panose="020B0503020204020204" pitchFamily="34" charset="-122"/>
                <a:ea typeface="微软雅黑" panose="020B0503020204020204" pitchFamily="34" charset="-122"/>
              </a:rPr>
            </a:br>
            <a:r>
              <a:rPr lang="zh-CN" altLang="en-US" sz="3200" dirty="0">
                <a:solidFill>
                  <a:schemeClr val="bg1"/>
                </a:solidFill>
                <a:latin typeface="微软雅黑" panose="020B0503020204020204" pitchFamily="34" charset="-122"/>
                <a:ea typeface="微软雅黑" panose="020B0503020204020204" pitchFamily="34" charset="-122"/>
              </a:rPr>
              <a:t>要不断对诊改进行诊改。</a:t>
            </a:r>
          </a:p>
        </p:txBody>
      </p:sp>
      <p:sp>
        <p:nvSpPr>
          <p:cNvPr id="19" name="矩形 18">
            <a:extLst>
              <a:ext uri="{FF2B5EF4-FFF2-40B4-BE49-F238E27FC236}">
                <a16:creationId xmlns:a16="http://schemas.microsoft.com/office/drawing/2014/main" id="{20841AEC-D2DD-493B-8AD7-AE610246DD3B}"/>
              </a:ext>
            </a:extLst>
          </p:cNvPr>
          <p:cNvSpPr/>
          <p:nvPr/>
        </p:nvSpPr>
        <p:spPr>
          <a:xfrm>
            <a:off x="1179881" y="871677"/>
            <a:ext cx="9376318" cy="1631216"/>
          </a:xfrm>
          <a:prstGeom prst="rect">
            <a:avLst/>
          </a:prstGeom>
        </p:spPr>
        <p:txBody>
          <a:bodyPr wrap="square">
            <a:spAutoFit/>
          </a:bodyPr>
          <a:lstStyle/>
          <a:p>
            <a:pPr>
              <a:lnSpc>
                <a:spcPts val="4000"/>
              </a:lnSpc>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诊改既是管理理念的创新，又有系统的操作方法，</a:t>
            </a:r>
            <a:r>
              <a:rPr lang="zh-CN" altLang="en-US" sz="2400" dirty="0">
                <a:solidFill>
                  <a:prstClr val="black"/>
                </a:solidFill>
                <a:latin typeface="微软雅黑" panose="020B0503020204020204" pitchFamily="34" charset="-122"/>
                <a:ea typeface="微软雅黑" panose="020B0503020204020204" pitchFamily="34" charset="-122"/>
              </a:rPr>
              <a:t>“诊改”的</a:t>
            </a:r>
            <a:endParaRPr lang="en-US" altLang="zh-CN" sz="2400" dirty="0">
              <a:solidFill>
                <a:prstClr val="black"/>
              </a:solidFill>
              <a:latin typeface="微软雅黑" panose="020B0503020204020204" pitchFamily="34" charset="-122"/>
              <a:ea typeface="微软雅黑" panose="020B0503020204020204" pitchFamily="34" charset="-122"/>
            </a:endParaRPr>
          </a:p>
          <a:p>
            <a:pPr>
              <a:lnSpc>
                <a:spcPts val="4000"/>
              </a:lnSpc>
            </a:pPr>
            <a:r>
              <a:rPr lang="zh-CN" altLang="en-US" sz="2400" dirty="0">
                <a:solidFill>
                  <a:prstClr val="black"/>
                </a:solidFill>
                <a:latin typeface="微软雅黑" panose="020B0503020204020204" pitchFamily="34" charset="-122"/>
                <a:ea typeface="微软雅黑" panose="020B0503020204020204" pitchFamily="34" charset="-122"/>
              </a:rPr>
              <a:t>成效在短期内难以用显性指标测量，因此，不要急于求全，不要过</a:t>
            </a:r>
            <a:endParaRPr lang="en-US" altLang="zh-CN" sz="2400" dirty="0">
              <a:solidFill>
                <a:prstClr val="black"/>
              </a:solidFill>
              <a:latin typeface="微软雅黑" panose="020B0503020204020204" pitchFamily="34" charset="-122"/>
              <a:ea typeface="微软雅黑" panose="020B0503020204020204" pitchFamily="34" charset="-122"/>
            </a:endParaRPr>
          </a:p>
          <a:p>
            <a:pPr>
              <a:lnSpc>
                <a:spcPts val="4000"/>
              </a:lnSpc>
            </a:pPr>
            <a:r>
              <a:rPr lang="zh-CN" altLang="en-US" sz="2400" dirty="0">
                <a:solidFill>
                  <a:prstClr val="black"/>
                </a:solidFill>
                <a:latin typeface="微软雅黑" panose="020B0503020204020204" pitchFamily="34" charset="-122"/>
                <a:ea typeface="微软雅黑" panose="020B0503020204020204" pitchFamily="34" charset="-122"/>
              </a:rPr>
              <a:t>于复杂，要花繁就简，围绕中心理念，大胆创新，突出校本特点。</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2340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10" presetClass="entr" presetSubtype="0" fill="hold" grpId="0" nodeType="withEffect">
                                  <p:stCondLst>
                                    <p:cond delay="2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7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15" grpId="0" animBg="1"/>
      <p:bldP spid="16" grpId="0" animBg="1"/>
      <p:bldP spid="17" grpId="0" animBg="1"/>
      <p:bldP spid="18" grpId="0"/>
      <p:bldP spid="1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7"/>
            <a:ext cx="10515600" cy="1325563"/>
          </a:xfrm>
          <a:prstGeom prst="rect">
            <a:avLst/>
          </a:prstGeom>
        </p:spPr>
        <p:txBody>
          <a:bodyPr/>
          <a:lstStyle/>
          <a:p>
            <a:endParaRPr lang="zh-CN" altLang="en-US"/>
          </a:p>
        </p:txBody>
      </p:sp>
      <p:sp>
        <p:nvSpPr>
          <p:cNvPr id="3" name="内容占位符 2"/>
          <p:cNvSpPr>
            <a:spLocks noGrp="1"/>
          </p:cNvSpPr>
          <p:nvPr>
            <p:ph idx="4294967295"/>
          </p:nvPr>
        </p:nvSpPr>
        <p:spPr>
          <a:xfrm>
            <a:off x="838200" y="1253331"/>
            <a:ext cx="10515600" cy="4351338"/>
          </a:xfrm>
          <a:prstGeom prst="rect">
            <a:avLst/>
          </a:prstGeom>
        </p:spPr>
        <p:txBody>
          <a:bodyPr/>
          <a:lstStyle/>
          <a:p>
            <a:endParaRPr lang="zh-CN" altLang="en-US"/>
          </a:p>
        </p:txBody>
      </p:sp>
      <p:pic>
        <p:nvPicPr>
          <p:cNvPr id="6150" name="Picture 6" descr="http://down.tutu001.com/d/file/20120320/60beacd94aec5ead406c464464_560.jpg"/>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902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2010411"/>
            <a:ext cx="12192000" cy="2673267"/>
          </a:xfrm>
          <a:prstGeom prst="rect">
            <a:avLst/>
          </a:prstGeom>
          <a:solidFill>
            <a:schemeClr val="accent1">
              <a:lumMod val="75000"/>
              <a:alpha val="92157"/>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2128722"/>
            <a:ext cx="12192000" cy="0"/>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4570725"/>
            <a:ext cx="12192000" cy="0"/>
          </a:xfrm>
          <a:prstGeom prst="lin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标题 1">
            <a:extLst>
              <a:ext uri="{FF2B5EF4-FFF2-40B4-BE49-F238E27FC236}">
                <a16:creationId xmlns:a16="http://schemas.microsoft.com/office/drawing/2014/main" id="{3CE93EB1-3800-4838-ADF8-FD017DD12CA3}"/>
              </a:ext>
            </a:extLst>
          </p:cNvPr>
          <p:cNvSpPr txBox="1">
            <a:spLocks/>
          </p:cNvSpPr>
          <p:nvPr/>
        </p:nvSpPr>
        <p:spPr>
          <a:xfrm>
            <a:off x="1204766" y="2586743"/>
            <a:ext cx="10103583" cy="888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8000" dirty="0">
                <a:solidFill>
                  <a:schemeClr val="bg1"/>
                </a:solidFill>
                <a:effectLst>
                  <a:outerShdw blurRad="50800" dist="38100" dir="8100000" algn="tr" rotWithShape="0">
                    <a:prstClr val="black">
                      <a:alpha val="40000"/>
                    </a:prstClr>
                  </a:outerShdw>
                </a:effectLst>
                <a:latin typeface="隶书" panose="02010509060101010101" pitchFamily="49" charset="-122"/>
                <a:ea typeface="隶书" panose="02010509060101010101" pitchFamily="49" charset="-122"/>
              </a:rPr>
              <a:t>谢谢大家！</a:t>
            </a:r>
            <a:endParaRPr lang="zh-CN" altLang="en-US" sz="8000" spc="500" dirty="0">
              <a:solidFill>
                <a:schemeClr val="bg1"/>
              </a:solidFill>
              <a:effectLst>
                <a:outerShdw blurRad="50800" dist="38100" dir="8100000" algn="tr"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60510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108529" y="1486665"/>
            <a:ext cx="3416320"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一般意义的目标管理</a:t>
            </a:r>
            <a:endParaRPr lang="en-US" altLang="zh-CN" sz="2800" dirty="0">
              <a:latin typeface="微软雅黑" panose="020B0503020204020204" pitchFamily="34" charset="-122"/>
              <a:ea typeface="微软雅黑" panose="020B0503020204020204" pitchFamily="34" charset="-122"/>
            </a:endParaRPr>
          </a:p>
        </p:txBody>
      </p:sp>
      <p:sp>
        <p:nvSpPr>
          <p:cNvPr id="23" name="任意多边形 22"/>
          <p:cNvSpPr/>
          <p:nvPr/>
        </p:nvSpPr>
        <p:spPr>
          <a:xfrm>
            <a:off x="1287426" y="3260643"/>
            <a:ext cx="691076" cy="1270788"/>
          </a:xfrm>
          <a:custGeom>
            <a:avLst/>
            <a:gdLst>
              <a:gd name="connsiteX0" fmla="*/ 0 w 1799052"/>
              <a:gd name="connsiteY0" fmla="*/ 107943 h 1079431"/>
              <a:gd name="connsiteX1" fmla="*/ 107943 w 1799052"/>
              <a:gd name="connsiteY1" fmla="*/ 0 h 1079431"/>
              <a:gd name="connsiteX2" fmla="*/ 1691109 w 1799052"/>
              <a:gd name="connsiteY2" fmla="*/ 0 h 1079431"/>
              <a:gd name="connsiteX3" fmla="*/ 1799052 w 1799052"/>
              <a:gd name="connsiteY3" fmla="*/ 107943 h 1079431"/>
              <a:gd name="connsiteX4" fmla="*/ 1799052 w 1799052"/>
              <a:gd name="connsiteY4" fmla="*/ 971488 h 1079431"/>
              <a:gd name="connsiteX5" fmla="*/ 1691109 w 1799052"/>
              <a:gd name="connsiteY5" fmla="*/ 1079431 h 1079431"/>
              <a:gd name="connsiteX6" fmla="*/ 107943 w 1799052"/>
              <a:gd name="connsiteY6" fmla="*/ 1079431 h 1079431"/>
              <a:gd name="connsiteX7" fmla="*/ 0 w 1799052"/>
              <a:gd name="connsiteY7" fmla="*/ 971488 h 1079431"/>
              <a:gd name="connsiteX8" fmla="*/ 0 w 1799052"/>
              <a:gd name="connsiteY8" fmla="*/ 107943 h 10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052" h="1079431">
                <a:moveTo>
                  <a:pt x="0" y="107943"/>
                </a:moveTo>
                <a:cubicBezTo>
                  <a:pt x="0" y="48328"/>
                  <a:pt x="48328" y="0"/>
                  <a:pt x="107943" y="0"/>
                </a:cubicBezTo>
                <a:lnTo>
                  <a:pt x="1691109" y="0"/>
                </a:lnTo>
                <a:cubicBezTo>
                  <a:pt x="1750724" y="0"/>
                  <a:pt x="1799052" y="48328"/>
                  <a:pt x="1799052" y="107943"/>
                </a:cubicBezTo>
                <a:lnTo>
                  <a:pt x="1799052" y="971488"/>
                </a:lnTo>
                <a:cubicBezTo>
                  <a:pt x="1799052" y="1031103"/>
                  <a:pt x="1750724" y="1079431"/>
                  <a:pt x="1691109" y="1079431"/>
                </a:cubicBezTo>
                <a:lnTo>
                  <a:pt x="107943" y="1079431"/>
                </a:lnTo>
                <a:cubicBezTo>
                  <a:pt x="48328" y="1079431"/>
                  <a:pt x="0" y="1031103"/>
                  <a:pt x="0" y="971488"/>
                </a:cubicBezTo>
                <a:lnTo>
                  <a:pt x="0" y="107943"/>
                </a:lnTo>
                <a:close/>
              </a:path>
            </a:pathLst>
          </a:custGeom>
          <a:solidFill>
            <a:schemeClr val="accent4">
              <a:lumMod val="75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18305" tIns="218305" rIns="218305" bIns="218305" numCol="1" spcCol="1270" anchor="ctr" anchorCtr="0">
            <a:noAutofit/>
          </a:bodyPr>
          <a:lstStyle/>
          <a:p>
            <a:pPr lvl="0" algn="ctr" defTabSz="2178050">
              <a:lnSpc>
                <a:spcPct val="90000"/>
              </a:lnSpc>
              <a:spcBef>
                <a:spcPct val="0"/>
              </a:spcBef>
              <a:spcAft>
                <a:spcPct val="35000"/>
              </a:spcAft>
            </a:pPr>
            <a:r>
              <a:rPr lang="zh-CN" altLang="en-US" sz="3200" kern="1200" dirty="0"/>
              <a:t>现状</a:t>
            </a:r>
          </a:p>
        </p:txBody>
      </p:sp>
      <p:sp>
        <p:nvSpPr>
          <p:cNvPr id="24" name="任意多边形 23"/>
          <p:cNvSpPr/>
          <p:nvPr/>
        </p:nvSpPr>
        <p:spPr>
          <a:xfrm>
            <a:off x="2074446" y="3732680"/>
            <a:ext cx="965919" cy="221660"/>
          </a:xfrm>
          <a:custGeom>
            <a:avLst/>
            <a:gdLst>
              <a:gd name="connsiteX0" fmla="*/ 0 w 381399"/>
              <a:gd name="connsiteY0" fmla="*/ 89233 h 446165"/>
              <a:gd name="connsiteX1" fmla="*/ 190700 w 381399"/>
              <a:gd name="connsiteY1" fmla="*/ 89233 h 446165"/>
              <a:gd name="connsiteX2" fmla="*/ 190700 w 381399"/>
              <a:gd name="connsiteY2" fmla="*/ 0 h 446165"/>
              <a:gd name="connsiteX3" fmla="*/ 381399 w 381399"/>
              <a:gd name="connsiteY3" fmla="*/ 223083 h 446165"/>
              <a:gd name="connsiteX4" fmla="*/ 190700 w 381399"/>
              <a:gd name="connsiteY4" fmla="*/ 446165 h 446165"/>
              <a:gd name="connsiteX5" fmla="*/ 190700 w 381399"/>
              <a:gd name="connsiteY5" fmla="*/ 356932 h 446165"/>
              <a:gd name="connsiteX6" fmla="*/ 0 w 381399"/>
              <a:gd name="connsiteY6" fmla="*/ 356932 h 446165"/>
              <a:gd name="connsiteX7" fmla="*/ 0 w 381399"/>
              <a:gd name="connsiteY7" fmla="*/ 89233 h 44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399" h="446165">
                <a:moveTo>
                  <a:pt x="0" y="89233"/>
                </a:moveTo>
                <a:lnTo>
                  <a:pt x="190700" y="89233"/>
                </a:lnTo>
                <a:lnTo>
                  <a:pt x="190700" y="0"/>
                </a:lnTo>
                <a:lnTo>
                  <a:pt x="381399" y="223083"/>
                </a:lnTo>
                <a:lnTo>
                  <a:pt x="190700" y="446165"/>
                </a:lnTo>
                <a:lnTo>
                  <a:pt x="190700" y="356932"/>
                </a:lnTo>
                <a:lnTo>
                  <a:pt x="0" y="356932"/>
                </a:lnTo>
                <a:lnTo>
                  <a:pt x="0" y="89233"/>
                </a:lnTo>
                <a:close/>
              </a:path>
            </a:pathLst>
          </a:custGeom>
          <a:solidFill>
            <a:schemeClr val="accent4">
              <a:lumMod val="75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0" tIns="89233" rIns="114420" bIns="89233" numCol="1" spcCol="1270" anchor="ctr" anchorCtr="0">
            <a:noAutofit/>
          </a:bodyPr>
          <a:lstStyle/>
          <a:p>
            <a:pPr lvl="0" algn="ctr" defTabSz="889000">
              <a:lnSpc>
                <a:spcPct val="90000"/>
              </a:lnSpc>
              <a:spcBef>
                <a:spcPct val="0"/>
              </a:spcBef>
              <a:spcAft>
                <a:spcPct val="35000"/>
              </a:spcAft>
            </a:pPr>
            <a:endParaRPr lang="zh-CN" altLang="en-US" sz="2000" kern="1200"/>
          </a:p>
        </p:txBody>
      </p:sp>
      <p:sp>
        <p:nvSpPr>
          <p:cNvPr id="25" name="任意多边形 24"/>
          <p:cNvSpPr/>
          <p:nvPr/>
        </p:nvSpPr>
        <p:spPr>
          <a:xfrm>
            <a:off x="3116313" y="3260643"/>
            <a:ext cx="691200" cy="1270788"/>
          </a:xfrm>
          <a:custGeom>
            <a:avLst/>
            <a:gdLst>
              <a:gd name="connsiteX0" fmla="*/ 0 w 1799052"/>
              <a:gd name="connsiteY0" fmla="*/ 107943 h 1079431"/>
              <a:gd name="connsiteX1" fmla="*/ 107943 w 1799052"/>
              <a:gd name="connsiteY1" fmla="*/ 0 h 1079431"/>
              <a:gd name="connsiteX2" fmla="*/ 1691109 w 1799052"/>
              <a:gd name="connsiteY2" fmla="*/ 0 h 1079431"/>
              <a:gd name="connsiteX3" fmla="*/ 1799052 w 1799052"/>
              <a:gd name="connsiteY3" fmla="*/ 107943 h 1079431"/>
              <a:gd name="connsiteX4" fmla="*/ 1799052 w 1799052"/>
              <a:gd name="connsiteY4" fmla="*/ 971488 h 1079431"/>
              <a:gd name="connsiteX5" fmla="*/ 1691109 w 1799052"/>
              <a:gd name="connsiteY5" fmla="*/ 1079431 h 1079431"/>
              <a:gd name="connsiteX6" fmla="*/ 107943 w 1799052"/>
              <a:gd name="connsiteY6" fmla="*/ 1079431 h 1079431"/>
              <a:gd name="connsiteX7" fmla="*/ 0 w 1799052"/>
              <a:gd name="connsiteY7" fmla="*/ 971488 h 1079431"/>
              <a:gd name="connsiteX8" fmla="*/ 0 w 1799052"/>
              <a:gd name="connsiteY8" fmla="*/ 107943 h 10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052" h="1079431">
                <a:moveTo>
                  <a:pt x="0" y="107943"/>
                </a:moveTo>
                <a:cubicBezTo>
                  <a:pt x="0" y="48328"/>
                  <a:pt x="48328" y="0"/>
                  <a:pt x="107943" y="0"/>
                </a:cubicBezTo>
                <a:lnTo>
                  <a:pt x="1691109" y="0"/>
                </a:lnTo>
                <a:cubicBezTo>
                  <a:pt x="1750724" y="0"/>
                  <a:pt x="1799052" y="48328"/>
                  <a:pt x="1799052" y="107943"/>
                </a:cubicBezTo>
                <a:lnTo>
                  <a:pt x="1799052" y="971488"/>
                </a:lnTo>
                <a:cubicBezTo>
                  <a:pt x="1799052" y="1031103"/>
                  <a:pt x="1750724" y="1079431"/>
                  <a:pt x="1691109" y="1079431"/>
                </a:cubicBezTo>
                <a:lnTo>
                  <a:pt x="107943" y="1079431"/>
                </a:lnTo>
                <a:cubicBezTo>
                  <a:pt x="48328" y="1079431"/>
                  <a:pt x="0" y="1031103"/>
                  <a:pt x="0" y="971488"/>
                </a:cubicBezTo>
                <a:lnTo>
                  <a:pt x="0" y="107943"/>
                </a:lnTo>
                <a:close/>
              </a:path>
            </a:pathLst>
          </a:custGeom>
        </p:spPr>
        <p:style>
          <a:lnRef idx="0">
            <a:schemeClr val="lt1">
              <a:hueOff val="0"/>
              <a:satOff val="0"/>
              <a:lumOff val="0"/>
              <a:alphaOff val="0"/>
            </a:schemeClr>
          </a:lnRef>
          <a:fillRef idx="3">
            <a:schemeClr val="accent3">
              <a:hueOff val="1355300"/>
              <a:satOff val="50000"/>
              <a:lumOff val="-7353"/>
              <a:alphaOff val="0"/>
            </a:schemeClr>
          </a:fillRef>
          <a:effectRef idx="3">
            <a:schemeClr val="accent3">
              <a:hueOff val="1355300"/>
              <a:satOff val="50000"/>
              <a:lumOff val="-7353"/>
              <a:alphaOff val="0"/>
            </a:schemeClr>
          </a:effectRef>
          <a:fontRef idx="minor">
            <a:schemeClr val="lt1"/>
          </a:fontRef>
        </p:style>
        <p:txBody>
          <a:bodyPr spcFirstLastPara="0" vert="horz" wrap="square" lIns="218305" tIns="218305" rIns="218305" bIns="218305" numCol="1" spcCol="1270" anchor="ctr" anchorCtr="0">
            <a:noAutofit/>
          </a:bodyPr>
          <a:lstStyle/>
          <a:p>
            <a:pPr lvl="0" algn="ctr" defTabSz="2178050">
              <a:lnSpc>
                <a:spcPct val="90000"/>
              </a:lnSpc>
              <a:spcBef>
                <a:spcPct val="0"/>
              </a:spcBef>
              <a:spcAft>
                <a:spcPct val="35000"/>
              </a:spcAft>
            </a:pPr>
            <a:r>
              <a:rPr lang="zh-CN" altLang="en-US" sz="3200" kern="1200" dirty="0"/>
              <a:t>目标</a:t>
            </a:r>
          </a:p>
        </p:txBody>
      </p:sp>
      <p:sp>
        <p:nvSpPr>
          <p:cNvPr id="27" name="任意多边形 26"/>
          <p:cNvSpPr/>
          <p:nvPr/>
        </p:nvSpPr>
        <p:spPr>
          <a:xfrm>
            <a:off x="4836195" y="3260644"/>
            <a:ext cx="691200" cy="1270789"/>
          </a:xfrm>
          <a:custGeom>
            <a:avLst/>
            <a:gdLst>
              <a:gd name="connsiteX0" fmla="*/ 0 w 1799052"/>
              <a:gd name="connsiteY0" fmla="*/ 107943 h 1079431"/>
              <a:gd name="connsiteX1" fmla="*/ 107943 w 1799052"/>
              <a:gd name="connsiteY1" fmla="*/ 0 h 1079431"/>
              <a:gd name="connsiteX2" fmla="*/ 1691109 w 1799052"/>
              <a:gd name="connsiteY2" fmla="*/ 0 h 1079431"/>
              <a:gd name="connsiteX3" fmla="*/ 1799052 w 1799052"/>
              <a:gd name="connsiteY3" fmla="*/ 107943 h 1079431"/>
              <a:gd name="connsiteX4" fmla="*/ 1799052 w 1799052"/>
              <a:gd name="connsiteY4" fmla="*/ 971488 h 1079431"/>
              <a:gd name="connsiteX5" fmla="*/ 1691109 w 1799052"/>
              <a:gd name="connsiteY5" fmla="*/ 1079431 h 1079431"/>
              <a:gd name="connsiteX6" fmla="*/ 107943 w 1799052"/>
              <a:gd name="connsiteY6" fmla="*/ 1079431 h 1079431"/>
              <a:gd name="connsiteX7" fmla="*/ 0 w 1799052"/>
              <a:gd name="connsiteY7" fmla="*/ 971488 h 1079431"/>
              <a:gd name="connsiteX8" fmla="*/ 0 w 1799052"/>
              <a:gd name="connsiteY8" fmla="*/ 107943 h 10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052" h="1079431">
                <a:moveTo>
                  <a:pt x="0" y="107943"/>
                </a:moveTo>
                <a:cubicBezTo>
                  <a:pt x="0" y="48328"/>
                  <a:pt x="48328" y="0"/>
                  <a:pt x="107943" y="0"/>
                </a:cubicBezTo>
                <a:lnTo>
                  <a:pt x="1691109" y="0"/>
                </a:lnTo>
                <a:cubicBezTo>
                  <a:pt x="1750724" y="0"/>
                  <a:pt x="1799052" y="48328"/>
                  <a:pt x="1799052" y="107943"/>
                </a:cubicBezTo>
                <a:lnTo>
                  <a:pt x="1799052" y="971488"/>
                </a:lnTo>
                <a:cubicBezTo>
                  <a:pt x="1799052" y="1031103"/>
                  <a:pt x="1750724" y="1079431"/>
                  <a:pt x="1691109" y="1079431"/>
                </a:cubicBezTo>
                <a:lnTo>
                  <a:pt x="107943" y="1079431"/>
                </a:lnTo>
                <a:cubicBezTo>
                  <a:pt x="48328" y="1079431"/>
                  <a:pt x="0" y="1031103"/>
                  <a:pt x="0" y="971488"/>
                </a:cubicBezTo>
                <a:lnTo>
                  <a:pt x="0" y="107943"/>
                </a:lnTo>
                <a:close/>
              </a:path>
            </a:pathLst>
          </a:custGeom>
        </p:spPr>
        <p:style>
          <a:lnRef idx="0">
            <a:schemeClr val="lt1">
              <a:hueOff val="0"/>
              <a:satOff val="0"/>
              <a:lumOff val="0"/>
              <a:alphaOff val="0"/>
            </a:schemeClr>
          </a:lnRef>
          <a:fillRef idx="3">
            <a:schemeClr val="accent3">
              <a:hueOff val="2710599"/>
              <a:satOff val="100000"/>
              <a:lumOff val="-14706"/>
              <a:alphaOff val="0"/>
            </a:schemeClr>
          </a:fillRef>
          <a:effectRef idx="3">
            <a:schemeClr val="accent3">
              <a:hueOff val="2710599"/>
              <a:satOff val="100000"/>
              <a:lumOff val="-14706"/>
              <a:alphaOff val="0"/>
            </a:schemeClr>
          </a:effectRef>
          <a:fontRef idx="minor">
            <a:schemeClr val="lt1"/>
          </a:fontRef>
        </p:style>
        <p:txBody>
          <a:bodyPr spcFirstLastPara="0" vert="horz" wrap="square" lIns="218305" tIns="218305" rIns="218305" bIns="218305" numCol="1" spcCol="1270" anchor="ctr" anchorCtr="0">
            <a:noAutofit/>
          </a:bodyPr>
          <a:lstStyle/>
          <a:p>
            <a:pPr lvl="0" algn="ctr" defTabSz="2178050">
              <a:lnSpc>
                <a:spcPct val="90000"/>
              </a:lnSpc>
              <a:spcBef>
                <a:spcPct val="0"/>
              </a:spcBef>
              <a:spcAft>
                <a:spcPct val="35000"/>
              </a:spcAft>
            </a:pPr>
            <a:r>
              <a:rPr lang="zh-CN" altLang="en-US" sz="3200" kern="1200" dirty="0"/>
              <a:t>标准</a:t>
            </a:r>
          </a:p>
        </p:txBody>
      </p:sp>
      <p:sp>
        <p:nvSpPr>
          <p:cNvPr id="28" name="任意多边形 27"/>
          <p:cNvSpPr/>
          <p:nvPr/>
        </p:nvSpPr>
        <p:spPr>
          <a:xfrm>
            <a:off x="3976018" y="3732680"/>
            <a:ext cx="742903" cy="221660"/>
          </a:xfrm>
          <a:custGeom>
            <a:avLst/>
            <a:gdLst>
              <a:gd name="connsiteX0" fmla="*/ 0 w 381399"/>
              <a:gd name="connsiteY0" fmla="*/ 89233 h 446165"/>
              <a:gd name="connsiteX1" fmla="*/ 190700 w 381399"/>
              <a:gd name="connsiteY1" fmla="*/ 89233 h 446165"/>
              <a:gd name="connsiteX2" fmla="*/ 190700 w 381399"/>
              <a:gd name="connsiteY2" fmla="*/ 0 h 446165"/>
              <a:gd name="connsiteX3" fmla="*/ 381399 w 381399"/>
              <a:gd name="connsiteY3" fmla="*/ 223083 h 446165"/>
              <a:gd name="connsiteX4" fmla="*/ 190700 w 381399"/>
              <a:gd name="connsiteY4" fmla="*/ 446165 h 446165"/>
              <a:gd name="connsiteX5" fmla="*/ 190700 w 381399"/>
              <a:gd name="connsiteY5" fmla="*/ 356932 h 446165"/>
              <a:gd name="connsiteX6" fmla="*/ 0 w 381399"/>
              <a:gd name="connsiteY6" fmla="*/ 356932 h 446165"/>
              <a:gd name="connsiteX7" fmla="*/ 0 w 381399"/>
              <a:gd name="connsiteY7" fmla="*/ 89233 h 44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399" h="446165">
                <a:moveTo>
                  <a:pt x="0" y="89233"/>
                </a:moveTo>
                <a:lnTo>
                  <a:pt x="190700" y="89233"/>
                </a:lnTo>
                <a:lnTo>
                  <a:pt x="190700" y="0"/>
                </a:lnTo>
                <a:lnTo>
                  <a:pt x="381399" y="223083"/>
                </a:lnTo>
                <a:lnTo>
                  <a:pt x="190700" y="446165"/>
                </a:lnTo>
                <a:lnTo>
                  <a:pt x="190700" y="356932"/>
                </a:lnTo>
                <a:lnTo>
                  <a:pt x="0" y="356932"/>
                </a:lnTo>
                <a:lnTo>
                  <a:pt x="0" y="89233"/>
                </a:lnTo>
                <a:close/>
              </a:path>
            </a:pathLst>
          </a:custGeom>
          <a:solidFill>
            <a:srgbClr val="C0000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0" tIns="89233" rIns="114420" bIns="89233" numCol="1" spcCol="1270" anchor="ctr" anchorCtr="0">
            <a:noAutofit/>
          </a:bodyPr>
          <a:lstStyle/>
          <a:p>
            <a:pPr lvl="0" algn="ctr" defTabSz="889000">
              <a:lnSpc>
                <a:spcPct val="90000"/>
              </a:lnSpc>
              <a:spcBef>
                <a:spcPct val="0"/>
              </a:spcBef>
              <a:spcAft>
                <a:spcPct val="35000"/>
              </a:spcAft>
            </a:pPr>
            <a:endParaRPr lang="zh-CN" altLang="en-US" sz="2000" kern="1200"/>
          </a:p>
        </p:txBody>
      </p:sp>
      <p:sp>
        <p:nvSpPr>
          <p:cNvPr id="29" name="任意多边形 28"/>
          <p:cNvSpPr/>
          <p:nvPr/>
        </p:nvSpPr>
        <p:spPr>
          <a:xfrm rot="16200000">
            <a:off x="2248500" y="4565146"/>
            <a:ext cx="577090" cy="285351"/>
          </a:xfrm>
          <a:custGeom>
            <a:avLst/>
            <a:gdLst>
              <a:gd name="connsiteX0" fmla="*/ 0 w 381399"/>
              <a:gd name="connsiteY0" fmla="*/ 89233 h 446165"/>
              <a:gd name="connsiteX1" fmla="*/ 190700 w 381399"/>
              <a:gd name="connsiteY1" fmla="*/ 89233 h 446165"/>
              <a:gd name="connsiteX2" fmla="*/ 190700 w 381399"/>
              <a:gd name="connsiteY2" fmla="*/ 0 h 446165"/>
              <a:gd name="connsiteX3" fmla="*/ 381399 w 381399"/>
              <a:gd name="connsiteY3" fmla="*/ 223083 h 446165"/>
              <a:gd name="connsiteX4" fmla="*/ 190700 w 381399"/>
              <a:gd name="connsiteY4" fmla="*/ 446165 h 446165"/>
              <a:gd name="connsiteX5" fmla="*/ 190700 w 381399"/>
              <a:gd name="connsiteY5" fmla="*/ 356932 h 446165"/>
              <a:gd name="connsiteX6" fmla="*/ 0 w 381399"/>
              <a:gd name="connsiteY6" fmla="*/ 356932 h 446165"/>
              <a:gd name="connsiteX7" fmla="*/ 0 w 381399"/>
              <a:gd name="connsiteY7" fmla="*/ 89233 h 44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399" h="446165">
                <a:moveTo>
                  <a:pt x="0" y="89233"/>
                </a:moveTo>
                <a:lnTo>
                  <a:pt x="190700" y="89233"/>
                </a:lnTo>
                <a:lnTo>
                  <a:pt x="190700" y="0"/>
                </a:lnTo>
                <a:lnTo>
                  <a:pt x="381399" y="223083"/>
                </a:lnTo>
                <a:lnTo>
                  <a:pt x="190700" y="446165"/>
                </a:lnTo>
                <a:lnTo>
                  <a:pt x="190700" y="356932"/>
                </a:lnTo>
                <a:lnTo>
                  <a:pt x="0" y="356932"/>
                </a:lnTo>
                <a:lnTo>
                  <a:pt x="0" y="89233"/>
                </a:lnTo>
                <a:close/>
              </a:path>
            </a:pathLst>
          </a:custGeom>
          <a:solidFill>
            <a:schemeClr val="accent5">
              <a:lumMod val="50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0" tIns="89233" rIns="114420" bIns="89233" numCol="1" spcCol="1270" anchor="ctr" anchorCtr="0">
            <a:noAutofit/>
          </a:bodyPr>
          <a:lstStyle/>
          <a:p>
            <a:pPr lvl="0" algn="ctr" defTabSz="889000">
              <a:lnSpc>
                <a:spcPct val="90000"/>
              </a:lnSpc>
              <a:spcBef>
                <a:spcPct val="0"/>
              </a:spcBef>
              <a:spcAft>
                <a:spcPct val="35000"/>
              </a:spcAft>
            </a:pPr>
            <a:endParaRPr lang="zh-CN" altLang="en-US" sz="2000" kern="1200"/>
          </a:p>
        </p:txBody>
      </p:sp>
      <p:sp>
        <p:nvSpPr>
          <p:cNvPr id="30" name="任意多边形 29"/>
          <p:cNvSpPr/>
          <p:nvPr/>
        </p:nvSpPr>
        <p:spPr>
          <a:xfrm>
            <a:off x="1707088" y="5449977"/>
            <a:ext cx="1659913" cy="635400"/>
          </a:xfrm>
          <a:custGeom>
            <a:avLst/>
            <a:gdLst>
              <a:gd name="connsiteX0" fmla="*/ 0 w 1799052"/>
              <a:gd name="connsiteY0" fmla="*/ 107943 h 1079431"/>
              <a:gd name="connsiteX1" fmla="*/ 107943 w 1799052"/>
              <a:gd name="connsiteY1" fmla="*/ 0 h 1079431"/>
              <a:gd name="connsiteX2" fmla="*/ 1691109 w 1799052"/>
              <a:gd name="connsiteY2" fmla="*/ 0 h 1079431"/>
              <a:gd name="connsiteX3" fmla="*/ 1799052 w 1799052"/>
              <a:gd name="connsiteY3" fmla="*/ 107943 h 1079431"/>
              <a:gd name="connsiteX4" fmla="*/ 1799052 w 1799052"/>
              <a:gd name="connsiteY4" fmla="*/ 971488 h 1079431"/>
              <a:gd name="connsiteX5" fmla="*/ 1691109 w 1799052"/>
              <a:gd name="connsiteY5" fmla="*/ 1079431 h 1079431"/>
              <a:gd name="connsiteX6" fmla="*/ 107943 w 1799052"/>
              <a:gd name="connsiteY6" fmla="*/ 1079431 h 1079431"/>
              <a:gd name="connsiteX7" fmla="*/ 0 w 1799052"/>
              <a:gd name="connsiteY7" fmla="*/ 971488 h 1079431"/>
              <a:gd name="connsiteX8" fmla="*/ 0 w 1799052"/>
              <a:gd name="connsiteY8" fmla="*/ 107943 h 10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052" h="1079431">
                <a:moveTo>
                  <a:pt x="0" y="107943"/>
                </a:moveTo>
                <a:cubicBezTo>
                  <a:pt x="0" y="48328"/>
                  <a:pt x="48328" y="0"/>
                  <a:pt x="107943" y="0"/>
                </a:cubicBezTo>
                <a:lnTo>
                  <a:pt x="1691109" y="0"/>
                </a:lnTo>
                <a:cubicBezTo>
                  <a:pt x="1750724" y="0"/>
                  <a:pt x="1799052" y="48328"/>
                  <a:pt x="1799052" y="107943"/>
                </a:cubicBezTo>
                <a:lnTo>
                  <a:pt x="1799052" y="971488"/>
                </a:lnTo>
                <a:cubicBezTo>
                  <a:pt x="1799052" y="1031103"/>
                  <a:pt x="1750724" y="1079431"/>
                  <a:pt x="1691109" y="1079431"/>
                </a:cubicBezTo>
                <a:lnTo>
                  <a:pt x="107943" y="1079431"/>
                </a:lnTo>
                <a:cubicBezTo>
                  <a:pt x="48328" y="1079431"/>
                  <a:pt x="0" y="1031103"/>
                  <a:pt x="0" y="971488"/>
                </a:cubicBezTo>
                <a:lnTo>
                  <a:pt x="0" y="107943"/>
                </a:lnTo>
                <a:close/>
              </a:path>
            </a:pathLst>
          </a:custGeom>
          <a:solidFill>
            <a:schemeClr val="accent5">
              <a:lumMod val="50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18305" tIns="218305" rIns="218305" bIns="218305" numCol="1" spcCol="1270" anchor="ctr" anchorCtr="0">
            <a:noAutofit/>
          </a:bodyPr>
          <a:lstStyle/>
          <a:p>
            <a:pPr lvl="0" algn="ctr" defTabSz="2178050">
              <a:lnSpc>
                <a:spcPct val="90000"/>
              </a:lnSpc>
              <a:spcBef>
                <a:spcPct val="0"/>
              </a:spcBef>
              <a:spcAft>
                <a:spcPct val="35000"/>
              </a:spcAft>
            </a:pPr>
            <a:r>
              <a:rPr lang="zh-CN" altLang="en-US" sz="3200" kern="1200" dirty="0"/>
              <a:t>措施</a:t>
            </a:r>
          </a:p>
        </p:txBody>
      </p:sp>
      <p:sp>
        <p:nvSpPr>
          <p:cNvPr id="33" name="任意多边形 32"/>
          <p:cNvSpPr/>
          <p:nvPr/>
        </p:nvSpPr>
        <p:spPr>
          <a:xfrm>
            <a:off x="6913251" y="2750070"/>
            <a:ext cx="793164" cy="2194782"/>
          </a:xfrm>
          <a:custGeom>
            <a:avLst/>
            <a:gdLst>
              <a:gd name="connsiteX0" fmla="*/ 0 w 1799052"/>
              <a:gd name="connsiteY0" fmla="*/ 107943 h 1079431"/>
              <a:gd name="connsiteX1" fmla="*/ 107943 w 1799052"/>
              <a:gd name="connsiteY1" fmla="*/ 0 h 1079431"/>
              <a:gd name="connsiteX2" fmla="*/ 1691109 w 1799052"/>
              <a:gd name="connsiteY2" fmla="*/ 0 h 1079431"/>
              <a:gd name="connsiteX3" fmla="*/ 1799052 w 1799052"/>
              <a:gd name="connsiteY3" fmla="*/ 107943 h 1079431"/>
              <a:gd name="connsiteX4" fmla="*/ 1799052 w 1799052"/>
              <a:gd name="connsiteY4" fmla="*/ 971488 h 1079431"/>
              <a:gd name="connsiteX5" fmla="*/ 1691109 w 1799052"/>
              <a:gd name="connsiteY5" fmla="*/ 1079431 h 1079431"/>
              <a:gd name="connsiteX6" fmla="*/ 107943 w 1799052"/>
              <a:gd name="connsiteY6" fmla="*/ 1079431 h 1079431"/>
              <a:gd name="connsiteX7" fmla="*/ 0 w 1799052"/>
              <a:gd name="connsiteY7" fmla="*/ 971488 h 1079431"/>
              <a:gd name="connsiteX8" fmla="*/ 0 w 1799052"/>
              <a:gd name="connsiteY8" fmla="*/ 107943 h 10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052" h="1079431">
                <a:moveTo>
                  <a:pt x="0" y="107943"/>
                </a:moveTo>
                <a:cubicBezTo>
                  <a:pt x="0" y="48328"/>
                  <a:pt x="48328" y="0"/>
                  <a:pt x="107943" y="0"/>
                </a:cubicBezTo>
                <a:lnTo>
                  <a:pt x="1691109" y="0"/>
                </a:lnTo>
                <a:cubicBezTo>
                  <a:pt x="1750724" y="0"/>
                  <a:pt x="1799052" y="48328"/>
                  <a:pt x="1799052" y="107943"/>
                </a:cubicBezTo>
                <a:lnTo>
                  <a:pt x="1799052" y="971488"/>
                </a:lnTo>
                <a:cubicBezTo>
                  <a:pt x="1799052" y="1031103"/>
                  <a:pt x="1750724" y="1079431"/>
                  <a:pt x="1691109" y="1079431"/>
                </a:cubicBezTo>
                <a:lnTo>
                  <a:pt x="107943" y="1079431"/>
                </a:lnTo>
                <a:cubicBezTo>
                  <a:pt x="48328" y="1079431"/>
                  <a:pt x="0" y="1031103"/>
                  <a:pt x="0" y="971488"/>
                </a:cubicBezTo>
                <a:lnTo>
                  <a:pt x="0" y="107943"/>
                </a:lnTo>
                <a:close/>
              </a:path>
            </a:pathLst>
          </a:custGeom>
          <a:solidFill>
            <a:schemeClr val="accent4">
              <a:lumMod val="75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18305" tIns="218305" rIns="218305" bIns="218305" numCol="1" spcCol="1270" anchor="ctr" anchorCtr="0">
            <a:noAutofit/>
          </a:bodyPr>
          <a:lstStyle/>
          <a:p>
            <a:pPr lvl="0" algn="ctr" defTabSz="2178050">
              <a:lnSpc>
                <a:spcPct val="90000"/>
              </a:lnSpc>
              <a:spcBef>
                <a:spcPct val="0"/>
              </a:spcBef>
              <a:spcAft>
                <a:spcPct val="35000"/>
              </a:spcAft>
            </a:pPr>
            <a:r>
              <a:rPr lang="zh-CN" altLang="en-US" sz="2000" kern="1200" dirty="0">
                <a:latin typeface="微软雅黑" panose="020B0503020204020204" pitchFamily="34" charset="-122"/>
                <a:ea typeface="微软雅黑" panose="020B0503020204020204" pitchFamily="34" charset="-122"/>
              </a:rPr>
              <a:t>学校现在是什么</a:t>
            </a:r>
          </a:p>
        </p:txBody>
      </p:sp>
      <p:sp>
        <p:nvSpPr>
          <p:cNvPr id="34" name="任意多边形 33"/>
          <p:cNvSpPr/>
          <p:nvPr/>
        </p:nvSpPr>
        <p:spPr>
          <a:xfrm>
            <a:off x="7794582" y="3801286"/>
            <a:ext cx="742903" cy="221660"/>
          </a:xfrm>
          <a:custGeom>
            <a:avLst/>
            <a:gdLst>
              <a:gd name="connsiteX0" fmla="*/ 0 w 381399"/>
              <a:gd name="connsiteY0" fmla="*/ 89233 h 446165"/>
              <a:gd name="connsiteX1" fmla="*/ 190700 w 381399"/>
              <a:gd name="connsiteY1" fmla="*/ 89233 h 446165"/>
              <a:gd name="connsiteX2" fmla="*/ 190700 w 381399"/>
              <a:gd name="connsiteY2" fmla="*/ 0 h 446165"/>
              <a:gd name="connsiteX3" fmla="*/ 381399 w 381399"/>
              <a:gd name="connsiteY3" fmla="*/ 223083 h 446165"/>
              <a:gd name="connsiteX4" fmla="*/ 190700 w 381399"/>
              <a:gd name="connsiteY4" fmla="*/ 446165 h 446165"/>
              <a:gd name="connsiteX5" fmla="*/ 190700 w 381399"/>
              <a:gd name="connsiteY5" fmla="*/ 356932 h 446165"/>
              <a:gd name="connsiteX6" fmla="*/ 0 w 381399"/>
              <a:gd name="connsiteY6" fmla="*/ 356932 h 446165"/>
              <a:gd name="connsiteX7" fmla="*/ 0 w 381399"/>
              <a:gd name="connsiteY7" fmla="*/ 89233 h 44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399" h="446165">
                <a:moveTo>
                  <a:pt x="0" y="89233"/>
                </a:moveTo>
                <a:lnTo>
                  <a:pt x="190700" y="89233"/>
                </a:lnTo>
                <a:lnTo>
                  <a:pt x="190700" y="0"/>
                </a:lnTo>
                <a:lnTo>
                  <a:pt x="381399" y="223083"/>
                </a:lnTo>
                <a:lnTo>
                  <a:pt x="190700" y="446165"/>
                </a:lnTo>
                <a:lnTo>
                  <a:pt x="190700" y="356932"/>
                </a:lnTo>
                <a:lnTo>
                  <a:pt x="0" y="356932"/>
                </a:lnTo>
                <a:lnTo>
                  <a:pt x="0" y="89233"/>
                </a:lnTo>
                <a:close/>
              </a:path>
            </a:pathLst>
          </a:custGeom>
          <a:solidFill>
            <a:schemeClr val="accent4">
              <a:lumMod val="75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0" tIns="89233" rIns="114420" bIns="89233" numCol="1" spcCol="1270" anchor="ctr" anchorCtr="0">
            <a:noAutofit/>
          </a:bodyPr>
          <a:lstStyle/>
          <a:p>
            <a:pPr lvl="0" algn="ctr" defTabSz="889000">
              <a:lnSpc>
                <a:spcPct val="90000"/>
              </a:lnSpc>
              <a:spcBef>
                <a:spcPct val="0"/>
              </a:spcBef>
              <a:spcAft>
                <a:spcPct val="35000"/>
              </a:spcAft>
            </a:pPr>
            <a:endParaRPr lang="zh-CN" altLang="en-US" sz="2000" kern="1200"/>
          </a:p>
        </p:txBody>
      </p:sp>
      <p:sp>
        <p:nvSpPr>
          <p:cNvPr id="36" name="任意多边形 35"/>
          <p:cNvSpPr/>
          <p:nvPr/>
        </p:nvSpPr>
        <p:spPr>
          <a:xfrm>
            <a:off x="10255995" y="2745510"/>
            <a:ext cx="792000" cy="2196000"/>
          </a:xfrm>
          <a:custGeom>
            <a:avLst/>
            <a:gdLst>
              <a:gd name="connsiteX0" fmla="*/ 0 w 1799052"/>
              <a:gd name="connsiteY0" fmla="*/ 107943 h 1079431"/>
              <a:gd name="connsiteX1" fmla="*/ 107943 w 1799052"/>
              <a:gd name="connsiteY1" fmla="*/ 0 h 1079431"/>
              <a:gd name="connsiteX2" fmla="*/ 1691109 w 1799052"/>
              <a:gd name="connsiteY2" fmla="*/ 0 h 1079431"/>
              <a:gd name="connsiteX3" fmla="*/ 1799052 w 1799052"/>
              <a:gd name="connsiteY3" fmla="*/ 107943 h 1079431"/>
              <a:gd name="connsiteX4" fmla="*/ 1799052 w 1799052"/>
              <a:gd name="connsiteY4" fmla="*/ 971488 h 1079431"/>
              <a:gd name="connsiteX5" fmla="*/ 1691109 w 1799052"/>
              <a:gd name="connsiteY5" fmla="*/ 1079431 h 1079431"/>
              <a:gd name="connsiteX6" fmla="*/ 107943 w 1799052"/>
              <a:gd name="connsiteY6" fmla="*/ 1079431 h 1079431"/>
              <a:gd name="connsiteX7" fmla="*/ 0 w 1799052"/>
              <a:gd name="connsiteY7" fmla="*/ 971488 h 1079431"/>
              <a:gd name="connsiteX8" fmla="*/ 0 w 1799052"/>
              <a:gd name="connsiteY8" fmla="*/ 107943 h 10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052" h="1079431">
                <a:moveTo>
                  <a:pt x="0" y="107943"/>
                </a:moveTo>
                <a:cubicBezTo>
                  <a:pt x="0" y="48328"/>
                  <a:pt x="48328" y="0"/>
                  <a:pt x="107943" y="0"/>
                </a:cubicBezTo>
                <a:lnTo>
                  <a:pt x="1691109" y="0"/>
                </a:lnTo>
                <a:cubicBezTo>
                  <a:pt x="1750724" y="0"/>
                  <a:pt x="1799052" y="48328"/>
                  <a:pt x="1799052" y="107943"/>
                </a:cubicBezTo>
                <a:lnTo>
                  <a:pt x="1799052" y="971488"/>
                </a:lnTo>
                <a:cubicBezTo>
                  <a:pt x="1799052" y="1031103"/>
                  <a:pt x="1750724" y="1079431"/>
                  <a:pt x="1691109" y="1079431"/>
                </a:cubicBezTo>
                <a:lnTo>
                  <a:pt x="107943" y="1079431"/>
                </a:lnTo>
                <a:cubicBezTo>
                  <a:pt x="48328" y="1079431"/>
                  <a:pt x="0" y="1031103"/>
                  <a:pt x="0" y="971488"/>
                </a:cubicBezTo>
                <a:lnTo>
                  <a:pt x="0" y="107943"/>
                </a:lnTo>
                <a:close/>
              </a:path>
            </a:pathLst>
          </a:custGeom>
        </p:spPr>
        <p:style>
          <a:lnRef idx="0">
            <a:schemeClr val="lt1">
              <a:hueOff val="0"/>
              <a:satOff val="0"/>
              <a:lumOff val="0"/>
              <a:alphaOff val="0"/>
            </a:schemeClr>
          </a:lnRef>
          <a:fillRef idx="3">
            <a:schemeClr val="accent3">
              <a:hueOff val="2710599"/>
              <a:satOff val="100000"/>
              <a:lumOff val="-14706"/>
              <a:alphaOff val="0"/>
            </a:schemeClr>
          </a:fillRef>
          <a:effectRef idx="3">
            <a:schemeClr val="accent3">
              <a:hueOff val="2710599"/>
              <a:satOff val="100000"/>
              <a:lumOff val="-14706"/>
              <a:alphaOff val="0"/>
            </a:schemeClr>
          </a:effectRef>
          <a:fontRef idx="minor">
            <a:schemeClr val="lt1"/>
          </a:fontRef>
        </p:style>
        <p:txBody>
          <a:bodyPr spcFirstLastPara="0" vert="horz" wrap="square" lIns="218305" tIns="218305" rIns="218305" bIns="218305" numCol="1" spcCol="1270" anchor="ctr" anchorCtr="0">
            <a:noAutofit/>
          </a:bodyPr>
          <a:lstStyle/>
          <a:p>
            <a:pPr lvl="0" algn="ctr" defTabSz="2178050">
              <a:lnSpc>
                <a:spcPct val="90000"/>
              </a:lnSpc>
              <a:spcBef>
                <a:spcPct val="0"/>
              </a:spcBef>
              <a:spcAft>
                <a:spcPct val="35000"/>
              </a:spcAft>
            </a:pPr>
            <a:r>
              <a:rPr lang="zh-CN" altLang="en-US" sz="2000" kern="1200" dirty="0">
                <a:latin typeface="微软雅黑" panose="020B0503020204020204" pitchFamily="34" charset="-122"/>
                <a:ea typeface="微软雅黑" panose="020B0503020204020204" pitchFamily="34" charset="-122"/>
              </a:rPr>
              <a:t>如何体现</a:t>
            </a:r>
          </a:p>
        </p:txBody>
      </p:sp>
      <p:sp>
        <p:nvSpPr>
          <p:cNvPr id="37" name="任意多边形 36"/>
          <p:cNvSpPr/>
          <p:nvPr/>
        </p:nvSpPr>
        <p:spPr>
          <a:xfrm>
            <a:off x="9513093" y="3846852"/>
            <a:ext cx="742903" cy="221660"/>
          </a:xfrm>
          <a:custGeom>
            <a:avLst/>
            <a:gdLst>
              <a:gd name="connsiteX0" fmla="*/ 0 w 381399"/>
              <a:gd name="connsiteY0" fmla="*/ 89233 h 446165"/>
              <a:gd name="connsiteX1" fmla="*/ 190700 w 381399"/>
              <a:gd name="connsiteY1" fmla="*/ 89233 h 446165"/>
              <a:gd name="connsiteX2" fmla="*/ 190700 w 381399"/>
              <a:gd name="connsiteY2" fmla="*/ 0 h 446165"/>
              <a:gd name="connsiteX3" fmla="*/ 381399 w 381399"/>
              <a:gd name="connsiteY3" fmla="*/ 223083 h 446165"/>
              <a:gd name="connsiteX4" fmla="*/ 190700 w 381399"/>
              <a:gd name="connsiteY4" fmla="*/ 446165 h 446165"/>
              <a:gd name="connsiteX5" fmla="*/ 190700 w 381399"/>
              <a:gd name="connsiteY5" fmla="*/ 356932 h 446165"/>
              <a:gd name="connsiteX6" fmla="*/ 0 w 381399"/>
              <a:gd name="connsiteY6" fmla="*/ 356932 h 446165"/>
              <a:gd name="connsiteX7" fmla="*/ 0 w 381399"/>
              <a:gd name="connsiteY7" fmla="*/ 89233 h 44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399" h="446165">
                <a:moveTo>
                  <a:pt x="0" y="89233"/>
                </a:moveTo>
                <a:lnTo>
                  <a:pt x="190700" y="89233"/>
                </a:lnTo>
                <a:lnTo>
                  <a:pt x="190700" y="0"/>
                </a:lnTo>
                <a:lnTo>
                  <a:pt x="381399" y="223083"/>
                </a:lnTo>
                <a:lnTo>
                  <a:pt x="190700" y="446165"/>
                </a:lnTo>
                <a:lnTo>
                  <a:pt x="190700" y="356932"/>
                </a:lnTo>
                <a:lnTo>
                  <a:pt x="0" y="356932"/>
                </a:lnTo>
                <a:lnTo>
                  <a:pt x="0" y="89233"/>
                </a:lnTo>
                <a:close/>
              </a:path>
            </a:pathLst>
          </a:custGeom>
          <a:solidFill>
            <a:srgbClr val="C0000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0" tIns="89233" rIns="114420" bIns="89233" numCol="1" spcCol="1270" anchor="ctr" anchorCtr="0">
            <a:noAutofit/>
          </a:bodyPr>
          <a:lstStyle/>
          <a:p>
            <a:pPr lvl="0" algn="ctr" defTabSz="889000">
              <a:lnSpc>
                <a:spcPct val="90000"/>
              </a:lnSpc>
              <a:spcBef>
                <a:spcPct val="0"/>
              </a:spcBef>
              <a:spcAft>
                <a:spcPct val="35000"/>
              </a:spcAft>
            </a:pPr>
            <a:endParaRPr lang="zh-CN" altLang="en-US" sz="2000" kern="1200"/>
          </a:p>
        </p:txBody>
      </p:sp>
      <p:sp>
        <p:nvSpPr>
          <p:cNvPr id="38" name="任意多边形 37"/>
          <p:cNvSpPr/>
          <p:nvPr/>
        </p:nvSpPr>
        <p:spPr>
          <a:xfrm rot="16200000">
            <a:off x="7877487" y="4599595"/>
            <a:ext cx="577090" cy="285351"/>
          </a:xfrm>
          <a:custGeom>
            <a:avLst/>
            <a:gdLst>
              <a:gd name="connsiteX0" fmla="*/ 0 w 381399"/>
              <a:gd name="connsiteY0" fmla="*/ 89233 h 446165"/>
              <a:gd name="connsiteX1" fmla="*/ 190700 w 381399"/>
              <a:gd name="connsiteY1" fmla="*/ 89233 h 446165"/>
              <a:gd name="connsiteX2" fmla="*/ 190700 w 381399"/>
              <a:gd name="connsiteY2" fmla="*/ 0 h 446165"/>
              <a:gd name="connsiteX3" fmla="*/ 381399 w 381399"/>
              <a:gd name="connsiteY3" fmla="*/ 223083 h 446165"/>
              <a:gd name="connsiteX4" fmla="*/ 190700 w 381399"/>
              <a:gd name="connsiteY4" fmla="*/ 446165 h 446165"/>
              <a:gd name="connsiteX5" fmla="*/ 190700 w 381399"/>
              <a:gd name="connsiteY5" fmla="*/ 356932 h 446165"/>
              <a:gd name="connsiteX6" fmla="*/ 0 w 381399"/>
              <a:gd name="connsiteY6" fmla="*/ 356932 h 446165"/>
              <a:gd name="connsiteX7" fmla="*/ 0 w 381399"/>
              <a:gd name="connsiteY7" fmla="*/ 89233 h 44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399" h="446165">
                <a:moveTo>
                  <a:pt x="0" y="89233"/>
                </a:moveTo>
                <a:lnTo>
                  <a:pt x="190700" y="89233"/>
                </a:lnTo>
                <a:lnTo>
                  <a:pt x="190700" y="0"/>
                </a:lnTo>
                <a:lnTo>
                  <a:pt x="381399" y="223083"/>
                </a:lnTo>
                <a:lnTo>
                  <a:pt x="190700" y="446165"/>
                </a:lnTo>
                <a:lnTo>
                  <a:pt x="190700" y="356932"/>
                </a:lnTo>
                <a:lnTo>
                  <a:pt x="0" y="356932"/>
                </a:lnTo>
                <a:lnTo>
                  <a:pt x="0" y="89233"/>
                </a:lnTo>
                <a:close/>
              </a:path>
            </a:pathLst>
          </a:custGeom>
          <a:solidFill>
            <a:schemeClr val="accent5">
              <a:lumMod val="50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0" tIns="89233" rIns="114420" bIns="89233" numCol="1" spcCol="1270" anchor="ctr" anchorCtr="0">
            <a:noAutofit/>
          </a:bodyPr>
          <a:lstStyle/>
          <a:p>
            <a:pPr lvl="0" algn="ctr" defTabSz="889000">
              <a:lnSpc>
                <a:spcPct val="90000"/>
              </a:lnSpc>
              <a:spcBef>
                <a:spcPct val="0"/>
              </a:spcBef>
              <a:spcAft>
                <a:spcPct val="35000"/>
              </a:spcAft>
            </a:pPr>
            <a:endParaRPr lang="zh-CN" altLang="en-US" sz="2000" kern="1200"/>
          </a:p>
        </p:txBody>
      </p:sp>
      <p:sp>
        <p:nvSpPr>
          <p:cNvPr id="39" name="任意多边形 38"/>
          <p:cNvSpPr/>
          <p:nvPr/>
        </p:nvSpPr>
        <p:spPr>
          <a:xfrm>
            <a:off x="7372867" y="5319449"/>
            <a:ext cx="1586329" cy="739360"/>
          </a:xfrm>
          <a:custGeom>
            <a:avLst/>
            <a:gdLst>
              <a:gd name="connsiteX0" fmla="*/ 0 w 1799052"/>
              <a:gd name="connsiteY0" fmla="*/ 107943 h 1079431"/>
              <a:gd name="connsiteX1" fmla="*/ 107943 w 1799052"/>
              <a:gd name="connsiteY1" fmla="*/ 0 h 1079431"/>
              <a:gd name="connsiteX2" fmla="*/ 1691109 w 1799052"/>
              <a:gd name="connsiteY2" fmla="*/ 0 h 1079431"/>
              <a:gd name="connsiteX3" fmla="*/ 1799052 w 1799052"/>
              <a:gd name="connsiteY3" fmla="*/ 107943 h 1079431"/>
              <a:gd name="connsiteX4" fmla="*/ 1799052 w 1799052"/>
              <a:gd name="connsiteY4" fmla="*/ 971488 h 1079431"/>
              <a:gd name="connsiteX5" fmla="*/ 1691109 w 1799052"/>
              <a:gd name="connsiteY5" fmla="*/ 1079431 h 1079431"/>
              <a:gd name="connsiteX6" fmla="*/ 107943 w 1799052"/>
              <a:gd name="connsiteY6" fmla="*/ 1079431 h 1079431"/>
              <a:gd name="connsiteX7" fmla="*/ 0 w 1799052"/>
              <a:gd name="connsiteY7" fmla="*/ 971488 h 1079431"/>
              <a:gd name="connsiteX8" fmla="*/ 0 w 1799052"/>
              <a:gd name="connsiteY8" fmla="*/ 107943 h 10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052" h="1079431">
                <a:moveTo>
                  <a:pt x="0" y="107943"/>
                </a:moveTo>
                <a:cubicBezTo>
                  <a:pt x="0" y="48328"/>
                  <a:pt x="48328" y="0"/>
                  <a:pt x="107943" y="0"/>
                </a:cubicBezTo>
                <a:lnTo>
                  <a:pt x="1691109" y="0"/>
                </a:lnTo>
                <a:cubicBezTo>
                  <a:pt x="1750724" y="0"/>
                  <a:pt x="1799052" y="48328"/>
                  <a:pt x="1799052" y="107943"/>
                </a:cubicBezTo>
                <a:lnTo>
                  <a:pt x="1799052" y="971488"/>
                </a:lnTo>
                <a:cubicBezTo>
                  <a:pt x="1799052" y="1031103"/>
                  <a:pt x="1750724" y="1079431"/>
                  <a:pt x="1691109" y="1079431"/>
                </a:cubicBezTo>
                <a:lnTo>
                  <a:pt x="107943" y="1079431"/>
                </a:lnTo>
                <a:cubicBezTo>
                  <a:pt x="48328" y="1079431"/>
                  <a:pt x="0" y="1031103"/>
                  <a:pt x="0" y="971488"/>
                </a:cubicBezTo>
                <a:lnTo>
                  <a:pt x="0" y="107943"/>
                </a:lnTo>
                <a:close/>
              </a:path>
            </a:pathLst>
          </a:custGeom>
          <a:solidFill>
            <a:schemeClr val="accent5">
              <a:lumMod val="50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18305" tIns="218305" rIns="218305" bIns="218305" numCol="1" spcCol="1270" anchor="ctr" anchorCtr="0">
            <a:noAutofit/>
          </a:bodyPr>
          <a:lstStyle/>
          <a:p>
            <a:pPr lvl="0" algn="ctr" defTabSz="2178050">
              <a:lnSpc>
                <a:spcPct val="90000"/>
              </a:lnSpc>
              <a:spcBef>
                <a:spcPct val="0"/>
              </a:spcBef>
              <a:spcAft>
                <a:spcPct val="35000"/>
              </a:spcAft>
            </a:pPr>
            <a:r>
              <a:rPr lang="zh-CN" altLang="en-US" sz="2200" kern="1200" dirty="0">
                <a:latin typeface="微软雅黑" panose="020B0503020204020204" pitchFamily="34" charset="-122"/>
                <a:ea typeface="微软雅黑" panose="020B0503020204020204" pitchFamily="34" charset="-122"/>
              </a:rPr>
              <a:t>怎么实现</a:t>
            </a:r>
          </a:p>
        </p:txBody>
      </p:sp>
      <p:grpSp>
        <p:nvGrpSpPr>
          <p:cNvPr id="41" name="组合 40"/>
          <p:cNvGrpSpPr/>
          <p:nvPr/>
        </p:nvGrpSpPr>
        <p:grpSpPr>
          <a:xfrm>
            <a:off x="8559715" y="2748852"/>
            <a:ext cx="738261" cy="2196000"/>
            <a:chOff x="4406322" y="3874209"/>
            <a:chExt cx="1586329" cy="739360"/>
          </a:xfrm>
        </p:grpSpPr>
        <p:sp>
          <p:nvSpPr>
            <p:cNvPr id="35" name="任意多边形 34"/>
            <p:cNvSpPr/>
            <p:nvPr/>
          </p:nvSpPr>
          <p:spPr>
            <a:xfrm>
              <a:off x="4406322" y="3874209"/>
              <a:ext cx="1586329" cy="739360"/>
            </a:xfrm>
            <a:custGeom>
              <a:avLst/>
              <a:gdLst>
                <a:gd name="connsiteX0" fmla="*/ 0 w 1799052"/>
                <a:gd name="connsiteY0" fmla="*/ 107943 h 1079431"/>
                <a:gd name="connsiteX1" fmla="*/ 107943 w 1799052"/>
                <a:gd name="connsiteY1" fmla="*/ 0 h 1079431"/>
                <a:gd name="connsiteX2" fmla="*/ 1691109 w 1799052"/>
                <a:gd name="connsiteY2" fmla="*/ 0 h 1079431"/>
                <a:gd name="connsiteX3" fmla="*/ 1799052 w 1799052"/>
                <a:gd name="connsiteY3" fmla="*/ 107943 h 1079431"/>
                <a:gd name="connsiteX4" fmla="*/ 1799052 w 1799052"/>
                <a:gd name="connsiteY4" fmla="*/ 971488 h 1079431"/>
                <a:gd name="connsiteX5" fmla="*/ 1691109 w 1799052"/>
                <a:gd name="connsiteY5" fmla="*/ 1079431 h 1079431"/>
                <a:gd name="connsiteX6" fmla="*/ 107943 w 1799052"/>
                <a:gd name="connsiteY6" fmla="*/ 1079431 h 1079431"/>
                <a:gd name="connsiteX7" fmla="*/ 0 w 1799052"/>
                <a:gd name="connsiteY7" fmla="*/ 971488 h 1079431"/>
                <a:gd name="connsiteX8" fmla="*/ 0 w 1799052"/>
                <a:gd name="connsiteY8" fmla="*/ 107943 h 107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052" h="1079431">
                  <a:moveTo>
                    <a:pt x="0" y="107943"/>
                  </a:moveTo>
                  <a:cubicBezTo>
                    <a:pt x="0" y="48328"/>
                    <a:pt x="48328" y="0"/>
                    <a:pt x="107943" y="0"/>
                  </a:cubicBezTo>
                  <a:lnTo>
                    <a:pt x="1691109" y="0"/>
                  </a:lnTo>
                  <a:cubicBezTo>
                    <a:pt x="1750724" y="0"/>
                    <a:pt x="1799052" y="48328"/>
                    <a:pt x="1799052" y="107943"/>
                  </a:cubicBezTo>
                  <a:lnTo>
                    <a:pt x="1799052" y="971488"/>
                  </a:lnTo>
                  <a:cubicBezTo>
                    <a:pt x="1799052" y="1031103"/>
                    <a:pt x="1750724" y="1079431"/>
                    <a:pt x="1691109" y="1079431"/>
                  </a:cubicBezTo>
                  <a:lnTo>
                    <a:pt x="107943" y="1079431"/>
                  </a:lnTo>
                  <a:cubicBezTo>
                    <a:pt x="48328" y="1079431"/>
                    <a:pt x="0" y="1031103"/>
                    <a:pt x="0" y="971488"/>
                  </a:cubicBezTo>
                  <a:lnTo>
                    <a:pt x="0" y="107943"/>
                  </a:lnTo>
                  <a:close/>
                </a:path>
              </a:pathLst>
            </a:custGeom>
          </p:spPr>
          <p:style>
            <a:lnRef idx="0">
              <a:schemeClr val="lt1">
                <a:hueOff val="0"/>
                <a:satOff val="0"/>
                <a:lumOff val="0"/>
                <a:alphaOff val="0"/>
              </a:schemeClr>
            </a:lnRef>
            <a:fillRef idx="3">
              <a:schemeClr val="accent3">
                <a:hueOff val="1355300"/>
                <a:satOff val="50000"/>
                <a:lumOff val="-7353"/>
                <a:alphaOff val="0"/>
              </a:schemeClr>
            </a:fillRef>
            <a:effectRef idx="3">
              <a:schemeClr val="accent3">
                <a:hueOff val="1355300"/>
                <a:satOff val="50000"/>
                <a:lumOff val="-7353"/>
                <a:alphaOff val="0"/>
              </a:schemeClr>
            </a:effectRef>
            <a:fontRef idx="minor">
              <a:schemeClr val="lt1"/>
            </a:fontRef>
          </p:style>
          <p:txBody>
            <a:bodyPr spcFirstLastPara="0" vert="horz" wrap="square" lIns="218305" tIns="218305" rIns="218305" bIns="218305" numCol="1" spcCol="1270" anchor="ctr" anchorCtr="0">
              <a:noAutofit/>
            </a:bodyPr>
            <a:lstStyle/>
            <a:p>
              <a:pPr lvl="0" algn="ctr" defTabSz="2178050">
                <a:lnSpc>
                  <a:spcPct val="90000"/>
                </a:lnSpc>
                <a:spcBef>
                  <a:spcPct val="0"/>
                </a:spcBef>
                <a:spcAft>
                  <a:spcPct val="35000"/>
                </a:spcAft>
              </a:pPr>
              <a:endParaRPr lang="zh-CN" altLang="en-US" sz="2000" kern="1200" dirty="0">
                <a:latin typeface="微软雅黑" panose="020B0503020204020204" pitchFamily="34" charset="-122"/>
                <a:ea typeface="微软雅黑" panose="020B0503020204020204" pitchFamily="34" charset="-122"/>
              </a:endParaRPr>
            </a:p>
          </p:txBody>
        </p:sp>
        <p:sp>
          <p:nvSpPr>
            <p:cNvPr id="40" name="TextBox 39"/>
            <p:cNvSpPr txBox="1"/>
            <p:nvPr/>
          </p:nvSpPr>
          <p:spPr>
            <a:xfrm>
              <a:off x="4651014" y="3969286"/>
              <a:ext cx="1178445" cy="549206"/>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应该是什么</a:t>
              </a:r>
            </a:p>
          </p:txBody>
        </p:sp>
      </p:grpSp>
      <p:sp>
        <p:nvSpPr>
          <p:cNvPr id="43" name="圆角矩形 42"/>
          <p:cNvSpPr/>
          <p:nvPr/>
        </p:nvSpPr>
        <p:spPr>
          <a:xfrm>
            <a:off x="728562" y="2426804"/>
            <a:ext cx="5189639" cy="3886200"/>
          </a:xfrm>
          <a:prstGeom prst="roundRect">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6394261" y="2426803"/>
            <a:ext cx="5315140" cy="3886200"/>
          </a:xfrm>
          <a:prstGeom prst="roundRect">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Picture 6" descr="http://down.tutu001.com/d/file/20120320/60beacd94aec5ead406c464464_560.jpg">
            <a:extLst>
              <a:ext uri="{FF2B5EF4-FFF2-40B4-BE49-F238E27FC236}">
                <a16:creationId xmlns:a16="http://schemas.microsoft.com/office/drawing/2014/main" id="{01B91F2B-58DD-460C-8BFE-E8FA230027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70" b="77590"/>
          <a:stretch/>
        </p:blipFill>
        <p:spPr bwMode="auto">
          <a:xfrm>
            <a:off x="0" y="0"/>
            <a:ext cx="12192000" cy="11303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11">
            <a:extLst>
              <a:ext uri="{FF2B5EF4-FFF2-40B4-BE49-F238E27FC236}">
                <a16:creationId xmlns:a16="http://schemas.microsoft.com/office/drawing/2014/main" id="{6AA085E1-6BD8-4B6A-A4DF-48F362F142E7}"/>
              </a:ext>
            </a:extLst>
          </p:cNvPr>
          <p:cNvSpPr txBox="1"/>
          <p:nvPr/>
        </p:nvSpPr>
        <p:spPr>
          <a:xfrm>
            <a:off x="311336" y="313332"/>
            <a:ext cx="6019890" cy="584775"/>
          </a:xfrm>
          <a:prstGeom prst="rect">
            <a:avLst/>
          </a:prstGeom>
          <a:noFill/>
        </p:spPr>
        <p:txBody>
          <a:bodyPr wrap="square" rtlCol="0">
            <a:spAutoFit/>
          </a:bodyPr>
          <a:lstStyle/>
          <a:p>
            <a:r>
              <a:rPr lang="zh-CN" altLang="en-US" sz="32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华文隶书" panose="02010800040101010101" pitchFamily="2" charset="-122"/>
              </a:rPr>
              <a:t>一、中职教学诊改的特质认知</a:t>
            </a:r>
            <a:endParaRPr lang="zh-CN" altLang="en-US" sz="3200" dirty="0">
              <a:solidFill>
                <a:schemeClr val="bg1"/>
              </a:solidFill>
              <a:effectLst>
                <a:outerShdw blurRad="50800" dist="38100" dir="2700000" algn="tl" rotWithShape="0">
                  <a:prstClr val="black">
                    <a:alpha val="40000"/>
                  </a:prstClr>
                </a:outerShdw>
              </a:effectLst>
            </a:endParaRPr>
          </a:p>
        </p:txBody>
      </p:sp>
      <p:sp>
        <p:nvSpPr>
          <p:cNvPr id="26" name="矩形 25">
            <a:extLst>
              <a:ext uri="{FF2B5EF4-FFF2-40B4-BE49-F238E27FC236}">
                <a16:creationId xmlns:a16="http://schemas.microsoft.com/office/drawing/2014/main" id="{2A9CFC20-9F8A-4192-9B83-0CE67CFB6852}"/>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70606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heel(1)">
                                      <p:cBhvr>
                                        <p:cTn id="13" dur="750"/>
                                        <p:tgtEl>
                                          <p:spTgt spid="43"/>
                                        </p:tgtEl>
                                      </p:cBhvr>
                                    </p:animEffect>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750"/>
                                        <p:tgtEl>
                                          <p:spTgt spid="44"/>
                                        </p:tgtEl>
                                      </p:cBhvr>
                                    </p:animEffect>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down)">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animBg="1"/>
      <p:bldP spid="25" grpId="0" animBg="1"/>
      <p:bldP spid="27" grpId="0" animBg="1"/>
      <p:bldP spid="28" grpId="0" animBg="1"/>
      <p:bldP spid="29" grpId="0" animBg="1"/>
      <p:bldP spid="30" grpId="0" animBg="1"/>
      <p:bldP spid="33" grpId="0" animBg="1"/>
      <p:bldP spid="34" grpId="0" animBg="1"/>
      <p:bldP spid="36" grpId="0" animBg="1"/>
      <p:bldP spid="37" grpId="0" animBg="1"/>
      <p:bldP spid="38" grpId="0" animBg="1"/>
      <p:bldP spid="39"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C4AC5DCD-B7C9-4733-831C-774609E6E75B}"/>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2" name="矩形 1">
            <a:extLst>
              <a:ext uri="{FF2B5EF4-FFF2-40B4-BE49-F238E27FC236}">
                <a16:creationId xmlns:a16="http://schemas.microsoft.com/office/drawing/2014/main" id="{55B55D81-810F-4DC6-860C-61D8AFD4DE32}"/>
              </a:ext>
            </a:extLst>
          </p:cNvPr>
          <p:cNvSpPr/>
          <p:nvPr/>
        </p:nvSpPr>
        <p:spPr>
          <a:xfrm>
            <a:off x="795" y="4005065"/>
            <a:ext cx="12190413" cy="2852935"/>
          </a:xfrm>
          <a:prstGeom prst="rect">
            <a:avLst/>
          </a:prstGeom>
          <a:gradFill flip="none" rotWithShape="1">
            <a:gsLst>
              <a:gs pos="100000">
                <a:srgbClr val="0070C0"/>
              </a:gs>
              <a:gs pos="0">
                <a:srgbClr val="008080"/>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4" name="内容占位符 2">
            <a:extLst>
              <a:ext uri="{FF2B5EF4-FFF2-40B4-BE49-F238E27FC236}">
                <a16:creationId xmlns:a16="http://schemas.microsoft.com/office/drawing/2014/main" id="{75DDF056-7902-4CC8-B8CE-1BDA0FD68665}"/>
              </a:ext>
            </a:extLst>
          </p:cNvPr>
          <p:cNvSpPr txBox="1">
            <a:spLocks/>
          </p:cNvSpPr>
          <p:nvPr/>
        </p:nvSpPr>
        <p:spPr>
          <a:xfrm>
            <a:off x="1387490" y="759963"/>
            <a:ext cx="1872208" cy="47656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800" dirty="0">
                <a:latin typeface="华文中宋" panose="02010600040101010101" pitchFamily="2" charset="-122"/>
                <a:ea typeface="华文中宋" panose="02010600040101010101" pitchFamily="2" charset="-122"/>
              </a:rPr>
              <a:t>五纵五横：</a:t>
            </a:r>
          </a:p>
        </p:txBody>
      </p:sp>
      <p:pic>
        <p:nvPicPr>
          <p:cNvPr id="5" name="图片 1" descr="QQ图片20170616111745">
            <a:extLst>
              <a:ext uri="{FF2B5EF4-FFF2-40B4-BE49-F238E27FC236}">
                <a16:creationId xmlns:a16="http://schemas.microsoft.com/office/drawing/2014/main" id="{C80A1506-B90E-4A86-807B-A07F1FAC4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326167"/>
            <a:ext cx="9793088" cy="5196658"/>
          </a:xfrm>
          <a:prstGeom prst="rect">
            <a:avLst/>
          </a:prstGeom>
          <a:noFill/>
          <a:ln w="38100">
            <a:solidFill>
              <a:srgbClr val="FFC000"/>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72299EC8-E88D-4DAD-93DB-1EA75F6FD18B}"/>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EA49342-4089-43B2-A5EA-8ADD7DF0D08E}"/>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a:extLst>
              <a:ext uri="{FF2B5EF4-FFF2-40B4-BE49-F238E27FC236}">
                <a16:creationId xmlns:a16="http://schemas.microsoft.com/office/drawing/2014/main" id="{79B4F1A9-C67A-4BF6-B817-6BFE255E97D7}"/>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a:extLst>
              <a:ext uri="{FF2B5EF4-FFF2-40B4-BE49-F238E27FC236}">
                <a16:creationId xmlns:a16="http://schemas.microsoft.com/office/drawing/2014/main" id="{18CEC14B-5121-4ED9-876E-D10994661A72}"/>
              </a:ext>
            </a:extLst>
          </p:cNvPr>
          <p:cNvSpPr/>
          <p:nvPr/>
        </p:nvSpPr>
        <p:spPr>
          <a:xfrm>
            <a:off x="658721" y="40864"/>
            <a:ext cx="648071" cy="55399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3" name="标题 1">
            <a:extLst>
              <a:ext uri="{FF2B5EF4-FFF2-40B4-BE49-F238E27FC236}">
                <a16:creationId xmlns:a16="http://schemas.microsoft.com/office/drawing/2014/main" id="{FD9BF87B-2E4B-4F46-9200-C99EF56A085C}"/>
              </a:ext>
            </a:extLst>
          </p:cNvPr>
          <p:cNvSpPr txBox="1">
            <a:spLocks/>
          </p:cNvSpPr>
          <p:nvPr/>
        </p:nvSpPr>
        <p:spPr>
          <a:xfrm>
            <a:off x="1290227" y="52764"/>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诊改是学校治理的制度机制建设</a:t>
            </a:r>
          </a:p>
        </p:txBody>
      </p:sp>
    </p:spTree>
    <p:extLst>
      <p:ext uri="{BB962C8B-B14F-4D97-AF65-F5344CB8AC3E}">
        <p14:creationId xmlns:p14="http://schemas.microsoft.com/office/powerpoint/2010/main" val="2463450479"/>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23" presetClass="entr" presetSubtype="16" fill="hold" grpId="0" nodeType="with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par>
                          <p:cTn id="22" fill="hold">
                            <p:stCondLst>
                              <p:cond delay="115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165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265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
                                        </p:tgtEl>
                                      </p:cBhvr>
                                    </p:animEffect>
                                    <p:anim calcmode="lin" valueType="num">
                                      <p:cBhvr>
                                        <p:cTn id="42" dur="1000"/>
                                        <p:tgtEl>
                                          <p:spTgt spid="5"/>
                                        </p:tgtEl>
                                        <p:attrNameLst>
                                          <p:attrName>ppt_x</p:attrName>
                                        </p:attrNameLst>
                                      </p:cBhvr>
                                      <p:tavLst>
                                        <p:tav tm="0">
                                          <p:val>
                                            <p:strVal val="ppt_x"/>
                                          </p:val>
                                        </p:tav>
                                        <p:tav tm="100000">
                                          <p:val>
                                            <p:strVal val="ppt_x"/>
                                          </p:val>
                                        </p:tav>
                                      </p:tavLst>
                                    </p:anim>
                                    <p:anim calcmode="lin" valueType="num">
                                      <p:cBhvr>
                                        <p:cTn id="43" dur="1000"/>
                                        <p:tgtEl>
                                          <p:spTgt spid="5"/>
                                        </p:tgtEl>
                                        <p:attrNameLst>
                                          <p:attrName>ppt_y</p:attrName>
                                        </p:attrNameLst>
                                      </p:cBhvr>
                                      <p:tavLst>
                                        <p:tav tm="0">
                                          <p:val>
                                            <p:strVal val="ppt_y"/>
                                          </p:val>
                                        </p:tav>
                                        <p:tav tm="100000">
                                          <p:val>
                                            <p:strVal val="ppt_y+.1"/>
                                          </p:val>
                                        </p:tav>
                                      </p:tavLst>
                                    </p:anim>
                                    <p:set>
                                      <p:cBhvr>
                                        <p:cTn id="44" dur="1" fill="hold">
                                          <p:stCondLst>
                                            <p:cond delay="999"/>
                                          </p:stCondLst>
                                        </p:cTn>
                                        <p:tgtEl>
                                          <p:spTgt spid="5"/>
                                        </p:tgtEl>
                                        <p:attrNameLst>
                                          <p:attrName>style.visibility</p:attrName>
                                        </p:attrNameLst>
                                      </p:cBhvr>
                                      <p:to>
                                        <p:strVal val="hidden"/>
                                      </p:to>
                                    </p:set>
                                  </p:childTnLst>
                                </p:cTn>
                              </p:par>
                              <p:par>
                                <p:cTn id="45" presetID="42" presetClass="exit" presetSubtype="0" fill="hold" grpId="1" nodeType="withEffect">
                                  <p:stCondLst>
                                    <p:cond delay="0"/>
                                  </p:stCondLst>
                                  <p:childTnLst>
                                    <p:animEffect transition="out" filter="fade">
                                      <p:cBhvr>
                                        <p:cTn id="46" dur="1000"/>
                                        <p:tgtEl>
                                          <p:spTgt spid="4"/>
                                        </p:tgtEl>
                                      </p:cBhvr>
                                    </p:animEffect>
                                    <p:anim calcmode="lin" valueType="num">
                                      <p:cBhvr>
                                        <p:cTn id="47" dur="1000"/>
                                        <p:tgtEl>
                                          <p:spTgt spid="4"/>
                                        </p:tgtEl>
                                        <p:attrNameLst>
                                          <p:attrName>ppt_x</p:attrName>
                                        </p:attrNameLst>
                                      </p:cBhvr>
                                      <p:tavLst>
                                        <p:tav tm="0">
                                          <p:val>
                                            <p:strVal val="ppt_x"/>
                                          </p:val>
                                        </p:tav>
                                        <p:tav tm="100000">
                                          <p:val>
                                            <p:strVal val="ppt_x"/>
                                          </p:val>
                                        </p:tav>
                                      </p:tavLst>
                                    </p:anim>
                                    <p:anim calcmode="lin" valueType="num">
                                      <p:cBhvr>
                                        <p:cTn id="48" dur="1000"/>
                                        <p:tgtEl>
                                          <p:spTgt spid="4"/>
                                        </p:tgtEl>
                                        <p:attrNameLst>
                                          <p:attrName>ppt_y</p:attrName>
                                        </p:attrNameLst>
                                      </p:cBhvr>
                                      <p:tavLst>
                                        <p:tav tm="0">
                                          <p:val>
                                            <p:strVal val="ppt_y"/>
                                          </p:val>
                                        </p:tav>
                                        <p:tav tm="100000">
                                          <p:val>
                                            <p:strVal val="ppt_y+.1"/>
                                          </p:val>
                                        </p:tav>
                                      </p:tavLst>
                                    </p:anim>
                                    <p:set>
                                      <p:cBhvr>
                                        <p:cTn id="4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P spid="9" grpId="0" animBg="1"/>
      <p:bldP spid="10" grpId="0" animBg="1"/>
      <p:bldP spid="6"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4AC450A3-AB41-45A0-AA4D-83C101B66DA8}"/>
              </a:ext>
            </a:extLst>
          </p:cNvPr>
          <p:cNvSpPr/>
          <p:nvPr/>
        </p:nvSpPr>
        <p:spPr>
          <a:xfrm>
            <a:off x="795" y="4005065"/>
            <a:ext cx="12190413" cy="2852935"/>
          </a:xfrm>
          <a:prstGeom prst="rect">
            <a:avLst/>
          </a:prstGeom>
          <a:gradFill flip="none" rotWithShape="1">
            <a:gsLst>
              <a:gs pos="100000">
                <a:srgbClr val="0070C0"/>
              </a:gs>
              <a:gs pos="0">
                <a:srgbClr val="008080"/>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pic>
        <p:nvPicPr>
          <p:cNvPr id="4" name="Picture 2"/>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197" t="2056" r="1411" b="9849"/>
          <a:stretch/>
        </p:blipFill>
        <p:spPr bwMode="auto">
          <a:xfrm>
            <a:off x="1290227" y="991224"/>
            <a:ext cx="9687338" cy="587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06792" y="850590"/>
            <a:ext cx="6038811" cy="477054"/>
          </a:xfrm>
          <a:prstGeom prst="rect">
            <a:avLst/>
          </a:prstGeom>
          <a:noFill/>
        </p:spPr>
        <p:txBody>
          <a:bodyPr wrap="square" rtlCol="0">
            <a:spAutoFit/>
          </a:bodyPr>
          <a:lstStyle/>
          <a:p>
            <a:r>
              <a:rPr lang="zh-CN" altLang="en-US" sz="2500" dirty="0">
                <a:latin typeface="华文中宋" panose="02010600040101010101" pitchFamily="2" charset="-122"/>
                <a:ea typeface="华文中宋" panose="02010600040101010101" pitchFamily="2" charset="-122"/>
              </a:rPr>
              <a:t>按五纵五横示要求建立两链</a:t>
            </a:r>
          </a:p>
        </p:txBody>
      </p:sp>
      <p:sp>
        <p:nvSpPr>
          <p:cNvPr id="6" name="矩形 5">
            <a:extLst>
              <a:ext uri="{FF2B5EF4-FFF2-40B4-BE49-F238E27FC236}">
                <a16:creationId xmlns:a16="http://schemas.microsoft.com/office/drawing/2014/main" id="{C12D1BEB-7BFA-450C-A224-9C5DB407C294}"/>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7" name="矩形 6">
            <a:extLst>
              <a:ext uri="{FF2B5EF4-FFF2-40B4-BE49-F238E27FC236}">
                <a16:creationId xmlns:a16="http://schemas.microsoft.com/office/drawing/2014/main" id="{70C750AD-86C9-45DE-8B92-879710197F2A}"/>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363D4888-5626-42A3-9404-BD8FD7FAA754}"/>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a:extLst>
              <a:ext uri="{FF2B5EF4-FFF2-40B4-BE49-F238E27FC236}">
                <a16:creationId xmlns:a16="http://schemas.microsoft.com/office/drawing/2014/main" id="{28FA8066-D21F-4B41-B162-225987F95695}"/>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矩形 9">
            <a:extLst>
              <a:ext uri="{FF2B5EF4-FFF2-40B4-BE49-F238E27FC236}">
                <a16:creationId xmlns:a16="http://schemas.microsoft.com/office/drawing/2014/main" id="{4266174C-B024-4420-9FFA-D1C49279EA4A}"/>
              </a:ext>
            </a:extLst>
          </p:cNvPr>
          <p:cNvSpPr/>
          <p:nvPr/>
        </p:nvSpPr>
        <p:spPr>
          <a:xfrm>
            <a:off x="658721" y="40864"/>
            <a:ext cx="648071" cy="55399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11" name="标题 1">
            <a:extLst>
              <a:ext uri="{FF2B5EF4-FFF2-40B4-BE49-F238E27FC236}">
                <a16:creationId xmlns:a16="http://schemas.microsoft.com/office/drawing/2014/main" id="{8FA7A0D9-2CE0-42C6-B711-8A0BAD0F69B0}"/>
              </a:ext>
            </a:extLst>
          </p:cNvPr>
          <p:cNvSpPr txBox="1">
            <a:spLocks/>
          </p:cNvSpPr>
          <p:nvPr/>
        </p:nvSpPr>
        <p:spPr>
          <a:xfrm>
            <a:off x="1290227" y="52764"/>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诊改是学校治理的制度机制建设</a:t>
            </a:r>
          </a:p>
        </p:txBody>
      </p:sp>
    </p:spTree>
    <p:extLst>
      <p:ext uri="{BB962C8B-B14F-4D97-AF65-F5344CB8AC3E}">
        <p14:creationId xmlns:p14="http://schemas.microsoft.com/office/powerpoint/2010/main" val="17531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88B537D0-620E-47E6-BAC9-1A79649E5A43}"/>
              </a:ext>
            </a:extLst>
          </p:cNvPr>
          <p:cNvSpPr/>
          <p:nvPr/>
        </p:nvSpPr>
        <p:spPr>
          <a:xfrm>
            <a:off x="844826" y="1630015"/>
            <a:ext cx="10465904" cy="4919869"/>
          </a:xfrm>
          <a:prstGeom prst="round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4719366" y="4082424"/>
            <a:ext cx="389402" cy="24991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右箭头 19"/>
          <p:cNvSpPr/>
          <p:nvPr/>
        </p:nvSpPr>
        <p:spPr>
          <a:xfrm>
            <a:off x="2789887" y="4082424"/>
            <a:ext cx="389402" cy="24991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右箭头 20"/>
          <p:cNvSpPr/>
          <p:nvPr/>
        </p:nvSpPr>
        <p:spPr>
          <a:xfrm>
            <a:off x="6648845" y="4082424"/>
            <a:ext cx="389402" cy="24991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右箭头 21"/>
          <p:cNvSpPr/>
          <p:nvPr/>
        </p:nvSpPr>
        <p:spPr>
          <a:xfrm>
            <a:off x="8578322" y="4082424"/>
            <a:ext cx="389402" cy="24991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右箭头 22"/>
          <p:cNvSpPr/>
          <p:nvPr/>
        </p:nvSpPr>
        <p:spPr>
          <a:xfrm rot="10800000">
            <a:off x="8578322" y="5547337"/>
            <a:ext cx="389402" cy="24991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右箭头 26"/>
          <p:cNvSpPr/>
          <p:nvPr/>
        </p:nvSpPr>
        <p:spPr>
          <a:xfrm rot="16200000">
            <a:off x="1732838" y="4826440"/>
            <a:ext cx="449838" cy="29205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右箭头 27"/>
          <p:cNvSpPr/>
          <p:nvPr/>
        </p:nvSpPr>
        <p:spPr>
          <a:xfrm rot="5400000">
            <a:off x="9521730" y="4876422"/>
            <a:ext cx="449838" cy="29205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右箭头 28"/>
          <p:cNvSpPr/>
          <p:nvPr/>
        </p:nvSpPr>
        <p:spPr>
          <a:xfrm rot="10800000">
            <a:off x="6657107" y="5547337"/>
            <a:ext cx="389402" cy="24991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右箭头 29"/>
          <p:cNvSpPr/>
          <p:nvPr/>
        </p:nvSpPr>
        <p:spPr>
          <a:xfrm rot="10800000">
            <a:off x="4735893" y="5547337"/>
            <a:ext cx="389402" cy="24991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右箭头 30"/>
          <p:cNvSpPr/>
          <p:nvPr/>
        </p:nvSpPr>
        <p:spPr>
          <a:xfrm rot="10800000">
            <a:off x="2814677" y="5547337"/>
            <a:ext cx="389402" cy="24991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右箭头 31"/>
          <p:cNvSpPr/>
          <p:nvPr/>
        </p:nvSpPr>
        <p:spPr>
          <a:xfrm rot="16200000">
            <a:off x="9473043" y="3326768"/>
            <a:ext cx="449838" cy="292052"/>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右箭头 32"/>
          <p:cNvSpPr/>
          <p:nvPr/>
        </p:nvSpPr>
        <p:spPr>
          <a:xfrm rot="5400000">
            <a:off x="5627273" y="3376751"/>
            <a:ext cx="449838" cy="292052"/>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右箭头 33"/>
          <p:cNvSpPr/>
          <p:nvPr/>
        </p:nvSpPr>
        <p:spPr>
          <a:xfrm rot="10800000">
            <a:off x="8480961" y="2498058"/>
            <a:ext cx="389402" cy="249910"/>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右箭头 34"/>
          <p:cNvSpPr/>
          <p:nvPr/>
        </p:nvSpPr>
        <p:spPr>
          <a:xfrm rot="10800000">
            <a:off x="6563171" y="2498056"/>
            <a:ext cx="389402" cy="249910"/>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1325045" y="2398081"/>
            <a:ext cx="9088955" cy="3499130"/>
            <a:chOff x="1325045" y="1682470"/>
            <a:chExt cx="9088955" cy="3499130"/>
          </a:xfrm>
        </p:grpSpPr>
        <p:sp>
          <p:nvSpPr>
            <p:cNvPr id="5" name="流程图: 可选过程 4"/>
            <p:cNvSpPr/>
            <p:nvPr/>
          </p:nvSpPr>
          <p:spPr>
            <a:xfrm>
              <a:off x="1325045" y="3231924"/>
              <a:ext cx="1314233" cy="449838"/>
            </a:xfrm>
            <a:prstGeom prst="flowChartAlternateProcess">
              <a:avLst/>
            </a:prstGeom>
            <a:gradFill flip="none" rotWithShape="1">
              <a:gsLst>
                <a:gs pos="0">
                  <a:schemeClr val="accent6">
                    <a:lumMod val="75000"/>
                  </a:schemeClr>
                </a:gs>
                <a:gs pos="50000">
                  <a:schemeClr val="accent6">
                    <a:lumMod val="60000"/>
                    <a:lumOff val="40000"/>
                  </a:schemeClr>
                </a:gs>
                <a:gs pos="100000">
                  <a:schemeClr val="accent6">
                    <a:lumMod val="20000"/>
                    <a:lumOff val="80000"/>
                  </a:schemeClr>
                </a:gs>
              </a:gsLst>
              <a:lin ang="135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目 标</a:t>
              </a:r>
            </a:p>
          </p:txBody>
        </p:sp>
        <p:sp>
          <p:nvSpPr>
            <p:cNvPr id="7" name="流程图: 可选过程 6"/>
            <p:cNvSpPr/>
            <p:nvPr/>
          </p:nvSpPr>
          <p:spPr>
            <a:xfrm>
              <a:off x="3260066" y="3231924"/>
              <a:ext cx="1314233" cy="449838"/>
            </a:xfrm>
            <a:prstGeom prst="flowChartAlternateProcess">
              <a:avLst/>
            </a:prstGeom>
            <a:gradFill flip="none" rotWithShape="1">
              <a:gsLst>
                <a:gs pos="0">
                  <a:schemeClr val="accent6">
                    <a:lumMod val="75000"/>
                  </a:schemeClr>
                </a:gs>
                <a:gs pos="50000">
                  <a:schemeClr val="accent6">
                    <a:lumMod val="60000"/>
                    <a:lumOff val="40000"/>
                  </a:schemeClr>
                </a:gs>
                <a:gs pos="100000">
                  <a:schemeClr val="accent6">
                    <a:lumMod val="20000"/>
                    <a:lumOff val="80000"/>
                  </a:schemeClr>
                </a:gs>
              </a:gsLst>
              <a:lin ang="135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标 准</a:t>
              </a:r>
            </a:p>
          </p:txBody>
        </p:sp>
        <p:sp>
          <p:nvSpPr>
            <p:cNvPr id="8" name="流程图: 可选过程 7"/>
            <p:cNvSpPr/>
            <p:nvPr/>
          </p:nvSpPr>
          <p:spPr>
            <a:xfrm>
              <a:off x="5170674" y="1682470"/>
              <a:ext cx="1314233" cy="449838"/>
            </a:xfrm>
            <a:prstGeom prst="flowChartAlternateProcess">
              <a:avLst/>
            </a:prstGeom>
            <a:gradFill flip="none" rotWithShape="1">
              <a:gsLst>
                <a:gs pos="0">
                  <a:schemeClr val="accent6">
                    <a:lumMod val="75000"/>
                  </a:schemeClr>
                </a:gs>
                <a:gs pos="50000">
                  <a:schemeClr val="accent6">
                    <a:lumMod val="60000"/>
                    <a:lumOff val="40000"/>
                  </a:schemeClr>
                </a:gs>
                <a:gs pos="100000">
                  <a:schemeClr val="accent6">
                    <a:lumMod val="20000"/>
                    <a:lumOff val="80000"/>
                  </a:schemeClr>
                </a:gs>
              </a:gsLst>
              <a:lin ang="135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改 进</a:t>
              </a:r>
            </a:p>
          </p:txBody>
        </p:sp>
        <p:sp>
          <p:nvSpPr>
            <p:cNvPr id="9" name="流程图: 可选过程 8"/>
            <p:cNvSpPr/>
            <p:nvPr/>
          </p:nvSpPr>
          <p:spPr>
            <a:xfrm>
              <a:off x="8967768" y="1682470"/>
              <a:ext cx="1314233" cy="449838"/>
            </a:xfrm>
            <a:prstGeom prst="flowChartAlternateProcess">
              <a:avLst/>
            </a:prstGeom>
            <a:gradFill flip="none" rotWithShape="1">
              <a:gsLst>
                <a:gs pos="0">
                  <a:schemeClr val="accent6">
                    <a:lumMod val="75000"/>
                  </a:schemeClr>
                </a:gs>
                <a:gs pos="50000">
                  <a:schemeClr val="accent6">
                    <a:lumMod val="60000"/>
                    <a:lumOff val="40000"/>
                  </a:schemeClr>
                </a:gs>
                <a:gs pos="100000">
                  <a:schemeClr val="accent6">
                    <a:lumMod val="20000"/>
                    <a:lumOff val="80000"/>
                  </a:schemeClr>
                </a:gs>
              </a:gsLst>
              <a:lin ang="135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监 测</a:t>
              </a:r>
            </a:p>
          </p:txBody>
        </p:sp>
        <p:sp>
          <p:nvSpPr>
            <p:cNvPr id="10" name="流程图: 可选过程 9"/>
            <p:cNvSpPr/>
            <p:nvPr/>
          </p:nvSpPr>
          <p:spPr>
            <a:xfrm>
              <a:off x="9099767" y="4731762"/>
              <a:ext cx="1314233" cy="449838"/>
            </a:xfrm>
            <a:prstGeom prst="flowChartAlternateProcess">
              <a:avLst/>
            </a:prstGeom>
            <a:gradFill flip="none" rotWithShape="1">
              <a:gsLst>
                <a:gs pos="0">
                  <a:schemeClr val="accent6">
                    <a:lumMod val="75000"/>
                  </a:schemeClr>
                </a:gs>
                <a:gs pos="50000">
                  <a:schemeClr val="accent6">
                    <a:lumMod val="60000"/>
                    <a:lumOff val="40000"/>
                  </a:schemeClr>
                </a:gs>
                <a:gs pos="100000">
                  <a:schemeClr val="accent6">
                    <a:lumMod val="20000"/>
                    <a:lumOff val="80000"/>
                  </a:schemeClr>
                </a:gs>
              </a:gsLst>
              <a:lin ang="135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诊 断</a:t>
              </a:r>
            </a:p>
          </p:txBody>
        </p:sp>
        <p:sp>
          <p:nvSpPr>
            <p:cNvPr id="11" name="流程图: 可选过程 10"/>
            <p:cNvSpPr/>
            <p:nvPr/>
          </p:nvSpPr>
          <p:spPr>
            <a:xfrm>
              <a:off x="1366457" y="4731762"/>
              <a:ext cx="1314233" cy="449838"/>
            </a:xfrm>
            <a:prstGeom prst="flowChartAlternateProcess">
              <a:avLst/>
            </a:prstGeom>
            <a:gradFill flip="none" rotWithShape="1">
              <a:gsLst>
                <a:gs pos="0">
                  <a:schemeClr val="accent6">
                    <a:lumMod val="75000"/>
                  </a:schemeClr>
                </a:gs>
                <a:gs pos="50000">
                  <a:schemeClr val="accent6">
                    <a:lumMod val="60000"/>
                    <a:lumOff val="40000"/>
                  </a:schemeClr>
                </a:gs>
                <a:gs pos="100000">
                  <a:schemeClr val="accent6">
                    <a:lumMod val="20000"/>
                    <a:lumOff val="80000"/>
                  </a:schemeClr>
                </a:gs>
              </a:gsLst>
              <a:lin ang="135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改 进</a:t>
              </a:r>
            </a:p>
          </p:txBody>
        </p:sp>
        <p:sp>
          <p:nvSpPr>
            <p:cNvPr id="12" name="流程图: 可选过程 11"/>
            <p:cNvSpPr/>
            <p:nvPr/>
          </p:nvSpPr>
          <p:spPr>
            <a:xfrm>
              <a:off x="5195087" y="3231924"/>
              <a:ext cx="1314233" cy="449838"/>
            </a:xfrm>
            <a:prstGeom prst="flowChartAlternateProcess">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设 计</a:t>
              </a:r>
            </a:p>
          </p:txBody>
        </p:sp>
        <p:sp>
          <p:nvSpPr>
            <p:cNvPr id="13" name="流程图: 可选过程 12"/>
            <p:cNvSpPr/>
            <p:nvPr/>
          </p:nvSpPr>
          <p:spPr>
            <a:xfrm>
              <a:off x="7130109" y="3231924"/>
              <a:ext cx="1314233" cy="449838"/>
            </a:xfrm>
            <a:prstGeom prst="flowChartAlternateProcess">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组 织</a:t>
              </a:r>
            </a:p>
          </p:txBody>
        </p:sp>
        <p:sp>
          <p:nvSpPr>
            <p:cNvPr id="14" name="流程图: 可选过程 13"/>
            <p:cNvSpPr/>
            <p:nvPr/>
          </p:nvSpPr>
          <p:spPr>
            <a:xfrm>
              <a:off x="7069221" y="1682470"/>
              <a:ext cx="1314233" cy="449838"/>
            </a:xfrm>
            <a:prstGeom prst="flowChartAlternateProcess">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预 警</a:t>
              </a:r>
            </a:p>
          </p:txBody>
        </p:sp>
        <p:sp>
          <p:nvSpPr>
            <p:cNvPr id="15" name="流程图: 可选过程 14"/>
            <p:cNvSpPr/>
            <p:nvPr/>
          </p:nvSpPr>
          <p:spPr>
            <a:xfrm>
              <a:off x="9065130" y="3231924"/>
              <a:ext cx="1314233" cy="449838"/>
            </a:xfrm>
            <a:prstGeom prst="flowChartAlternateProcess">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实 施</a:t>
              </a:r>
            </a:p>
          </p:txBody>
        </p:sp>
        <p:sp>
          <p:nvSpPr>
            <p:cNvPr id="16" name="流程图: 可选过程 15"/>
            <p:cNvSpPr/>
            <p:nvPr/>
          </p:nvSpPr>
          <p:spPr>
            <a:xfrm>
              <a:off x="7166439" y="4731762"/>
              <a:ext cx="1314233" cy="449838"/>
            </a:xfrm>
            <a:prstGeom prst="flowChartAlternateProcess">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激 励</a:t>
              </a:r>
            </a:p>
          </p:txBody>
        </p:sp>
        <p:sp>
          <p:nvSpPr>
            <p:cNvPr id="17" name="流程图: 可选过程 16"/>
            <p:cNvSpPr/>
            <p:nvPr/>
          </p:nvSpPr>
          <p:spPr>
            <a:xfrm>
              <a:off x="5233112" y="4731762"/>
              <a:ext cx="1314233" cy="449838"/>
            </a:xfrm>
            <a:prstGeom prst="flowChartAlternateProcess">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学 习</a:t>
              </a:r>
            </a:p>
          </p:txBody>
        </p:sp>
        <p:sp>
          <p:nvSpPr>
            <p:cNvPr id="18" name="流程图: 可选过程 17"/>
            <p:cNvSpPr/>
            <p:nvPr/>
          </p:nvSpPr>
          <p:spPr>
            <a:xfrm>
              <a:off x="3299783" y="4731762"/>
              <a:ext cx="1314233" cy="449838"/>
            </a:xfrm>
            <a:prstGeom prst="flowChartAlternateProcess">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black"/>
                  </a:solidFill>
                  <a:latin typeface="黑体" pitchFamily="49" charset="-122"/>
                  <a:ea typeface="黑体" pitchFamily="49" charset="-122"/>
                </a:rPr>
                <a:t>创 新</a:t>
              </a:r>
            </a:p>
          </p:txBody>
        </p:sp>
        <p:sp>
          <p:nvSpPr>
            <p:cNvPr id="37" name="流程图: 可选过程 36"/>
            <p:cNvSpPr/>
            <p:nvPr/>
          </p:nvSpPr>
          <p:spPr>
            <a:xfrm>
              <a:off x="6648846" y="2482271"/>
              <a:ext cx="2221519" cy="449838"/>
            </a:xfrm>
            <a:prstGeom prst="flowChartAlternateProcess">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white"/>
                  </a:solidFill>
                  <a:latin typeface="黑体" pitchFamily="49" charset="-122"/>
                  <a:ea typeface="黑体" pitchFamily="49" charset="-122"/>
                </a:rPr>
                <a:t>信息平台</a:t>
              </a:r>
            </a:p>
          </p:txBody>
        </p:sp>
        <p:sp>
          <p:nvSpPr>
            <p:cNvPr id="38" name="流程图: 可选过程 37"/>
            <p:cNvSpPr/>
            <p:nvPr/>
          </p:nvSpPr>
          <p:spPr>
            <a:xfrm>
              <a:off x="3956900" y="4031936"/>
              <a:ext cx="4086261" cy="449838"/>
            </a:xfrm>
            <a:prstGeom prst="flowChartAlternateProcess">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黑体" pitchFamily="49" charset="-122"/>
                  <a:ea typeface="黑体" pitchFamily="49" charset="-122"/>
                </a:rPr>
                <a:t>状态数据采集与管理平台</a:t>
              </a:r>
            </a:p>
          </p:txBody>
        </p:sp>
      </p:grpSp>
      <p:sp>
        <p:nvSpPr>
          <p:cNvPr id="19" name="TextBox 18"/>
          <p:cNvSpPr txBox="1"/>
          <p:nvPr/>
        </p:nvSpPr>
        <p:spPr>
          <a:xfrm>
            <a:off x="1216058" y="991750"/>
            <a:ext cx="6510279" cy="523220"/>
          </a:xfrm>
          <a:prstGeom prst="rect">
            <a:avLst/>
          </a:prstGeom>
          <a:noFill/>
        </p:spPr>
        <p:txBody>
          <a:bodyPr wrap="square" rtlCol="0">
            <a:spAutoFit/>
          </a:bodyPr>
          <a:lstStyle/>
          <a:p>
            <a:r>
              <a:rPr lang="zh-CN" altLang="en-US" sz="2800" dirty="0">
                <a:solidFill>
                  <a:prstClr val="black"/>
                </a:solidFill>
                <a:latin typeface="微软雅黑" panose="020B0503020204020204" pitchFamily="34" charset="-122"/>
                <a:ea typeface="微软雅黑" panose="020B0503020204020204" pitchFamily="34" charset="-122"/>
              </a:rPr>
              <a:t>“</a:t>
            </a:r>
            <a:r>
              <a:rPr lang="en-US" altLang="zh-CN" sz="2800" dirty="0">
                <a:solidFill>
                  <a:prstClr val="black"/>
                </a:solidFill>
                <a:latin typeface="微软雅黑" panose="020B0503020204020204" pitchFamily="34" charset="-122"/>
                <a:ea typeface="微软雅黑" panose="020B0503020204020204" pitchFamily="34" charset="-122"/>
              </a:rPr>
              <a:t>8</a:t>
            </a:r>
            <a:r>
              <a:rPr lang="zh-CN" altLang="en-US" sz="2800" dirty="0">
                <a:solidFill>
                  <a:prstClr val="black"/>
                </a:solidFill>
                <a:latin typeface="微软雅黑" panose="020B0503020204020204" pitchFamily="34" charset="-122"/>
                <a:ea typeface="微软雅黑" panose="020B0503020204020204" pitchFamily="34" charset="-122"/>
              </a:rPr>
              <a:t>字形”的纵横联动质量改进螺旋</a:t>
            </a:r>
          </a:p>
        </p:txBody>
      </p:sp>
      <p:sp>
        <p:nvSpPr>
          <p:cNvPr id="45" name="矩形 44">
            <a:extLst>
              <a:ext uri="{FF2B5EF4-FFF2-40B4-BE49-F238E27FC236}">
                <a16:creationId xmlns:a16="http://schemas.microsoft.com/office/drawing/2014/main" id="{8EF28D10-39A5-4D28-A939-527737D54DAF}"/>
              </a:ext>
            </a:extLst>
          </p:cNvPr>
          <p:cNvSpPr/>
          <p:nvPr/>
        </p:nvSpPr>
        <p:spPr>
          <a:xfrm>
            <a:off x="0" y="0"/>
            <a:ext cx="12192000" cy="698625"/>
          </a:xfrm>
          <a:prstGeom prst="rect">
            <a:avLst/>
          </a:prstGeom>
          <a:solidFill>
            <a:srgbClr val="1A5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46" name="矩形 45">
            <a:extLst>
              <a:ext uri="{FF2B5EF4-FFF2-40B4-BE49-F238E27FC236}">
                <a16:creationId xmlns:a16="http://schemas.microsoft.com/office/drawing/2014/main" id="{C318439E-B331-40DD-A7B8-BA312C30B46A}"/>
              </a:ext>
            </a:extLst>
          </p:cNvPr>
          <p:cNvSpPr/>
          <p:nvPr/>
        </p:nvSpPr>
        <p:spPr>
          <a:xfrm>
            <a:off x="0" y="627542"/>
            <a:ext cx="12192000" cy="710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D26FB400-317A-48FE-AD37-58AEE4FD346B}"/>
              </a:ext>
            </a:extLst>
          </p:cNvPr>
          <p:cNvSpPr/>
          <p:nvPr/>
        </p:nvSpPr>
        <p:spPr>
          <a:xfrm>
            <a:off x="251520" y="163548"/>
            <a:ext cx="288000" cy="28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 name="矩形 47">
            <a:extLst>
              <a:ext uri="{FF2B5EF4-FFF2-40B4-BE49-F238E27FC236}">
                <a16:creationId xmlns:a16="http://schemas.microsoft.com/office/drawing/2014/main" id="{C1384B97-727F-4275-982D-B4680972E5DF}"/>
              </a:ext>
            </a:extLst>
          </p:cNvPr>
          <p:cNvSpPr/>
          <p:nvPr/>
        </p:nvSpPr>
        <p:spPr>
          <a:xfrm>
            <a:off x="395560" y="307588"/>
            <a:ext cx="216000" cy="216000"/>
          </a:xfrm>
          <a:prstGeom prst="rect">
            <a:avLst/>
          </a:prstGeom>
          <a:solidFill>
            <a:srgbClr val="DC82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50" name="标题 1">
            <a:extLst>
              <a:ext uri="{FF2B5EF4-FFF2-40B4-BE49-F238E27FC236}">
                <a16:creationId xmlns:a16="http://schemas.microsoft.com/office/drawing/2014/main" id="{3D0C2835-1EB8-497B-9816-ADE826A79D26}"/>
              </a:ext>
            </a:extLst>
          </p:cNvPr>
          <p:cNvSpPr txBox="1">
            <a:spLocks/>
          </p:cNvSpPr>
          <p:nvPr/>
        </p:nvSpPr>
        <p:spPr>
          <a:xfrm>
            <a:off x="1290227" y="52764"/>
            <a:ext cx="5256584" cy="59309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dirty="0">
                <a:solidFill>
                  <a:schemeClr val="bg1"/>
                </a:solidFill>
                <a:latin typeface="微软雅黑" panose="020B0503020204020204" pitchFamily="34" charset="-122"/>
                <a:ea typeface="微软雅黑" panose="020B0503020204020204" pitchFamily="34" charset="-122"/>
              </a:rPr>
              <a:t>诊改是学校治理的制度机制建设</a:t>
            </a:r>
          </a:p>
        </p:txBody>
      </p:sp>
      <p:sp>
        <p:nvSpPr>
          <p:cNvPr id="51" name="矩形 50">
            <a:extLst>
              <a:ext uri="{FF2B5EF4-FFF2-40B4-BE49-F238E27FC236}">
                <a16:creationId xmlns:a16="http://schemas.microsoft.com/office/drawing/2014/main" id="{B36547BB-3E73-47BB-917E-2601065A52E3}"/>
              </a:ext>
            </a:extLst>
          </p:cNvPr>
          <p:cNvSpPr/>
          <p:nvPr/>
        </p:nvSpPr>
        <p:spPr>
          <a:xfrm>
            <a:off x="658721" y="40864"/>
            <a:ext cx="648071" cy="553998"/>
          </a:xfrm>
          <a:prstGeom prst="rect">
            <a:avLst/>
          </a:prstGeom>
          <a:solidFill>
            <a:srgbClr val="EA843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zh-CN" altLang="en-US" sz="3000" b="1" dirty="0">
                <a:latin typeface="微软雅黑" panose="020B0503020204020204" pitchFamily="34" charset="-122"/>
                <a:ea typeface="微软雅黑" panose="020B0503020204020204" pitchFamily="34" charset="-122"/>
              </a:rPr>
              <a:t>附</a:t>
            </a:r>
            <a:endParaRPr lang="zh-CN" altLang="en-US" sz="3000" b="1" dirty="0"/>
          </a:p>
        </p:txBody>
      </p:sp>
      <p:sp>
        <p:nvSpPr>
          <p:cNvPr id="40" name="矩形 39">
            <a:extLst>
              <a:ext uri="{FF2B5EF4-FFF2-40B4-BE49-F238E27FC236}">
                <a16:creationId xmlns:a16="http://schemas.microsoft.com/office/drawing/2014/main" id="{9AF9FF80-85A5-44D3-A88B-25112DD9C313}"/>
              </a:ext>
            </a:extLst>
          </p:cNvPr>
          <p:cNvSpPr/>
          <p:nvPr/>
        </p:nvSpPr>
        <p:spPr bwMode="auto">
          <a:xfrm>
            <a:off x="1" y="6757308"/>
            <a:ext cx="12192000" cy="99353"/>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defTabSz="914034" fontAlgn="base">
              <a:spcBef>
                <a:spcPct val="0"/>
              </a:spcBef>
              <a:spcAft>
                <a:spcPct val="0"/>
              </a:spcAft>
            </a:pPr>
            <a:endParaRPr lang="zh-CN" altLang="en-US" sz="1799">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616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0"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grpId="2"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2"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2"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2"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2"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2"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2"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2"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2"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2"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2"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2"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2"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2"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2000"/>
                            </p:stCondLst>
                            <p:childTnLst>
                              <p:par>
                                <p:cTn id="58" presetID="27" presetClass="emph" presetSubtype="0" repeatCount="indefinite" fill="remove" grpId="1" nodeType="afterEffect">
                                  <p:stCondLst>
                                    <p:cond delay="0"/>
                                  </p:stCondLst>
                                  <p:childTnLst>
                                    <p:animClr clrSpc="rgb" dir="cw">
                                      <p:cBhvr override="childStyle">
                                        <p:cTn id="59" dur="500" autoRev="1" fill="remove"/>
                                        <p:tgtEl>
                                          <p:spTgt spid="35"/>
                                        </p:tgtEl>
                                        <p:attrNameLst>
                                          <p:attrName>style.color</p:attrName>
                                        </p:attrNameLst>
                                      </p:cBhvr>
                                      <p:to>
                                        <a:schemeClr val="bg1"/>
                                      </p:to>
                                    </p:animClr>
                                    <p:animClr clrSpc="rgb" dir="cw">
                                      <p:cBhvr>
                                        <p:cTn id="60" dur="500" autoRev="1" fill="remove"/>
                                        <p:tgtEl>
                                          <p:spTgt spid="35"/>
                                        </p:tgtEl>
                                        <p:attrNameLst>
                                          <p:attrName>fillcolor</p:attrName>
                                        </p:attrNameLst>
                                      </p:cBhvr>
                                      <p:to>
                                        <a:schemeClr val="bg1"/>
                                      </p:to>
                                    </p:animClr>
                                    <p:set>
                                      <p:cBhvr>
                                        <p:cTn id="61" dur="500" autoRev="1" fill="remove"/>
                                        <p:tgtEl>
                                          <p:spTgt spid="35"/>
                                        </p:tgtEl>
                                        <p:attrNameLst>
                                          <p:attrName>fill.type</p:attrName>
                                        </p:attrNameLst>
                                      </p:cBhvr>
                                      <p:to>
                                        <p:strVal val="solid"/>
                                      </p:to>
                                    </p:set>
                                    <p:set>
                                      <p:cBhvr>
                                        <p:cTn id="62" dur="500" autoRev="1" fill="remove"/>
                                        <p:tgtEl>
                                          <p:spTgt spid="35"/>
                                        </p:tgtEl>
                                        <p:attrNameLst>
                                          <p:attrName>fill.on</p:attrName>
                                        </p:attrNameLst>
                                      </p:cBhvr>
                                      <p:to>
                                        <p:strVal val="true"/>
                                      </p:to>
                                    </p:set>
                                  </p:childTnLst>
                                </p:cTn>
                              </p:par>
                              <p:par>
                                <p:cTn id="63" presetID="27" presetClass="emph" presetSubtype="0" repeatCount="indefinite" fill="remove" grpId="1" nodeType="withEffect">
                                  <p:stCondLst>
                                    <p:cond delay="0"/>
                                  </p:stCondLst>
                                  <p:childTnLst>
                                    <p:animClr clrSpc="rgb" dir="cw">
                                      <p:cBhvr override="childStyle">
                                        <p:cTn id="64" dur="500" autoRev="1" fill="remove"/>
                                        <p:tgtEl>
                                          <p:spTgt spid="34"/>
                                        </p:tgtEl>
                                        <p:attrNameLst>
                                          <p:attrName>style.color</p:attrName>
                                        </p:attrNameLst>
                                      </p:cBhvr>
                                      <p:to>
                                        <a:schemeClr val="bg1"/>
                                      </p:to>
                                    </p:animClr>
                                    <p:animClr clrSpc="rgb" dir="cw">
                                      <p:cBhvr>
                                        <p:cTn id="65" dur="500" autoRev="1" fill="remove"/>
                                        <p:tgtEl>
                                          <p:spTgt spid="34"/>
                                        </p:tgtEl>
                                        <p:attrNameLst>
                                          <p:attrName>fillcolor</p:attrName>
                                        </p:attrNameLst>
                                      </p:cBhvr>
                                      <p:to>
                                        <a:schemeClr val="bg1"/>
                                      </p:to>
                                    </p:animClr>
                                    <p:set>
                                      <p:cBhvr>
                                        <p:cTn id="66" dur="500" autoRev="1" fill="remove"/>
                                        <p:tgtEl>
                                          <p:spTgt spid="34"/>
                                        </p:tgtEl>
                                        <p:attrNameLst>
                                          <p:attrName>fill.type</p:attrName>
                                        </p:attrNameLst>
                                      </p:cBhvr>
                                      <p:to>
                                        <p:strVal val="solid"/>
                                      </p:to>
                                    </p:set>
                                    <p:set>
                                      <p:cBhvr>
                                        <p:cTn id="67" dur="500" autoRev="1" fill="remove"/>
                                        <p:tgtEl>
                                          <p:spTgt spid="34"/>
                                        </p:tgtEl>
                                        <p:attrNameLst>
                                          <p:attrName>fill.on</p:attrName>
                                        </p:attrNameLst>
                                      </p:cBhvr>
                                      <p:to>
                                        <p:strVal val="true"/>
                                      </p:to>
                                    </p:set>
                                  </p:childTnLst>
                                </p:cTn>
                              </p:par>
                              <p:par>
                                <p:cTn id="68" presetID="27" presetClass="emph" presetSubtype="0" repeatCount="indefinite" fill="remove" grpId="1" nodeType="withEffect">
                                  <p:stCondLst>
                                    <p:cond delay="0"/>
                                  </p:stCondLst>
                                  <p:childTnLst>
                                    <p:animClr clrSpc="rgb" dir="cw">
                                      <p:cBhvr override="childStyle">
                                        <p:cTn id="69" dur="500" autoRev="1" fill="remove"/>
                                        <p:tgtEl>
                                          <p:spTgt spid="32"/>
                                        </p:tgtEl>
                                        <p:attrNameLst>
                                          <p:attrName>style.color</p:attrName>
                                        </p:attrNameLst>
                                      </p:cBhvr>
                                      <p:to>
                                        <a:schemeClr val="bg1"/>
                                      </p:to>
                                    </p:animClr>
                                    <p:animClr clrSpc="rgb" dir="cw">
                                      <p:cBhvr>
                                        <p:cTn id="70" dur="500" autoRev="1" fill="remove"/>
                                        <p:tgtEl>
                                          <p:spTgt spid="32"/>
                                        </p:tgtEl>
                                        <p:attrNameLst>
                                          <p:attrName>fillcolor</p:attrName>
                                        </p:attrNameLst>
                                      </p:cBhvr>
                                      <p:to>
                                        <a:schemeClr val="bg1"/>
                                      </p:to>
                                    </p:animClr>
                                    <p:set>
                                      <p:cBhvr>
                                        <p:cTn id="71" dur="500" autoRev="1" fill="remove"/>
                                        <p:tgtEl>
                                          <p:spTgt spid="32"/>
                                        </p:tgtEl>
                                        <p:attrNameLst>
                                          <p:attrName>fill.type</p:attrName>
                                        </p:attrNameLst>
                                      </p:cBhvr>
                                      <p:to>
                                        <p:strVal val="solid"/>
                                      </p:to>
                                    </p:set>
                                    <p:set>
                                      <p:cBhvr>
                                        <p:cTn id="72" dur="500" autoRev="1" fill="remove"/>
                                        <p:tgtEl>
                                          <p:spTgt spid="32"/>
                                        </p:tgtEl>
                                        <p:attrNameLst>
                                          <p:attrName>fill.on</p:attrName>
                                        </p:attrNameLst>
                                      </p:cBhvr>
                                      <p:to>
                                        <p:strVal val="true"/>
                                      </p:to>
                                    </p:set>
                                  </p:childTnLst>
                                </p:cTn>
                              </p:par>
                              <p:par>
                                <p:cTn id="73" presetID="27" presetClass="emph" presetSubtype="0" repeatCount="indefinite" fill="remove" grpId="1" nodeType="withEffect">
                                  <p:stCondLst>
                                    <p:cond delay="0"/>
                                  </p:stCondLst>
                                  <p:childTnLst>
                                    <p:animClr clrSpc="rgb" dir="cw">
                                      <p:cBhvr override="childStyle">
                                        <p:cTn id="74" dur="500" autoRev="1" fill="remove"/>
                                        <p:tgtEl>
                                          <p:spTgt spid="28"/>
                                        </p:tgtEl>
                                        <p:attrNameLst>
                                          <p:attrName>style.color</p:attrName>
                                        </p:attrNameLst>
                                      </p:cBhvr>
                                      <p:to>
                                        <a:schemeClr val="bg1"/>
                                      </p:to>
                                    </p:animClr>
                                    <p:animClr clrSpc="rgb" dir="cw">
                                      <p:cBhvr>
                                        <p:cTn id="75" dur="500" autoRev="1" fill="remove"/>
                                        <p:tgtEl>
                                          <p:spTgt spid="28"/>
                                        </p:tgtEl>
                                        <p:attrNameLst>
                                          <p:attrName>fillcolor</p:attrName>
                                        </p:attrNameLst>
                                      </p:cBhvr>
                                      <p:to>
                                        <a:schemeClr val="bg1"/>
                                      </p:to>
                                    </p:animClr>
                                    <p:set>
                                      <p:cBhvr>
                                        <p:cTn id="76" dur="500" autoRev="1" fill="remove"/>
                                        <p:tgtEl>
                                          <p:spTgt spid="28"/>
                                        </p:tgtEl>
                                        <p:attrNameLst>
                                          <p:attrName>fill.type</p:attrName>
                                        </p:attrNameLst>
                                      </p:cBhvr>
                                      <p:to>
                                        <p:strVal val="solid"/>
                                      </p:to>
                                    </p:set>
                                    <p:set>
                                      <p:cBhvr>
                                        <p:cTn id="77" dur="500" autoRev="1" fill="remove"/>
                                        <p:tgtEl>
                                          <p:spTgt spid="28"/>
                                        </p:tgtEl>
                                        <p:attrNameLst>
                                          <p:attrName>fill.on</p:attrName>
                                        </p:attrNameLst>
                                      </p:cBhvr>
                                      <p:to>
                                        <p:strVal val="true"/>
                                      </p:to>
                                    </p:set>
                                  </p:childTnLst>
                                </p:cTn>
                              </p:par>
                              <p:par>
                                <p:cTn id="78" presetID="27" presetClass="emph" presetSubtype="0" repeatCount="indefinite" fill="remove" grpId="1" nodeType="withEffect">
                                  <p:stCondLst>
                                    <p:cond delay="0"/>
                                  </p:stCondLst>
                                  <p:childTnLst>
                                    <p:animClr clrSpc="rgb" dir="cw">
                                      <p:cBhvr override="childStyle">
                                        <p:cTn id="79" dur="500" autoRev="1" fill="remove"/>
                                        <p:tgtEl>
                                          <p:spTgt spid="22"/>
                                        </p:tgtEl>
                                        <p:attrNameLst>
                                          <p:attrName>style.color</p:attrName>
                                        </p:attrNameLst>
                                      </p:cBhvr>
                                      <p:to>
                                        <a:schemeClr val="bg1"/>
                                      </p:to>
                                    </p:animClr>
                                    <p:animClr clrSpc="rgb" dir="cw">
                                      <p:cBhvr>
                                        <p:cTn id="80" dur="500" autoRev="1" fill="remove"/>
                                        <p:tgtEl>
                                          <p:spTgt spid="22"/>
                                        </p:tgtEl>
                                        <p:attrNameLst>
                                          <p:attrName>fillcolor</p:attrName>
                                        </p:attrNameLst>
                                      </p:cBhvr>
                                      <p:to>
                                        <a:schemeClr val="bg1"/>
                                      </p:to>
                                    </p:animClr>
                                    <p:set>
                                      <p:cBhvr>
                                        <p:cTn id="81" dur="500" autoRev="1" fill="remove"/>
                                        <p:tgtEl>
                                          <p:spTgt spid="22"/>
                                        </p:tgtEl>
                                        <p:attrNameLst>
                                          <p:attrName>fill.type</p:attrName>
                                        </p:attrNameLst>
                                      </p:cBhvr>
                                      <p:to>
                                        <p:strVal val="solid"/>
                                      </p:to>
                                    </p:set>
                                    <p:set>
                                      <p:cBhvr>
                                        <p:cTn id="82" dur="500" autoRev="1" fill="remove"/>
                                        <p:tgtEl>
                                          <p:spTgt spid="22"/>
                                        </p:tgtEl>
                                        <p:attrNameLst>
                                          <p:attrName>fill.on</p:attrName>
                                        </p:attrNameLst>
                                      </p:cBhvr>
                                      <p:to>
                                        <p:strVal val="true"/>
                                      </p:to>
                                    </p:set>
                                  </p:childTnLst>
                                </p:cTn>
                              </p:par>
                              <p:par>
                                <p:cTn id="83" presetID="27" presetClass="emph" presetSubtype="0" repeatCount="indefinite" fill="remove" grpId="1" nodeType="withEffect">
                                  <p:stCondLst>
                                    <p:cond delay="0"/>
                                  </p:stCondLst>
                                  <p:childTnLst>
                                    <p:animClr clrSpc="rgb" dir="cw">
                                      <p:cBhvr override="childStyle">
                                        <p:cTn id="84" dur="500" autoRev="1" fill="remove"/>
                                        <p:tgtEl>
                                          <p:spTgt spid="21"/>
                                        </p:tgtEl>
                                        <p:attrNameLst>
                                          <p:attrName>style.color</p:attrName>
                                        </p:attrNameLst>
                                      </p:cBhvr>
                                      <p:to>
                                        <a:schemeClr val="bg1"/>
                                      </p:to>
                                    </p:animClr>
                                    <p:animClr clrSpc="rgb" dir="cw">
                                      <p:cBhvr>
                                        <p:cTn id="85" dur="500" autoRev="1" fill="remove"/>
                                        <p:tgtEl>
                                          <p:spTgt spid="21"/>
                                        </p:tgtEl>
                                        <p:attrNameLst>
                                          <p:attrName>fillcolor</p:attrName>
                                        </p:attrNameLst>
                                      </p:cBhvr>
                                      <p:to>
                                        <a:schemeClr val="bg1"/>
                                      </p:to>
                                    </p:animClr>
                                    <p:set>
                                      <p:cBhvr>
                                        <p:cTn id="86" dur="500" autoRev="1" fill="remove"/>
                                        <p:tgtEl>
                                          <p:spTgt spid="21"/>
                                        </p:tgtEl>
                                        <p:attrNameLst>
                                          <p:attrName>fill.type</p:attrName>
                                        </p:attrNameLst>
                                      </p:cBhvr>
                                      <p:to>
                                        <p:strVal val="solid"/>
                                      </p:to>
                                    </p:set>
                                    <p:set>
                                      <p:cBhvr>
                                        <p:cTn id="87" dur="500" autoRev="1" fill="remove"/>
                                        <p:tgtEl>
                                          <p:spTgt spid="21"/>
                                        </p:tgtEl>
                                        <p:attrNameLst>
                                          <p:attrName>fill.on</p:attrName>
                                        </p:attrNameLst>
                                      </p:cBhvr>
                                      <p:to>
                                        <p:strVal val="true"/>
                                      </p:to>
                                    </p:set>
                                  </p:childTnLst>
                                </p:cTn>
                              </p:par>
                              <p:par>
                                <p:cTn id="88" presetID="27" presetClass="emph" presetSubtype="0" repeatCount="indefinite" fill="remove" grpId="1" nodeType="withEffect">
                                  <p:stCondLst>
                                    <p:cond delay="0"/>
                                  </p:stCondLst>
                                  <p:childTnLst>
                                    <p:animClr clrSpc="rgb" dir="cw">
                                      <p:cBhvr override="childStyle">
                                        <p:cTn id="89" dur="500" autoRev="1" fill="remove"/>
                                        <p:tgtEl>
                                          <p:spTgt spid="33"/>
                                        </p:tgtEl>
                                        <p:attrNameLst>
                                          <p:attrName>style.color</p:attrName>
                                        </p:attrNameLst>
                                      </p:cBhvr>
                                      <p:to>
                                        <a:schemeClr val="bg1"/>
                                      </p:to>
                                    </p:animClr>
                                    <p:animClr clrSpc="rgb" dir="cw">
                                      <p:cBhvr>
                                        <p:cTn id="90" dur="500" autoRev="1" fill="remove"/>
                                        <p:tgtEl>
                                          <p:spTgt spid="33"/>
                                        </p:tgtEl>
                                        <p:attrNameLst>
                                          <p:attrName>fillcolor</p:attrName>
                                        </p:attrNameLst>
                                      </p:cBhvr>
                                      <p:to>
                                        <a:schemeClr val="bg1"/>
                                      </p:to>
                                    </p:animClr>
                                    <p:set>
                                      <p:cBhvr>
                                        <p:cTn id="91" dur="500" autoRev="1" fill="remove"/>
                                        <p:tgtEl>
                                          <p:spTgt spid="33"/>
                                        </p:tgtEl>
                                        <p:attrNameLst>
                                          <p:attrName>fill.type</p:attrName>
                                        </p:attrNameLst>
                                      </p:cBhvr>
                                      <p:to>
                                        <p:strVal val="solid"/>
                                      </p:to>
                                    </p:set>
                                    <p:set>
                                      <p:cBhvr>
                                        <p:cTn id="92" dur="500" autoRev="1" fill="remove"/>
                                        <p:tgtEl>
                                          <p:spTgt spid="33"/>
                                        </p:tgtEl>
                                        <p:attrNameLst>
                                          <p:attrName>fill.on</p:attrName>
                                        </p:attrNameLst>
                                      </p:cBhvr>
                                      <p:to>
                                        <p:strVal val="true"/>
                                      </p:to>
                                    </p:set>
                                  </p:childTnLst>
                                </p:cTn>
                              </p:par>
                              <p:par>
                                <p:cTn id="93" presetID="27" presetClass="emph" presetSubtype="0" repeatCount="indefinite" fill="remove" grpId="1" nodeType="withEffect">
                                  <p:stCondLst>
                                    <p:cond delay="0"/>
                                  </p:stCondLst>
                                  <p:childTnLst>
                                    <p:animClr clrSpc="rgb" dir="cw">
                                      <p:cBhvr override="childStyle">
                                        <p:cTn id="94" dur="500" autoRev="1" fill="remove"/>
                                        <p:tgtEl>
                                          <p:spTgt spid="6"/>
                                        </p:tgtEl>
                                        <p:attrNameLst>
                                          <p:attrName>style.color</p:attrName>
                                        </p:attrNameLst>
                                      </p:cBhvr>
                                      <p:to>
                                        <a:schemeClr val="bg1"/>
                                      </p:to>
                                    </p:animClr>
                                    <p:animClr clrSpc="rgb" dir="cw">
                                      <p:cBhvr>
                                        <p:cTn id="95" dur="500" autoRev="1" fill="remove"/>
                                        <p:tgtEl>
                                          <p:spTgt spid="6"/>
                                        </p:tgtEl>
                                        <p:attrNameLst>
                                          <p:attrName>fillcolor</p:attrName>
                                        </p:attrNameLst>
                                      </p:cBhvr>
                                      <p:to>
                                        <a:schemeClr val="bg1"/>
                                      </p:to>
                                    </p:animClr>
                                    <p:set>
                                      <p:cBhvr>
                                        <p:cTn id="96" dur="500" autoRev="1" fill="remove"/>
                                        <p:tgtEl>
                                          <p:spTgt spid="6"/>
                                        </p:tgtEl>
                                        <p:attrNameLst>
                                          <p:attrName>fill.type</p:attrName>
                                        </p:attrNameLst>
                                      </p:cBhvr>
                                      <p:to>
                                        <p:strVal val="solid"/>
                                      </p:to>
                                    </p:set>
                                    <p:set>
                                      <p:cBhvr>
                                        <p:cTn id="97" dur="500" autoRev="1" fill="remove"/>
                                        <p:tgtEl>
                                          <p:spTgt spid="6"/>
                                        </p:tgtEl>
                                        <p:attrNameLst>
                                          <p:attrName>fill.on</p:attrName>
                                        </p:attrNameLst>
                                      </p:cBhvr>
                                      <p:to>
                                        <p:strVal val="true"/>
                                      </p:to>
                                    </p:set>
                                  </p:childTnLst>
                                </p:cTn>
                              </p:par>
                              <p:par>
                                <p:cTn id="98" presetID="27" presetClass="emph" presetSubtype="0" repeatCount="indefinite" fill="remove" grpId="1" nodeType="withEffect">
                                  <p:stCondLst>
                                    <p:cond delay="0"/>
                                  </p:stCondLst>
                                  <p:childTnLst>
                                    <p:animClr clrSpc="rgb" dir="cw">
                                      <p:cBhvr override="childStyle">
                                        <p:cTn id="99" dur="500" autoRev="1" fill="remove"/>
                                        <p:tgtEl>
                                          <p:spTgt spid="20"/>
                                        </p:tgtEl>
                                        <p:attrNameLst>
                                          <p:attrName>style.color</p:attrName>
                                        </p:attrNameLst>
                                      </p:cBhvr>
                                      <p:to>
                                        <a:schemeClr val="bg1"/>
                                      </p:to>
                                    </p:animClr>
                                    <p:animClr clrSpc="rgb" dir="cw">
                                      <p:cBhvr>
                                        <p:cTn id="100" dur="500" autoRev="1" fill="remove"/>
                                        <p:tgtEl>
                                          <p:spTgt spid="20"/>
                                        </p:tgtEl>
                                        <p:attrNameLst>
                                          <p:attrName>fillcolor</p:attrName>
                                        </p:attrNameLst>
                                      </p:cBhvr>
                                      <p:to>
                                        <a:schemeClr val="bg1"/>
                                      </p:to>
                                    </p:animClr>
                                    <p:set>
                                      <p:cBhvr>
                                        <p:cTn id="101" dur="500" autoRev="1" fill="remove"/>
                                        <p:tgtEl>
                                          <p:spTgt spid="20"/>
                                        </p:tgtEl>
                                        <p:attrNameLst>
                                          <p:attrName>fill.type</p:attrName>
                                        </p:attrNameLst>
                                      </p:cBhvr>
                                      <p:to>
                                        <p:strVal val="solid"/>
                                      </p:to>
                                    </p:set>
                                    <p:set>
                                      <p:cBhvr>
                                        <p:cTn id="102" dur="500" autoRev="1" fill="remove"/>
                                        <p:tgtEl>
                                          <p:spTgt spid="20"/>
                                        </p:tgtEl>
                                        <p:attrNameLst>
                                          <p:attrName>fill.on</p:attrName>
                                        </p:attrNameLst>
                                      </p:cBhvr>
                                      <p:to>
                                        <p:strVal val="true"/>
                                      </p:to>
                                    </p:set>
                                  </p:childTnLst>
                                </p:cTn>
                              </p:par>
                              <p:par>
                                <p:cTn id="103" presetID="27" presetClass="emph" presetSubtype="0" repeatCount="indefinite" fill="remove" grpId="1" nodeType="withEffect">
                                  <p:stCondLst>
                                    <p:cond delay="0"/>
                                  </p:stCondLst>
                                  <p:childTnLst>
                                    <p:animClr clrSpc="rgb" dir="cw">
                                      <p:cBhvr override="childStyle">
                                        <p:cTn id="104" dur="500" autoRev="1" fill="remove"/>
                                        <p:tgtEl>
                                          <p:spTgt spid="27"/>
                                        </p:tgtEl>
                                        <p:attrNameLst>
                                          <p:attrName>style.color</p:attrName>
                                        </p:attrNameLst>
                                      </p:cBhvr>
                                      <p:to>
                                        <a:schemeClr val="bg1"/>
                                      </p:to>
                                    </p:animClr>
                                    <p:animClr clrSpc="rgb" dir="cw">
                                      <p:cBhvr>
                                        <p:cTn id="105" dur="500" autoRev="1" fill="remove"/>
                                        <p:tgtEl>
                                          <p:spTgt spid="27"/>
                                        </p:tgtEl>
                                        <p:attrNameLst>
                                          <p:attrName>fillcolor</p:attrName>
                                        </p:attrNameLst>
                                      </p:cBhvr>
                                      <p:to>
                                        <a:schemeClr val="bg1"/>
                                      </p:to>
                                    </p:animClr>
                                    <p:set>
                                      <p:cBhvr>
                                        <p:cTn id="106" dur="500" autoRev="1" fill="remove"/>
                                        <p:tgtEl>
                                          <p:spTgt spid="27"/>
                                        </p:tgtEl>
                                        <p:attrNameLst>
                                          <p:attrName>fill.type</p:attrName>
                                        </p:attrNameLst>
                                      </p:cBhvr>
                                      <p:to>
                                        <p:strVal val="solid"/>
                                      </p:to>
                                    </p:set>
                                    <p:set>
                                      <p:cBhvr>
                                        <p:cTn id="107" dur="500" autoRev="1" fill="remove"/>
                                        <p:tgtEl>
                                          <p:spTgt spid="27"/>
                                        </p:tgtEl>
                                        <p:attrNameLst>
                                          <p:attrName>fill.on</p:attrName>
                                        </p:attrNameLst>
                                      </p:cBhvr>
                                      <p:to>
                                        <p:strVal val="true"/>
                                      </p:to>
                                    </p:set>
                                  </p:childTnLst>
                                </p:cTn>
                              </p:par>
                              <p:par>
                                <p:cTn id="108" presetID="27" presetClass="emph" presetSubtype="0" repeatCount="indefinite" fill="remove" grpId="1" nodeType="withEffect">
                                  <p:stCondLst>
                                    <p:cond delay="0"/>
                                  </p:stCondLst>
                                  <p:childTnLst>
                                    <p:animClr clrSpc="rgb" dir="cw">
                                      <p:cBhvr override="childStyle">
                                        <p:cTn id="109" dur="500" autoRev="1" fill="remove"/>
                                        <p:tgtEl>
                                          <p:spTgt spid="31"/>
                                        </p:tgtEl>
                                        <p:attrNameLst>
                                          <p:attrName>style.color</p:attrName>
                                        </p:attrNameLst>
                                      </p:cBhvr>
                                      <p:to>
                                        <a:schemeClr val="bg1"/>
                                      </p:to>
                                    </p:animClr>
                                    <p:animClr clrSpc="rgb" dir="cw">
                                      <p:cBhvr>
                                        <p:cTn id="110" dur="500" autoRev="1" fill="remove"/>
                                        <p:tgtEl>
                                          <p:spTgt spid="31"/>
                                        </p:tgtEl>
                                        <p:attrNameLst>
                                          <p:attrName>fillcolor</p:attrName>
                                        </p:attrNameLst>
                                      </p:cBhvr>
                                      <p:to>
                                        <a:schemeClr val="bg1"/>
                                      </p:to>
                                    </p:animClr>
                                    <p:set>
                                      <p:cBhvr>
                                        <p:cTn id="111" dur="500" autoRev="1" fill="remove"/>
                                        <p:tgtEl>
                                          <p:spTgt spid="31"/>
                                        </p:tgtEl>
                                        <p:attrNameLst>
                                          <p:attrName>fill.type</p:attrName>
                                        </p:attrNameLst>
                                      </p:cBhvr>
                                      <p:to>
                                        <p:strVal val="solid"/>
                                      </p:to>
                                    </p:set>
                                    <p:set>
                                      <p:cBhvr>
                                        <p:cTn id="112" dur="500" autoRev="1" fill="remove"/>
                                        <p:tgtEl>
                                          <p:spTgt spid="31"/>
                                        </p:tgtEl>
                                        <p:attrNameLst>
                                          <p:attrName>fill.on</p:attrName>
                                        </p:attrNameLst>
                                      </p:cBhvr>
                                      <p:to>
                                        <p:strVal val="true"/>
                                      </p:to>
                                    </p:set>
                                  </p:childTnLst>
                                </p:cTn>
                              </p:par>
                              <p:par>
                                <p:cTn id="113" presetID="27" presetClass="emph" presetSubtype="0" repeatCount="indefinite" fill="remove" grpId="1" nodeType="withEffect">
                                  <p:stCondLst>
                                    <p:cond delay="0"/>
                                  </p:stCondLst>
                                  <p:childTnLst>
                                    <p:animClr clrSpc="rgb" dir="cw">
                                      <p:cBhvr override="childStyle">
                                        <p:cTn id="114" dur="500" autoRev="1" fill="remove"/>
                                        <p:tgtEl>
                                          <p:spTgt spid="30"/>
                                        </p:tgtEl>
                                        <p:attrNameLst>
                                          <p:attrName>style.color</p:attrName>
                                        </p:attrNameLst>
                                      </p:cBhvr>
                                      <p:to>
                                        <a:schemeClr val="bg1"/>
                                      </p:to>
                                    </p:animClr>
                                    <p:animClr clrSpc="rgb" dir="cw">
                                      <p:cBhvr>
                                        <p:cTn id="115" dur="500" autoRev="1" fill="remove"/>
                                        <p:tgtEl>
                                          <p:spTgt spid="30"/>
                                        </p:tgtEl>
                                        <p:attrNameLst>
                                          <p:attrName>fillcolor</p:attrName>
                                        </p:attrNameLst>
                                      </p:cBhvr>
                                      <p:to>
                                        <a:schemeClr val="bg1"/>
                                      </p:to>
                                    </p:animClr>
                                    <p:set>
                                      <p:cBhvr>
                                        <p:cTn id="116" dur="500" autoRev="1" fill="remove"/>
                                        <p:tgtEl>
                                          <p:spTgt spid="30"/>
                                        </p:tgtEl>
                                        <p:attrNameLst>
                                          <p:attrName>fill.type</p:attrName>
                                        </p:attrNameLst>
                                      </p:cBhvr>
                                      <p:to>
                                        <p:strVal val="solid"/>
                                      </p:to>
                                    </p:set>
                                    <p:set>
                                      <p:cBhvr>
                                        <p:cTn id="117" dur="500" autoRev="1" fill="remove"/>
                                        <p:tgtEl>
                                          <p:spTgt spid="30"/>
                                        </p:tgtEl>
                                        <p:attrNameLst>
                                          <p:attrName>fill.on</p:attrName>
                                        </p:attrNameLst>
                                      </p:cBhvr>
                                      <p:to>
                                        <p:strVal val="true"/>
                                      </p:to>
                                    </p:set>
                                  </p:childTnLst>
                                </p:cTn>
                              </p:par>
                              <p:par>
                                <p:cTn id="118" presetID="27" presetClass="emph" presetSubtype="0" repeatCount="indefinite" fill="remove" grpId="1" nodeType="withEffect">
                                  <p:stCondLst>
                                    <p:cond delay="0"/>
                                  </p:stCondLst>
                                  <p:childTnLst>
                                    <p:animClr clrSpc="rgb" dir="cw">
                                      <p:cBhvr override="childStyle">
                                        <p:cTn id="119" dur="500" autoRev="1" fill="remove"/>
                                        <p:tgtEl>
                                          <p:spTgt spid="29"/>
                                        </p:tgtEl>
                                        <p:attrNameLst>
                                          <p:attrName>style.color</p:attrName>
                                        </p:attrNameLst>
                                      </p:cBhvr>
                                      <p:to>
                                        <a:schemeClr val="bg1"/>
                                      </p:to>
                                    </p:animClr>
                                    <p:animClr clrSpc="rgb" dir="cw">
                                      <p:cBhvr>
                                        <p:cTn id="120" dur="500" autoRev="1" fill="remove"/>
                                        <p:tgtEl>
                                          <p:spTgt spid="29"/>
                                        </p:tgtEl>
                                        <p:attrNameLst>
                                          <p:attrName>fillcolor</p:attrName>
                                        </p:attrNameLst>
                                      </p:cBhvr>
                                      <p:to>
                                        <a:schemeClr val="bg1"/>
                                      </p:to>
                                    </p:animClr>
                                    <p:set>
                                      <p:cBhvr>
                                        <p:cTn id="121" dur="500" autoRev="1" fill="remove"/>
                                        <p:tgtEl>
                                          <p:spTgt spid="29"/>
                                        </p:tgtEl>
                                        <p:attrNameLst>
                                          <p:attrName>fill.type</p:attrName>
                                        </p:attrNameLst>
                                      </p:cBhvr>
                                      <p:to>
                                        <p:strVal val="solid"/>
                                      </p:to>
                                    </p:set>
                                    <p:set>
                                      <p:cBhvr>
                                        <p:cTn id="122" dur="500" autoRev="1" fill="remove"/>
                                        <p:tgtEl>
                                          <p:spTgt spid="29"/>
                                        </p:tgtEl>
                                        <p:attrNameLst>
                                          <p:attrName>fill.on</p:attrName>
                                        </p:attrNameLst>
                                      </p:cBhvr>
                                      <p:to>
                                        <p:strVal val="true"/>
                                      </p:to>
                                    </p:set>
                                  </p:childTnLst>
                                </p:cTn>
                              </p:par>
                              <p:par>
                                <p:cTn id="123" presetID="27" presetClass="emph" presetSubtype="0" repeatCount="indefinite" fill="remove" grpId="1" nodeType="withEffect">
                                  <p:stCondLst>
                                    <p:cond delay="0"/>
                                  </p:stCondLst>
                                  <p:childTnLst>
                                    <p:animClr clrSpc="rgb" dir="cw">
                                      <p:cBhvr override="childStyle">
                                        <p:cTn id="124" dur="500" autoRev="1" fill="remove"/>
                                        <p:tgtEl>
                                          <p:spTgt spid="23"/>
                                        </p:tgtEl>
                                        <p:attrNameLst>
                                          <p:attrName>style.color</p:attrName>
                                        </p:attrNameLst>
                                      </p:cBhvr>
                                      <p:to>
                                        <a:schemeClr val="bg1"/>
                                      </p:to>
                                    </p:animClr>
                                    <p:animClr clrSpc="rgb" dir="cw">
                                      <p:cBhvr>
                                        <p:cTn id="125" dur="500" autoRev="1" fill="remove"/>
                                        <p:tgtEl>
                                          <p:spTgt spid="23"/>
                                        </p:tgtEl>
                                        <p:attrNameLst>
                                          <p:attrName>fillcolor</p:attrName>
                                        </p:attrNameLst>
                                      </p:cBhvr>
                                      <p:to>
                                        <a:schemeClr val="bg1"/>
                                      </p:to>
                                    </p:animClr>
                                    <p:set>
                                      <p:cBhvr>
                                        <p:cTn id="126" dur="500" autoRev="1" fill="remove"/>
                                        <p:tgtEl>
                                          <p:spTgt spid="23"/>
                                        </p:tgtEl>
                                        <p:attrNameLst>
                                          <p:attrName>fill.type</p:attrName>
                                        </p:attrNameLst>
                                      </p:cBhvr>
                                      <p:to>
                                        <p:strVal val="solid"/>
                                      </p:to>
                                    </p:set>
                                    <p:set>
                                      <p:cBhvr>
                                        <p:cTn id="127" dur="500" autoRev="1" fill="remove"/>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20" grpId="1" animBg="1"/>
      <p:bldP spid="20" grpId="2" animBg="1"/>
      <p:bldP spid="21" grpId="1" animBg="1"/>
      <p:bldP spid="21" grpId="2" animBg="1"/>
      <p:bldP spid="22" grpId="1" animBg="1"/>
      <p:bldP spid="22" grpId="2" animBg="1"/>
      <p:bldP spid="23" grpId="1" animBg="1"/>
      <p:bldP spid="23" grpId="2" animBg="1"/>
      <p:bldP spid="27" grpId="1" animBg="1"/>
      <p:bldP spid="27" grpId="2" animBg="1"/>
      <p:bldP spid="28" grpId="1" animBg="1"/>
      <p:bldP spid="28" grpId="2" animBg="1"/>
      <p:bldP spid="29" grpId="1" animBg="1"/>
      <p:bldP spid="29" grpId="2" animBg="1"/>
      <p:bldP spid="30" grpId="1" animBg="1"/>
      <p:bldP spid="30" grpId="2" animBg="1"/>
      <p:bldP spid="31" grpId="1" animBg="1"/>
      <p:bldP spid="31" grpId="2" animBg="1"/>
      <p:bldP spid="32" grpId="1" animBg="1"/>
      <p:bldP spid="32" grpId="2" animBg="1"/>
      <p:bldP spid="33" grpId="1" animBg="1"/>
      <p:bldP spid="33" grpId="2" animBg="1"/>
      <p:bldP spid="34" grpId="1" animBg="1"/>
      <p:bldP spid="34" grpId="2" animBg="1"/>
      <p:bldP spid="35" grpId="1" animBg="1"/>
      <p:bldP spid="35" grpId="2"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54617"/>
  <p:tag name="MH_LIBRARY" val="GRAPHIC"/>
  <p:tag name="MH_TYPE" val="SubTitle"/>
  <p:tag name="MH_ORDER" val="3"/>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626155436"/>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626155436"/>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626155436"/>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626155436"/>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103092401"/>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1103092401"/>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61103092401"/>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70502154617"/>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54617"/>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54617"/>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8461</TotalTime>
  <Words>5463</Words>
  <Application>Microsoft Office PowerPoint</Application>
  <PresentationFormat>宽屏</PresentationFormat>
  <Paragraphs>676</Paragraphs>
  <Slides>58</Slides>
  <Notes>20</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58</vt:i4>
      </vt:variant>
    </vt:vector>
  </HeadingPairs>
  <TitlesOfParts>
    <vt:vector size="81" baseType="lpstr">
      <vt:lpstr>Clear Sans</vt:lpstr>
      <vt:lpstr>Fira Sans Heavy Italic</vt:lpstr>
      <vt:lpstr>Montserrat</vt:lpstr>
      <vt:lpstr>Open Sans</vt:lpstr>
      <vt:lpstr>Roboto condensed</vt:lpstr>
      <vt:lpstr>等线</vt:lpstr>
      <vt:lpstr>等线 Light</vt:lpstr>
      <vt:lpstr>仿宋</vt:lpstr>
      <vt:lpstr>黑体</vt:lpstr>
      <vt:lpstr>华文隶书</vt:lpstr>
      <vt:lpstr>华文中宋</vt:lpstr>
      <vt:lpstr>隶书</vt:lpstr>
      <vt:lpstr>宋体</vt:lpstr>
      <vt:lpstr>微软雅黑</vt:lpstr>
      <vt:lpstr>幼圆</vt:lpstr>
      <vt:lpstr>Arial</vt:lpstr>
      <vt:lpstr>Calibri</vt:lpstr>
      <vt:lpstr>Impact</vt:lpstr>
      <vt:lpstr>Kartika</vt:lpstr>
      <vt:lpstr>Times New Roman</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4、研制诊改方案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（4）目标链和标准链的打造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注意建立预警提示（附：河南省商务学校预警设置）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 ：目标明确、清晰；        M：标准可测量、可量化； A ：目标可实现；               R ：组织目标与个人工作能结合； T  : 流程清晰，时间节点明确。</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中职学校教学工作诊断与改进的实施</dc:title>
  <dc:creator>范吉钰</dc:creator>
  <cp:lastModifiedBy>范吉钰</cp:lastModifiedBy>
  <cp:revision>671</cp:revision>
  <dcterms:created xsi:type="dcterms:W3CDTF">2017-12-16T23:31:00Z</dcterms:created>
  <dcterms:modified xsi:type="dcterms:W3CDTF">2018-01-14T03:33:31Z</dcterms:modified>
</cp:coreProperties>
</file>